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4" r:id="rId5"/>
  </p:sldMasterIdLst>
  <p:notesMasterIdLst>
    <p:notesMasterId r:id="rId26"/>
  </p:notesMasterIdLst>
  <p:handoutMasterIdLst>
    <p:handoutMasterId r:id="rId27"/>
  </p:handoutMasterIdLst>
  <p:sldIdLst>
    <p:sldId id="371" r:id="rId6"/>
    <p:sldId id="387" r:id="rId7"/>
    <p:sldId id="388" r:id="rId8"/>
    <p:sldId id="389" r:id="rId9"/>
    <p:sldId id="390" r:id="rId10"/>
    <p:sldId id="391" r:id="rId11"/>
    <p:sldId id="392" r:id="rId12"/>
    <p:sldId id="393" r:id="rId13"/>
    <p:sldId id="394" r:id="rId14"/>
    <p:sldId id="405" r:id="rId15"/>
    <p:sldId id="395" r:id="rId16"/>
    <p:sldId id="396" r:id="rId17"/>
    <p:sldId id="397" r:id="rId18"/>
    <p:sldId id="398" r:id="rId19"/>
    <p:sldId id="399" r:id="rId20"/>
    <p:sldId id="400" r:id="rId21"/>
    <p:sldId id="401" r:id="rId22"/>
    <p:sldId id="402" r:id="rId23"/>
    <p:sldId id="403" r:id="rId24"/>
    <p:sldId id="404" r:id="rId25"/>
  </p:sldIdLst>
  <p:sldSz cx="9144000" cy="6858000" type="screen4x3"/>
  <p:notesSz cx="7061200" cy="9398000"/>
  <p:custDataLst>
    <p:tags r:id="rId28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00">
          <p15:clr>
            <a:srgbClr val="A4A3A4"/>
          </p15:clr>
        </p15:guide>
        <p15:guide id="2" orient="horz" pos="1988">
          <p15:clr>
            <a:srgbClr val="A4A3A4"/>
          </p15:clr>
        </p15:guide>
        <p15:guide id="3" orient="horz" pos="1193">
          <p15:clr>
            <a:srgbClr val="A4A3A4"/>
          </p15:clr>
        </p15:guide>
        <p15:guide id="4" orient="horz" pos="5606">
          <p15:clr>
            <a:srgbClr val="A4A3A4"/>
          </p15:clr>
        </p15:guide>
        <p15:guide id="5" orient="horz" pos="4052">
          <p15:clr>
            <a:srgbClr val="A4A3A4"/>
          </p15:clr>
        </p15:guide>
        <p15:guide id="6" orient="horz" pos="757">
          <p15:clr>
            <a:srgbClr val="A4A3A4"/>
          </p15:clr>
        </p15:guide>
        <p15:guide id="7" pos="2882">
          <p15:clr>
            <a:srgbClr val="A4A3A4"/>
          </p15:clr>
        </p15:guide>
        <p15:guide id="8" pos="31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76">
          <p15:clr>
            <a:srgbClr val="A4A3A4"/>
          </p15:clr>
        </p15:guide>
        <p15:guide id="2" orient="horz" pos="5616">
          <p15:clr>
            <a:srgbClr val="A4A3A4"/>
          </p15:clr>
        </p15:guide>
        <p15:guide id="3" pos="2232">
          <p15:clr>
            <a:srgbClr val="A4A3A4"/>
          </p15:clr>
        </p15:guide>
        <p15:guide id="4" pos="353">
          <p15:clr>
            <a:srgbClr val="A4A3A4"/>
          </p15:clr>
        </p15:guide>
        <p15:guide id="5" pos="419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75E4FF"/>
    <a:srgbClr val="300ECF"/>
    <a:srgbClr val="E30008"/>
    <a:srgbClr val="FF3D06"/>
    <a:srgbClr val="1E146E"/>
    <a:srgbClr val="00A1DC"/>
    <a:srgbClr val="1C14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7" autoAdjust="0"/>
    <p:restoredTop sz="97554" autoAdjust="0"/>
  </p:normalViewPr>
  <p:slideViewPr>
    <p:cSldViewPr snapToGrid="0">
      <p:cViewPr varScale="1">
        <p:scale>
          <a:sx n="188" d="100"/>
          <a:sy n="188" d="100"/>
        </p:scale>
        <p:origin x="1020" y="396"/>
      </p:cViewPr>
      <p:guideLst>
        <p:guide orient="horz" pos="1700"/>
        <p:guide orient="horz" pos="1988"/>
        <p:guide orient="horz" pos="1193"/>
        <p:guide orient="horz" pos="5606"/>
        <p:guide orient="horz" pos="4052"/>
        <p:guide orient="horz" pos="757"/>
        <p:guide pos="2882"/>
        <p:guide pos="3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-3282" y="-96"/>
      </p:cViewPr>
      <p:guideLst>
        <p:guide orient="horz" pos="376"/>
        <p:guide orient="horz" pos="5616"/>
        <p:guide pos="2232"/>
        <p:guide pos="353"/>
        <p:guide pos="419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ags" Target="tags/tag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63550" y="508000"/>
            <a:ext cx="3060700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55" tIns="46978" rIns="93955" bIns="46978" numCol="1" anchor="t" anchorCtr="0" compatLnSpc="1">
            <a:prstTxWarp prst="textNoShape">
              <a:avLst/>
            </a:prstTxWarp>
          </a:bodyPr>
          <a:lstStyle>
            <a:lvl1pPr defTabSz="939800">
              <a:defRPr sz="900">
                <a:solidFill>
                  <a:schemeClr val="accent1"/>
                </a:solidFill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131E042D-5096-424C-9A3D-8EB778A4B443}" type="datetime8">
              <a:rPr lang="en-US"/>
              <a:pPr>
                <a:defRPr/>
              </a:pPr>
              <a:t>07/29/15 13:30</a:t>
            </a:fld>
            <a:endParaRPr lang="en-US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40325" y="8742363"/>
            <a:ext cx="1417638" cy="21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55" tIns="46978" rIns="93955" bIns="46978" numCol="1" anchor="b" anchorCtr="0" compatLnSpc="1">
            <a:prstTxWarp prst="textNoShape">
              <a:avLst/>
            </a:prstTxWarp>
          </a:bodyPr>
          <a:lstStyle>
            <a:lvl1pPr algn="r" defTabSz="939800">
              <a:defRPr sz="900">
                <a:solidFill>
                  <a:schemeClr val="accent1"/>
                </a:solidFill>
              </a:defRPr>
            </a:lvl1pPr>
          </a:lstStyle>
          <a:p>
            <a:fld id="{E441801B-C861-4BE1-BC00-394525FC32C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4580" name="Text Box 7"/>
          <p:cNvSpPr txBox="1">
            <a:spLocks noChangeArrowheads="1"/>
          </p:cNvSpPr>
          <p:nvPr/>
        </p:nvSpPr>
        <p:spPr bwMode="auto">
          <a:xfrm>
            <a:off x="479425" y="8753475"/>
            <a:ext cx="3268663" cy="21431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r>
              <a:rPr lang="en-US" sz="800" smtClean="0">
                <a:solidFill>
                  <a:schemeClr val="accent1"/>
                </a:solidFill>
              </a:rPr>
              <a:t>Copyright </a:t>
            </a:r>
            <a:r>
              <a:rPr lang="en-US" altLang="ja-JP" sz="800" smtClean="0">
                <a:solidFill>
                  <a:schemeClr val="accent1"/>
                </a:solidFill>
              </a:rPr>
              <a:t>© </a:t>
            </a:r>
            <a:r>
              <a:rPr lang="en-US" sz="800" smtClean="0">
                <a:solidFill>
                  <a:schemeClr val="accent1"/>
                </a:solidFill>
              </a:rPr>
              <a:t>2005 IHS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232414526"/>
      </p:ext>
    </p:extLst>
  </p:cSld>
  <p:clrMap bg1="dk2" tx1="lt1" bg2="dk1" tx2="lt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93713" y="339725"/>
            <a:ext cx="2757487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55" tIns="46978" rIns="93955" bIns="46978" numCol="1" anchor="t" anchorCtr="0" compatLnSpc="1">
            <a:prstTxWarp prst="textNoShape">
              <a:avLst/>
            </a:prstTxWarp>
          </a:bodyPr>
          <a:lstStyle>
            <a:lvl1pPr defTabSz="939800">
              <a:defRPr sz="900">
                <a:solidFill>
                  <a:schemeClr val="accent1"/>
                </a:solidFill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D814F5DF-CFD4-4C44-B5B2-58B39AC67E79}" type="datetime8">
              <a:rPr lang="en-US"/>
              <a:pPr>
                <a:defRPr/>
              </a:pPr>
              <a:t>07/29/15 13:30</a:t>
            </a:fld>
            <a:endParaRPr lang="en-US"/>
          </a:p>
        </p:txBody>
      </p:sp>
      <p:sp>
        <p:nvSpPr>
          <p:cNvPr id="23555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704850"/>
            <a:ext cx="4699000" cy="3524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073150" y="4464050"/>
            <a:ext cx="4859338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55" tIns="46978" rIns="93955" bIns="469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03875" y="8478838"/>
            <a:ext cx="11160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55" tIns="46978" rIns="93955" bIns="46978" numCol="1" anchor="b" anchorCtr="0" compatLnSpc="1">
            <a:prstTxWarp prst="textNoShape">
              <a:avLst/>
            </a:prstTxWarp>
          </a:bodyPr>
          <a:lstStyle>
            <a:lvl1pPr algn="r" defTabSz="939800">
              <a:defRPr sz="900">
                <a:solidFill>
                  <a:schemeClr val="accent1"/>
                </a:solidFill>
              </a:defRPr>
            </a:lvl1pPr>
          </a:lstStyle>
          <a:p>
            <a:fld id="{C05EF808-24E7-4473-9808-11D61162752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486" name="Text Box 8"/>
          <p:cNvSpPr txBox="1">
            <a:spLocks noChangeArrowheads="1"/>
          </p:cNvSpPr>
          <p:nvPr/>
        </p:nvSpPr>
        <p:spPr bwMode="auto">
          <a:xfrm>
            <a:off x="479425" y="8764588"/>
            <a:ext cx="3268663" cy="21431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r>
              <a:rPr lang="en-US" sz="800" smtClean="0">
                <a:solidFill>
                  <a:schemeClr val="accent1"/>
                </a:solidFill>
              </a:rPr>
              <a:t>Copyright </a:t>
            </a:r>
            <a:r>
              <a:rPr lang="en-US" altLang="ja-JP" sz="800" smtClean="0">
                <a:solidFill>
                  <a:schemeClr val="accent1"/>
                </a:solidFill>
              </a:rPr>
              <a:t>© </a:t>
            </a:r>
            <a:r>
              <a:rPr lang="en-US" sz="800" smtClean="0">
                <a:solidFill>
                  <a:schemeClr val="accent1"/>
                </a:solidFill>
              </a:rPr>
              <a:t>2005 IHS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637639783"/>
      </p:ext>
    </p:extLst>
  </p:cSld>
  <p:clrMap bg1="dk2" tx1="lt1" bg2="dk1" tx2="lt2" accent1="accent1" accent2="accent2" accent3="accent3" accent4="accent4" accent5="accent5" accent6="accent6" hlink="hlink" folHlink="folHlink"/>
  <p:hf hdr="0" ftr="0"/>
  <p:notesStyle>
    <a:lvl1pPr marL="58738" indent="-58738" algn="l" rtl="0" eaLnBrk="0" fontAlgn="base" hangingPunct="0">
      <a:spcBef>
        <a:spcPct val="30000"/>
      </a:spcBef>
      <a:spcAft>
        <a:spcPct val="0"/>
      </a:spcAft>
      <a:buSzPct val="90000"/>
      <a:buFont typeface="Times" pitchFamily="18" charset="0"/>
      <a:buChar char="•"/>
      <a:defRPr sz="1000" kern="1200">
        <a:solidFill>
          <a:schemeClr val="bg1"/>
        </a:solidFill>
        <a:latin typeface="Arial" charset="0"/>
        <a:ea typeface="ＭＳ Ｐゴシック" charset="0"/>
        <a:cs typeface="+mn-cs"/>
      </a:defRPr>
    </a:lvl1pPr>
    <a:lvl2pPr marL="233363" indent="-60325" algn="l" rtl="0" eaLnBrk="0" fontAlgn="base" hangingPunct="0">
      <a:spcBef>
        <a:spcPct val="30000"/>
      </a:spcBef>
      <a:spcAft>
        <a:spcPct val="0"/>
      </a:spcAft>
      <a:buSzPct val="90000"/>
      <a:buFont typeface="Times" pitchFamily="18" charset="0"/>
      <a:buChar char="•"/>
      <a:defRPr sz="900" kern="1200">
        <a:solidFill>
          <a:schemeClr val="bg1"/>
        </a:solidFill>
        <a:latin typeface="Arial" charset="0"/>
        <a:ea typeface="ＭＳ Ｐゴシック" charset="0"/>
        <a:cs typeface="+mn-cs"/>
      </a:defRPr>
    </a:lvl2pPr>
    <a:lvl3pPr marL="396875" indent="-49213" algn="l" rtl="0" eaLnBrk="0" fontAlgn="base" hangingPunct="0">
      <a:spcBef>
        <a:spcPct val="30000"/>
      </a:spcBef>
      <a:spcAft>
        <a:spcPct val="0"/>
      </a:spcAft>
      <a:buSzPct val="90000"/>
      <a:buFont typeface="Times" pitchFamily="18" charset="0"/>
      <a:buChar char="•"/>
      <a:defRPr sz="800" kern="1200">
        <a:solidFill>
          <a:schemeClr val="bg1"/>
        </a:solidFill>
        <a:latin typeface="Arial" charset="0"/>
        <a:ea typeface="ＭＳ Ｐゴシック" charset="0"/>
        <a:cs typeface="+mn-cs"/>
      </a:defRPr>
    </a:lvl3pPr>
    <a:lvl4pPr marL="571500" indent="-60325" algn="l" rtl="0" eaLnBrk="0" fontAlgn="base" hangingPunct="0">
      <a:spcBef>
        <a:spcPct val="30000"/>
      </a:spcBef>
      <a:spcAft>
        <a:spcPct val="0"/>
      </a:spcAft>
      <a:buSzPct val="90000"/>
      <a:buFont typeface="Times" pitchFamily="18" charset="0"/>
      <a:buChar char="•"/>
      <a:defRPr sz="800" kern="1200">
        <a:solidFill>
          <a:schemeClr val="bg1"/>
        </a:solidFill>
        <a:latin typeface="Arial" charset="0"/>
        <a:ea typeface="ＭＳ Ｐゴシック" charset="0"/>
        <a:cs typeface="+mn-cs"/>
      </a:defRPr>
    </a:lvl4pPr>
    <a:lvl5pPr marL="746125" indent="-58738" algn="l" rtl="0" eaLnBrk="0" fontAlgn="base" hangingPunct="0">
      <a:spcBef>
        <a:spcPct val="30000"/>
      </a:spcBef>
      <a:spcAft>
        <a:spcPct val="0"/>
      </a:spcAft>
      <a:buSzPct val="90000"/>
      <a:buFont typeface="Times" pitchFamily="18" charset="0"/>
      <a:buChar char="•"/>
      <a:defRPr sz="800" kern="1200">
        <a:solidFill>
          <a:schemeClr val="bg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02C6AEFE-0776-49E6-831B-3F574EF30969}" type="datetime8">
              <a:rPr lang="en-US" sz="900" smtClean="0">
                <a:solidFill>
                  <a:schemeClr val="accent1"/>
                </a:solidFill>
              </a:rPr>
              <a:pPr/>
              <a:t>07/29/15 13:30</a:t>
            </a:fld>
            <a:endParaRPr lang="en-US" sz="900" smtClean="0">
              <a:solidFill>
                <a:schemeClr val="accent1"/>
              </a:solidFill>
            </a:endParaRPr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664E4C7D-D5BC-42C2-82EE-1DCDFA41C6BF}" type="slidenum">
              <a:rPr lang="en-US" sz="900">
                <a:solidFill>
                  <a:schemeClr val="accent1"/>
                </a:solidFill>
              </a:rPr>
              <a:pPr/>
              <a:t>1</a:t>
            </a:fld>
            <a:endParaRPr lang="en-US" sz="900">
              <a:solidFill>
                <a:schemeClr val="accent1"/>
              </a:solidFill>
            </a:endParaRPr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706438"/>
            <a:ext cx="4697412" cy="3522662"/>
          </a:xfrm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4738" y="4462463"/>
            <a:ext cx="4856162" cy="4229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ja-JP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7075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563CB177-C525-4A25-A741-1C7108BF7902}" type="slidenum">
              <a:rPr lang="en-US" sz="900"/>
              <a:pPr eaLnBrk="1" hangingPunct="1"/>
              <a:t>2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1575263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6628" name="Date Placeholder 3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8C57645-7A26-497D-9E56-40B73F8B5537}" type="datetime8">
              <a:rPr lang="en-US" sz="900" smtClean="0">
                <a:solidFill>
                  <a:schemeClr val="accent1"/>
                </a:solidFill>
              </a:rPr>
              <a:pPr/>
              <a:t>07/29/15 13:30</a:t>
            </a:fld>
            <a:endParaRPr lang="en-US" sz="900" smtClean="0">
              <a:solidFill>
                <a:schemeClr val="accent1"/>
              </a:solidFill>
            </a:endParaRPr>
          </a:p>
        </p:txBody>
      </p:sp>
      <p:sp>
        <p:nvSpPr>
          <p:cNvPr id="26629" name="Slide Number Placehold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451FDA10-2397-49E0-AC85-FB5532F53B28}" type="slidenum">
              <a:rPr lang="en-US" sz="900">
                <a:solidFill>
                  <a:schemeClr val="accent1"/>
                </a:solidFill>
              </a:rPr>
              <a:pPr/>
              <a:t>4</a:t>
            </a:fld>
            <a:endParaRPr lang="en-US" sz="90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2217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3FC04E3B-3F7E-4FAF-9B93-BBD498B68DF7}" type="slidenum">
              <a:rPr lang="en-US" sz="900">
                <a:solidFill>
                  <a:srgbClr val="000000"/>
                </a:solidFill>
              </a:rPr>
              <a:pPr eaLnBrk="1" hangingPunct="1"/>
              <a:t>5</a:t>
            </a:fld>
            <a:endParaRPr lang="en-US" sz="9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4860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8676" name="Date Placeholder 3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374530D-58FD-4472-9851-90F2583E6C88}" type="datetime8">
              <a:rPr lang="en-US" sz="900" smtClean="0">
                <a:solidFill>
                  <a:schemeClr val="accent1"/>
                </a:solidFill>
              </a:rPr>
              <a:pPr/>
              <a:t>07/29/15 13:30</a:t>
            </a:fld>
            <a:endParaRPr lang="en-US" sz="900" smtClean="0">
              <a:solidFill>
                <a:schemeClr val="accent1"/>
              </a:solidFill>
            </a:endParaRPr>
          </a:p>
        </p:txBody>
      </p:sp>
      <p:sp>
        <p:nvSpPr>
          <p:cNvPr id="28677" name="Slide Number Placehold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140BE98-7A48-4E29-AE36-F50FD87444DA}" type="slidenum">
              <a:rPr lang="en-US" sz="900">
                <a:solidFill>
                  <a:schemeClr val="accent1"/>
                </a:solidFill>
              </a:rPr>
              <a:pPr/>
              <a:t>9</a:t>
            </a:fld>
            <a:endParaRPr lang="en-US" sz="90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6478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9700" name="Date Placeholder 3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197C3958-5D5F-4AD9-853A-347FDB7CBE57}" type="datetime8">
              <a:rPr lang="en-US" sz="900" smtClean="0">
                <a:solidFill>
                  <a:schemeClr val="accent1"/>
                </a:solidFill>
              </a:rPr>
              <a:pPr/>
              <a:t>07/29/15 13:30</a:t>
            </a:fld>
            <a:endParaRPr lang="en-US" sz="900" smtClean="0">
              <a:solidFill>
                <a:schemeClr val="accent1"/>
              </a:solidFill>
            </a:endParaRPr>
          </a:p>
        </p:txBody>
      </p:sp>
      <p:sp>
        <p:nvSpPr>
          <p:cNvPr id="29701" name="Slide Number Placehold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30234F3-04DC-4FC6-8F68-1CB40CCE17C2}" type="slidenum">
              <a:rPr lang="en-US" sz="900">
                <a:solidFill>
                  <a:schemeClr val="accent1"/>
                </a:solidFill>
              </a:rPr>
              <a:pPr/>
              <a:t>10</a:t>
            </a:fld>
            <a:endParaRPr lang="en-US" sz="90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182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0" y="846"/>
            <a:ext cx="91440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085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388938" y="1449388"/>
            <a:ext cx="7643812" cy="1371600"/>
          </a:xfrm>
        </p:spPr>
        <p:txBody>
          <a:bodyPr/>
          <a:lstStyle>
            <a:lvl1pPr>
              <a:lnSpc>
                <a:spcPct val="90000"/>
              </a:lnSpc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90855" name="Rectangle 7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88938" y="2824163"/>
            <a:ext cx="7643812" cy="1063625"/>
          </a:xfrm>
          <a:ln/>
        </p:spPr>
        <p:txBody>
          <a:bodyPr/>
          <a:lstStyle>
            <a:lvl1pPr marL="0" indent="0">
              <a:buFont typeface="Times" pitchFamily="96" charset="0"/>
              <a:buNone/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8769" y="72976"/>
            <a:ext cx="108585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0399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A3E74C-378A-4C15-A0F2-1BEC1BC7539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732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3525" y="188913"/>
            <a:ext cx="2133600" cy="5881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9550" y="188913"/>
            <a:ext cx="6251575" cy="5881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382047-9685-4278-A501-FCD5A8732B9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772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4978D9-A63E-4DC7-83AE-9A1040DEDC2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295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2D68F4-2E30-45C9-8C64-795CEBFFCA5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397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9550" y="1562100"/>
            <a:ext cx="4192588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4538" y="1562100"/>
            <a:ext cx="4192587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53BD59-1CC9-418F-BC2C-9D74E42130A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613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9C06A9-6973-4A08-9076-DF851CA0463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202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9066A0-BECF-4915-9423-7E44D23B02D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247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8A036C-EB0A-4943-B014-739DF670B89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864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C78F68-7E86-4D04-B3EE-7B5298D439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324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8E0867-0F68-43C5-B2BA-62B6BAEE634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279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Line 9"/>
          <p:cNvSpPr>
            <a:spLocks noChangeShapeType="1"/>
          </p:cNvSpPr>
          <p:nvPr userDrawn="1"/>
        </p:nvSpPr>
        <p:spPr bwMode="auto">
          <a:xfrm>
            <a:off x="0" y="-211879"/>
            <a:ext cx="91440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98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96200" y="6194425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7A1BA602-6B1B-4B85-8BF6-C36F44C5213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7013" y="1446213"/>
            <a:ext cx="853757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382588" y="-6350"/>
            <a:ext cx="75215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8769" y="72976"/>
            <a:ext cx="108585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39" r:id="rId2"/>
    <p:sldLayoutId id="2147484240" r:id="rId3"/>
    <p:sldLayoutId id="2147484241" r:id="rId4"/>
    <p:sldLayoutId id="2147484242" r:id="rId5"/>
    <p:sldLayoutId id="2147484243" r:id="rId6"/>
    <p:sldLayoutId id="2147484244" r:id="rId7"/>
    <p:sldLayoutId id="2147484245" r:id="rId8"/>
    <p:sldLayoutId id="2147484246" r:id="rId9"/>
    <p:sldLayoutId id="2147484247" r:id="rId10"/>
    <p:sldLayoutId id="2147484248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9pPr>
    </p:titleStyle>
    <p:bodyStyle>
      <a:lvl1pPr marL="171450" indent="-1714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18" charset="0"/>
        <a:buChar char="•"/>
        <a:defRPr sz="2200">
          <a:solidFill>
            <a:schemeClr val="hlink"/>
          </a:solidFill>
          <a:latin typeface="+mn-lt"/>
          <a:ea typeface="ＭＳ Ｐゴシック" charset="0"/>
          <a:cs typeface="+mn-cs"/>
        </a:defRPr>
      </a:lvl1pPr>
      <a:lvl2pPr marL="573088" indent="-1714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18" charset="0"/>
        <a:buChar char="•"/>
        <a:defRPr>
          <a:solidFill>
            <a:schemeClr val="hlink"/>
          </a:solidFill>
          <a:latin typeface="+mn-lt"/>
          <a:ea typeface="ＭＳ Ｐゴシック" charset="0"/>
        </a:defRPr>
      </a:lvl2pPr>
      <a:lvl3pPr marL="917575" indent="-1730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18" charset="0"/>
        <a:buChar char="•"/>
        <a:defRPr sz="1400">
          <a:solidFill>
            <a:schemeClr val="hlink"/>
          </a:solidFill>
          <a:latin typeface="+mn-lt"/>
          <a:ea typeface="ＭＳ Ｐゴシック" charset="0"/>
        </a:defRPr>
      </a:lvl3pPr>
      <a:lvl4pPr marL="1196975" indent="-1651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18" charset="0"/>
        <a:buChar char="•"/>
        <a:defRPr sz="1200">
          <a:solidFill>
            <a:schemeClr val="hlink"/>
          </a:solidFill>
          <a:latin typeface="+mn-lt"/>
          <a:ea typeface="ＭＳ Ｐゴシック" charset="0"/>
        </a:defRPr>
      </a:lvl4pPr>
      <a:lvl5pPr marL="1539875" indent="-1714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18" charset="0"/>
        <a:buChar char="•"/>
        <a:defRPr sz="1200">
          <a:solidFill>
            <a:schemeClr val="hlink"/>
          </a:solidFill>
          <a:latin typeface="+mn-lt"/>
          <a:ea typeface="ＭＳ Ｐゴシック" charset="0"/>
        </a:defRPr>
      </a:lvl5pPr>
      <a:lvl6pPr marL="19970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6pPr>
      <a:lvl7pPr marL="24542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7pPr>
      <a:lvl8pPr marL="29114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8pPr>
      <a:lvl9pPr marL="33686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EViews Training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8938" y="2824163"/>
            <a:ext cx="7643812" cy="1606550"/>
          </a:xfrm>
        </p:spPr>
        <p:txBody>
          <a:bodyPr/>
          <a:lstStyle/>
          <a:p>
            <a:pPr eaLnBrk="1" hangingPunct="1">
              <a:buFont typeface="Times" pitchFamily="18" charset="0"/>
              <a:buNone/>
            </a:pPr>
            <a:r>
              <a:rPr lang="en-US" b="1" dirty="0" smtClean="0">
                <a:ea typeface="ＭＳ Ｐゴシック" panose="020B0600070205080204" pitchFamily="34" charset="-128"/>
              </a:rPr>
              <a:t>The Basics:</a:t>
            </a:r>
          </a:p>
          <a:p>
            <a:pPr eaLnBrk="1" hangingPunct="1">
              <a:buFont typeface="Times" pitchFamily="18" charset="0"/>
              <a:buNone/>
            </a:pPr>
            <a:r>
              <a:rPr lang="en-US" b="1" dirty="0" smtClean="0">
                <a:ea typeface="ＭＳ Ｐゴシック" panose="020B0600070205080204" pitchFamily="34" charset="-128"/>
              </a:rPr>
              <a:t>EViews </a:t>
            </a:r>
            <a:r>
              <a:rPr lang="en-US" sz="2400" b="1" dirty="0" smtClean="0">
                <a:ea typeface="ＭＳ Ｐゴシック" panose="020B0600070205080204" pitchFamily="34" charset="-128"/>
              </a:rPr>
              <a:t>Desktop, </a:t>
            </a:r>
            <a:r>
              <a:rPr lang="en-US" sz="2400" b="1" dirty="0" err="1" smtClean="0">
                <a:ea typeface="ＭＳ Ｐゴシック" panose="020B0600070205080204" pitchFamily="34" charset="-128"/>
              </a:rPr>
              <a:t>Workfiles</a:t>
            </a:r>
            <a:r>
              <a:rPr lang="en-US" sz="2400" b="1" dirty="0" smtClean="0">
                <a:ea typeface="ＭＳ Ｐゴシック" panose="020B0600070205080204" pitchFamily="34" charset="-128"/>
              </a:rPr>
              <a:t> and Objects</a:t>
            </a:r>
          </a:p>
          <a:p>
            <a:pPr eaLnBrk="1" hangingPunct="1">
              <a:buFont typeface="Times" pitchFamily="18" charset="0"/>
              <a:buNone/>
            </a:pPr>
            <a:endParaRPr lang="en-US" dirty="0" smtClean="0">
              <a:ea typeface="ＭＳ Ｐゴシック" panose="020B0600070205080204" pitchFamily="34" charset="-128"/>
            </a:endParaRPr>
          </a:p>
          <a:p>
            <a:pPr eaLnBrk="1" hangingPunct="1">
              <a:buFont typeface="Times" pitchFamily="18" charset="0"/>
              <a:buNone/>
            </a:pPr>
            <a:endParaRPr 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3076" name="Rectangle 3"/>
          <p:cNvSpPr txBox="1">
            <a:spLocks noChangeArrowheads="1"/>
          </p:cNvSpPr>
          <p:nvPr/>
        </p:nvSpPr>
        <p:spPr bwMode="gray">
          <a:xfrm>
            <a:off x="493713" y="5462588"/>
            <a:ext cx="8488362" cy="90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968375" indent="-225425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400" b="1" dirty="0">
                <a:solidFill>
                  <a:srgbClr val="003399"/>
                </a:solidFill>
              </a:rPr>
              <a:t>Note:</a:t>
            </a:r>
            <a:r>
              <a:rPr lang="en-US" sz="1400" dirty="0">
                <a:solidFill>
                  <a:srgbClr val="003399"/>
                </a:solidFill>
              </a:rPr>
              <a:t> Data and </a:t>
            </a:r>
            <a:r>
              <a:rPr lang="en-US" sz="1400" dirty="0" err="1">
                <a:solidFill>
                  <a:srgbClr val="003399"/>
                </a:solidFill>
              </a:rPr>
              <a:t>Workfiles</a:t>
            </a:r>
            <a:r>
              <a:rPr lang="en-US" sz="1400" dirty="0">
                <a:solidFill>
                  <a:srgbClr val="003399"/>
                </a:solidFill>
              </a:rPr>
              <a:t> for examples in this tutorial are: </a:t>
            </a:r>
          </a:p>
          <a:p>
            <a:pPr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rgbClr val="003399"/>
                </a:solidFill>
              </a:rPr>
              <a:t>Data</a:t>
            </a:r>
            <a:r>
              <a:rPr lang="en-US" sz="1400">
                <a:solidFill>
                  <a:srgbClr val="003399"/>
                </a:solidFill>
              </a:rPr>
              <a:t>: </a:t>
            </a:r>
            <a:r>
              <a:rPr lang="en-US" sz="1400" b="1" i="1" smtClean="0">
                <a:solidFill>
                  <a:srgbClr val="003399"/>
                </a:solidFill>
              </a:rPr>
              <a:t>Data.xlsx </a:t>
            </a:r>
            <a:endParaRPr lang="en-US" sz="1400" b="1" i="1" dirty="0">
              <a:solidFill>
                <a:srgbClr val="003399"/>
              </a:solidFill>
            </a:endParaRPr>
          </a:p>
          <a:p>
            <a:pPr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rgbClr val="003399"/>
                </a:solidFill>
              </a:rPr>
              <a:t>Results: </a:t>
            </a:r>
            <a:r>
              <a:rPr lang="en-US" sz="1400" b="1" i="1" dirty="0" smtClean="0">
                <a:solidFill>
                  <a:srgbClr val="003399"/>
                </a:solidFill>
              </a:rPr>
              <a:t>Results.wf1</a:t>
            </a:r>
            <a:r>
              <a:rPr lang="en-US" sz="1400" dirty="0">
                <a:solidFill>
                  <a:srgbClr val="003399"/>
                </a:solidFill>
              </a:rPr>
              <a:t>	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5831" y="1631950"/>
            <a:ext cx="4827519" cy="3218346"/>
          </a:xfrm>
          <a:prstGeom prst="rect">
            <a:avLst/>
          </a:prstGeom>
        </p:spPr>
      </p:pic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EViews Workfile and Objects (cont’d)</a:t>
            </a:r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663ED554-B984-4375-B8AC-C85B28F3482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1268" name="TextBox 5"/>
          <p:cNvSpPr txBox="1">
            <a:spLocks noChangeArrowheads="1"/>
          </p:cNvSpPr>
          <p:nvPr/>
        </p:nvSpPr>
        <p:spPr bwMode="auto">
          <a:xfrm>
            <a:off x="444500" y="1282700"/>
            <a:ext cx="3508375" cy="441642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171450" indent="-1714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2857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chemeClr val="hlink"/>
                </a:solidFill>
                <a:latin typeface="+mn-lt"/>
                <a:ea typeface="ＭＳ Ｐゴシック" charset="0"/>
              </a:rPr>
              <a:t>EViews 8 provides you with a more detailed look of the objects in your workfile. 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chemeClr val="hlink"/>
                </a:solidFill>
                <a:latin typeface="+mn-lt"/>
                <a:ea typeface="ＭＳ Ｐゴシック" charset="0"/>
              </a:rPr>
              <a:t>For the “</a:t>
            </a:r>
            <a:r>
              <a:rPr lang="en-US" sz="1600" b="1" dirty="0" smtClean="0">
                <a:solidFill>
                  <a:schemeClr val="hlink"/>
                </a:solidFill>
                <a:latin typeface="+mn-lt"/>
                <a:ea typeface="ＭＳ Ｐゴシック" charset="0"/>
              </a:rPr>
              <a:t>Details</a:t>
            </a:r>
            <a:r>
              <a:rPr lang="en-US" sz="1600" dirty="0" smtClean="0">
                <a:solidFill>
                  <a:schemeClr val="hlink"/>
                </a:solidFill>
                <a:latin typeface="+mn-lt"/>
                <a:ea typeface="ＭＳ Ｐゴシック" charset="0"/>
              </a:rPr>
              <a:t>” view, Click on </a:t>
            </a:r>
            <a:r>
              <a:rPr lang="en-US" sz="1600" b="1" dirty="0" smtClean="0">
                <a:solidFill>
                  <a:schemeClr val="hlink"/>
                </a:solidFill>
                <a:latin typeface="+mn-lt"/>
                <a:ea typeface="ＭＳ Ｐゴシック" charset="0"/>
              </a:rPr>
              <a:t>View</a:t>
            </a:r>
            <a:r>
              <a:rPr lang="en-US" sz="1600" b="1" dirty="0">
                <a:solidFill>
                  <a:srgbClr val="003399"/>
                </a:solidFill>
              </a:rPr>
              <a:t> </a:t>
            </a:r>
            <a:r>
              <a:rPr lang="en-US" sz="1600" b="1" dirty="0" smtClean="0">
                <a:solidFill>
                  <a:srgbClr val="003399"/>
                </a:solidFill>
              </a:rPr>
              <a:t>→ Details +/- </a:t>
            </a:r>
            <a:r>
              <a:rPr lang="en-US" sz="1600" dirty="0" smtClean="0">
                <a:solidFill>
                  <a:srgbClr val="003399"/>
                </a:solidFill>
              </a:rPr>
              <a:t>on</a:t>
            </a:r>
            <a:r>
              <a:rPr lang="en-US" sz="1600" dirty="0" smtClean="0">
                <a:solidFill>
                  <a:schemeClr val="hlink"/>
                </a:solidFill>
                <a:latin typeface="+mn-lt"/>
                <a:ea typeface="ＭＳ Ｐゴシック" charset="0"/>
              </a:rPr>
              <a:t> the workfile toolbar (or double click the             button on the workfile toolbar). 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chemeClr val="hlink"/>
                </a:solidFill>
                <a:latin typeface="+mn-lt"/>
                <a:ea typeface="ＭＳ Ｐゴシック" charset="0"/>
              </a:rPr>
              <a:t>The view changes as shown here. 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chemeClr val="hlink"/>
                </a:solidFill>
                <a:latin typeface="+mn-lt"/>
                <a:ea typeface="ＭＳ Ｐゴシック" charset="0"/>
              </a:rPr>
              <a:t>Each object now </a:t>
            </a:r>
            <a:r>
              <a:rPr lang="en-US" sz="1600" dirty="0" smtClean="0">
                <a:solidFill>
                  <a:schemeClr val="hlink"/>
                </a:solidFill>
                <a:latin typeface="+mn-lt"/>
                <a:ea typeface="ＭＳ Ｐゴシック" charset="0"/>
              </a:rPr>
              <a:t>has </a:t>
            </a:r>
            <a:r>
              <a:rPr lang="en-US" sz="1600" dirty="0">
                <a:solidFill>
                  <a:schemeClr val="hlink"/>
                </a:solidFill>
                <a:latin typeface="+mn-lt"/>
                <a:ea typeface="ＭＳ Ｐゴシック" charset="0"/>
              </a:rPr>
              <a:t>a separate column </a:t>
            </a:r>
            <a:r>
              <a:rPr lang="en-US" sz="1600" dirty="0" smtClean="0">
                <a:solidFill>
                  <a:schemeClr val="hlink"/>
                </a:solidFill>
                <a:latin typeface="+mn-lt"/>
                <a:ea typeface="ＭＳ Ｐゴシック" charset="0"/>
              </a:rPr>
              <a:t>in the </a:t>
            </a:r>
            <a:r>
              <a:rPr lang="en-US" sz="1600" dirty="0">
                <a:solidFill>
                  <a:schemeClr val="hlink"/>
                </a:solidFill>
                <a:latin typeface="+mn-lt"/>
                <a:ea typeface="ＭＳ Ｐゴシック" charset="0"/>
              </a:rPr>
              <a:t>details </a:t>
            </a:r>
            <a:r>
              <a:rPr lang="en-US" sz="1600" dirty="0" smtClean="0">
                <a:solidFill>
                  <a:schemeClr val="hlink"/>
                </a:solidFill>
                <a:latin typeface="+mn-lt"/>
                <a:ea typeface="ＭＳ Ｐゴシック" charset="0"/>
              </a:rPr>
              <a:t>view.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chemeClr val="hlink"/>
                </a:solidFill>
                <a:latin typeface="+mn-lt"/>
                <a:ea typeface="ＭＳ Ｐゴシック" charset="0"/>
              </a:rPr>
              <a:t> </a:t>
            </a:r>
            <a:r>
              <a:rPr lang="en-US" sz="1600" dirty="0">
                <a:solidFill>
                  <a:schemeClr val="hlink"/>
                </a:solidFill>
                <a:latin typeface="+mn-lt"/>
                <a:ea typeface="ＭＳ Ｐゴシック" charset="0"/>
              </a:rPr>
              <a:t>Y</a:t>
            </a:r>
            <a:r>
              <a:rPr lang="en-US" sz="1600" dirty="0" smtClean="0">
                <a:solidFill>
                  <a:schemeClr val="hlink"/>
                </a:solidFill>
                <a:latin typeface="+mn-lt"/>
                <a:ea typeface="ＭＳ Ｐゴシック" charset="0"/>
              </a:rPr>
              <a:t>ou </a:t>
            </a:r>
            <a:r>
              <a:rPr lang="en-US" sz="1600" dirty="0">
                <a:solidFill>
                  <a:schemeClr val="hlink"/>
                </a:solidFill>
                <a:latin typeface="+mn-lt"/>
                <a:ea typeface="ＭＳ Ｐゴシック" charset="0"/>
              </a:rPr>
              <a:t>may sort the objects by an attribute </a:t>
            </a:r>
            <a:r>
              <a:rPr lang="en-US" sz="1600" dirty="0" smtClean="0">
                <a:solidFill>
                  <a:schemeClr val="hlink"/>
                </a:solidFill>
                <a:latin typeface="+mn-lt"/>
                <a:ea typeface="ＭＳ Ｐゴシック" charset="0"/>
              </a:rPr>
              <a:t>(Name, Type, etc.) by </a:t>
            </a:r>
            <a:r>
              <a:rPr lang="en-US" sz="1600" dirty="0">
                <a:solidFill>
                  <a:schemeClr val="hlink"/>
                </a:solidFill>
                <a:latin typeface="+mn-lt"/>
                <a:ea typeface="ＭＳ Ｐゴシック" charset="0"/>
              </a:rPr>
              <a:t>clicking on the </a:t>
            </a:r>
            <a:r>
              <a:rPr lang="en-US" sz="1600" dirty="0" smtClean="0">
                <a:solidFill>
                  <a:schemeClr val="hlink"/>
                </a:solidFill>
                <a:latin typeface="+mn-lt"/>
                <a:ea typeface="ＭＳ Ｐゴシック" charset="0"/>
              </a:rPr>
              <a:t>column header</a:t>
            </a:r>
            <a:r>
              <a:rPr lang="en-US" sz="1600" dirty="0">
                <a:solidFill>
                  <a:schemeClr val="hlink"/>
                </a:solidFill>
                <a:latin typeface="+mn-lt"/>
                <a:ea typeface="ＭＳ Ｐゴシック" charset="0"/>
              </a:rPr>
              <a:t>. </a:t>
            </a:r>
            <a:endParaRPr lang="en-US" sz="1600" dirty="0" smtClean="0">
              <a:solidFill>
                <a:schemeClr val="hlink"/>
              </a:solidFill>
              <a:latin typeface="+mn-lt"/>
              <a:ea typeface="ＭＳ Ｐゴシック" charset="0"/>
            </a:endParaRP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chemeClr val="hlink"/>
                </a:solidFill>
                <a:latin typeface="+mn-lt"/>
                <a:ea typeface="ＭＳ Ｐゴシック" charset="0"/>
              </a:rPr>
              <a:t>You can also resize or drag the columns which allows </a:t>
            </a:r>
            <a:r>
              <a:rPr lang="en-US" sz="1600" dirty="0">
                <a:solidFill>
                  <a:schemeClr val="hlink"/>
                </a:solidFill>
                <a:latin typeface="+mn-lt"/>
                <a:ea typeface="ＭＳ Ｐゴシック" charset="0"/>
              </a:rPr>
              <a:t>you to alter their position </a:t>
            </a:r>
            <a:r>
              <a:rPr lang="en-US" sz="1600" dirty="0" smtClean="0">
                <a:solidFill>
                  <a:schemeClr val="hlink"/>
                </a:solidFill>
                <a:latin typeface="+mn-lt"/>
                <a:ea typeface="ＭＳ Ｐゴシック" charset="0"/>
              </a:rPr>
              <a:t>and width</a:t>
            </a:r>
            <a:r>
              <a:rPr lang="en-US" sz="1600" dirty="0">
                <a:solidFill>
                  <a:schemeClr val="hlink"/>
                </a:solidFill>
                <a:latin typeface="+mn-lt"/>
                <a:ea typeface="ＭＳ Ｐゴシック" charset="0"/>
              </a:rPr>
              <a:t>. </a:t>
            </a:r>
            <a:endParaRPr lang="en-US" sz="1600" dirty="0" smtClean="0">
              <a:solidFill>
                <a:schemeClr val="hlink"/>
              </a:solidFill>
              <a:latin typeface="+mn-lt"/>
              <a:ea typeface="ＭＳ Ｐゴシック" charset="0"/>
            </a:endParaRPr>
          </a:p>
        </p:txBody>
      </p:sp>
      <p:pic>
        <p:nvPicPr>
          <p:cNvPr id="1229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1663" y="2657475"/>
            <a:ext cx="552450" cy="20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Oval 9"/>
          <p:cNvSpPr/>
          <p:nvPr/>
        </p:nvSpPr>
        <p:spPr bwMode="auto">
          <a:xfrm>
            <a:off x="5500618" y="1850611"/>
            <a:ext cx="722313" cy="301625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0121" y="1252330"/>
            <a:ext cx="6776009" cy="4942095"/>
          </a:xfrm>
          <a:prstGeom prst="rect">
            <a:avLst/>
          </a:prstGeom>
        </p:spPr>
      </p:pic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Object Window </a:t>
            </a:r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64DA319-2132-43FE-9E72-327A3EE81D25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13316" name="Group 9"/>
          <p:cNvGrpSpPr>
            <a:grpSpLocks/>
          </p:cNvGrpSpPr>
          <p:nvPr/>
        </p:nvGrpSpPr>
        <p:grpSpPr bwMode="auto">
          <a:xfrm>
            <a:off x="360363" y="1409355"/>
            <a:ext cx="1917700" cy="3813175"/>
            <a:chOff x="200140" y="1321385"/>
            <a:chExt cx="1918072" cy="3810888"/>
          </a:xfrm>
        </p:grpSpPr>
        <p:sp>
          <p:nvSpPr>
            <p:cNvPr id="13322" name="TextBox 9"/>
            <p:cNvSpPr txBox="1">
              <a:spLocks noChangeArrowheads="1"/>
            </p:cNvSpPr>
            <p:nvPr/>
          </p:nvSpPr>
          <p:spPr bwMode="auto">
            <a:xfrm>
              <a:off x="200140" y="1321385"/>
              <a:ext cx="1403350" cy="3384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accent2"/>
                </a:buClr>
                <a:buSzPct val="90000"/>
              </a:pPr>
              <a:r>
                <a:rPr lang="en-US" sz="1600" b="1" i="1">
                  <a:solidFill>
                    <a:schemeClr val="hlink"/>
                  </a:solidFill>
                </a:rPr>
                <a:t>Main menu</a:t>
              </a:r>
            </a:p>
          </p:txBody>
        </p:sp>
        <p:sp>
          <p:nvSpPr>
            <p:cNvPr id="13323" name="TextBox 12"/>
            <p:cNvSpPr txBox="1">
              <a:spLocks noChangeArrowheads="1"/>
            </p:cNvSpPr>
            <p:nvPr/>
          </p:nvSpPr>
          <p:spPr bwMode="auto">
            <a:xfrm>
              <a:off x="207484" y="2285855"/>
              <a:ext cx="1910728" cy="3384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accent2"/>
                </a:buClr>
                <a:buSzPct val="90000"/>
              </a:pPr>
              <a:r>
                <a:rPr lang="en-US" sz="1600" b="1" i="1">
                  <a:solidFill>
                    <a:schemeClr val="hlink"/>
                  </a:solidFill>
                </a:rPr>
                <a:t>Workfile Toolbar</a:t>
              </a:r>
            </a:p>
          </p:txBody>
        </p:sp>
        <p:sp>
          <p:nvSpPr>
            <p:cNvPr id="13324" name="TextBox 15"/>
            <p:cNvSpPr txBox="1">
              <a:spLocks noChangeArrowheads="1"/>
            </p:cNvSpPr>
            <p:nvPr/>
          </p:nvSpPr>
          <p:spPr bwMode="auto">
            <a:xfrm>
              <a:off x="205898" y="2951555"/>
              <a:ext cx="1797050" cy="778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accent2"/>
                </a:buClr>
                <a:buSzPct val="90000"/>
              </a:pPr>
              <a:r>
                <a:rPr lang="en-US" sz="1600" b="1" i="1">
                  <a:solidFill>
                    <a:schemeClr val="hlink"/>
                  </a:solidFill>
                </a:rPr>
                <a:t>Object Toolbar</a:t>
              </a:r>
            </a:p>
            <a:p>
              <a:pPr eaLnBrk="1" hangingPunct="1">
                <a:spcBef>
                  <a:spcPct val="20000"/>
                </a:spcBef>
                <a:buClr>
                  <a:schemeClr val="accent2"/>
                </a:buClr>
                <a:buSzPct val="90000"/>
              </a:pPr>
              <a:r>
                <a:rPr lang="en-US" sz="1300">
                  <a:solidFill>
                    <a:schemeClr val="hlink"/>
                  </a:solidFill>
                </a:rPr>
                <a:t>(in this example, equation toolbar)</a:t>
              </a:r>
            </a:p>
          </p:txBody>
        </p:sp>
        <p:sp>
          <p:nvSpPr>
            <p:cNvPr id="13325" name="TextBox 19"/>
            <p:cNvSpPr txBox="1">
              <a:spLocks noChangeArrowheads="1"/>
            </p:cNvSpPr>
            <p:nvPr/>
          </p:nvSpPr>
          <p:spPr bwMode="auto">
            <a:xfrm>
              <a:off x="207484" y="4307644"/>
              <a:ext cx="1795463" cy="8246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accent2"/>
                </a:buClr>
                <a:buSzPct val="90000"/>
              </a:pPr>
              <a:r>
                <a:rPr lang="en-US" sz="1600" b="1" i="1">
                  <a:solidFill>
                    <a:schemeClr val="hlink"/>
                  </a:solidFill>
                </a:rPr>
                <a:t>Object Window</a:t>
              </a:r>
            </a:p>
            <a:p>
              <a:pPr eaLnBrk="1" hangingPunct="1">
                <a:spcBef>
                  <a:spcPct val="20000"/>
                </a:spcBef>
                <a:buClr>
                  <a:schemeClr val="accent2"/>
                </a:buClr>
                <a:buSzPct val="90000"/>
              </a:pPr>
              <a:r>
                <a:rPr lang="en-US" sz="1300">
                  <a:solidFill>
                    <a:schemeClr val="hlink"/>
                  </a:solidFill>
                </a:rPr>
                <a:t>(in this example, equation window</a:t>
              </a:r>
              <a:r>
                <a:rPr lang="en-US" sz="1600">
                  <a:solidFill>
                    <a:srgbClr val="003399"/>
                  </a:solidFill>
                </a:rPr>
                <a:t>)</a:t>
              </a:r>
            </a:p>
          </p:txBody>
        </p:sp>
      </p:grpSp>
      <p:cxnSp>
        <p:nvCxnSpPr>
          <p:cNvPr id="16" name="Straight Arrow Connector 15"/>
          <p:cNvCxnSpPr/>
          <p:nvPr/>
        </p:nvCxnSpPr>
        <p:spPr bwMode="auto">
          <a:xfrm>
            <a:off x="2146283" y="2526955"/>
            <a:ext cx="504517" cy="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 bwMode="auto">
          <a:xfrm>
            <a:off x="1949556" y="3241675"/>
            <a:ext cx="1428750" cy="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 bwMode="auto">
          <a:xfrm>
            <a:off x="2004720" y="4724400"/>
            <a:ext cx="1679339" cy="635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 bwMode="auto">
          <a:xfrm>
            <a:off x="1642216" y="1579217"/>
            <a:ext cx="603077" cy="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anose="020B0600070205080204" pitchFamily="34" charset="-128"/>
              </a:rPr>
              <a:t>The Series Object </a:t>
            </a:r>
          </a:p>
        </p:txBody>
      </p:sp>
      <p:sp>
        <p:nvSpPr>
          <p:cNvPr id="1433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70BAA2D8-6FCB-405A-8A2B-3688147A9BD3}" type="slidenum">
              <a:rPr lang="en-US" sz="800" smtClean="0"/>
              <a:pPr eaLnBrk="1" hangingPunct="1"/>
              <a:t>12</a:t>
            </a:fld>
            <a:endParaRPr lang="en-US" sz="80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1663" y="1262063"/>
            <a:ext cx="2990850" cy="4478337"/>
          </a:xfrm>
        </p:spPr>
        <p:txBody>
          <a:bodyPr>
            <a:normAutofit/>
          </a:bodyPr>
          <a:lstStyle/>
          <a:p>
            <a:pPr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/>
              <a:t>This is the main data object. 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/>
              <a:t>         </a:t>
            </a:r>
            <a:r>
              <a:rPr lang="en-US" sz="1800" b="1" i="1" kern="1200" dirty="0" err="1" smtClean="0"/>
              <a:t>gdp</a:t>
            </a:r>
            <a:r>
              <a:rPr lang="en-US" sz="1800" kern="1200" dirty="0" smtClean="0"/>
              <a:t> - has a yellow icon with a little line graph in it.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/>
              <a:t>It contains one column of data.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/>
              <a:t>Opening a series will reveal a spreadsheet view with a single column showing the data in the series.  </a:t>
            </a:r>
          </a:p>
          <a:p>
            <a:pPr>
              <a:buFont typeface="Times" pitchFamily="17" charset="0"/>
              <a:buChar char="•"/>
              <a:defRPr/>
            </a:pPr>
            <a:endParaRPr lang="en-US" sz="2400" dirty="0"/>
          </a:p>
        </p:txBody>
      </p:sp>
      <p:pic>
        <p:nvPicPr>
          <p:cNvPr id="14341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825" y="1990206"/>
            <a:ext cx="4587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6675" y="1262063"/>
            <a:ext cx="4537086" cy="4932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3113087"/>
            <a:ext cx="3152775" cy="3000375"/>
          </a:xfrm>
          <a:prstGeom prst="rect">
            <a:avLst/>
          </a:prstGeom>
        </p:spPr>
      </p:pic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anose="020B0600070205080204" pitchFamily="34" charset="-128"/>
              </a:rPr>
              <a:t>The Series Object (cont’d) </a:t>
            </a: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C8013CED-998F-4247-A6A3-C010345B0F11}" type="slidenum">
              <a:rPr lang="en-US" sz="800" smtClean="0"/>
              <a:pPr eaLnBrk="1" hangingPunct="1"/>
              <a:t>13</a:t>
            </a:fld>
            <a:endParaRPr lang="en-US" sz="80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54063" y="1368425"/>
            <a:ext cx="8296275" cy="1752600"/>
          </a:xfrm>
        </p:spPr>
        <p:txBody>
          <a:bodyPr>
            <a:noAutofit/>
          </a:bodyPr>
          <a:lstStyle/>
          <a:p>
            <a:pPr marL="0" indent="0">
              <a:buFont typeface="Times" pitchFamily="17" charset="0"/>
              <a:buNone/>
              <a:defRPr/>
            </a:pPr>
            <a:r>
              <a:rPr lang="en-US" sz="1600" u="sng" dirty="0" smtClean="0">
                <a:latin typeface="+mj-lt"/>
              </a:rPr>
              <a:t>To open a Series</a:t>
            </a:r>
          </a:p>
          <a:p>
            <a:pPr marL="231775" indent="-231775">
              <a:buFont typeface="+mj-lt"/>
              <a:buAutoNum type="arabicPeriod"/>
              <a:defRPr/>
            </a:pPr>
            <a:r>
              <a:rPr lang="en-US" sz="1600" dirty="0" smtClean="0">
                <a:latin typeface="+mj-lt"/>
              </a:rPr>
              <a:t>Double click on the series.</a:t>
            </a:r>
          </a:p>
          <a:p>
            <a:pPr marL="231775" indent="-231775">
              <a:buFont typeface="+mj-lt"/>
              <a:buAutoNum type="arabicPeriod"/>
              <a:defRPr/>
            </a:pPr>
            <a:r>
              <a:rPr lang="en-US" sz="1600" dirty="0" smtClean="0">
                <a:latin typeface="+mj-lt"/>
              </a:rPr>
              <a:t>Once a series is open, you can click on </a:t>
            </a:r>
            <a:r>
              <a:rPr lang="en-US" sz="1600" b="1" i="1" dirty="0" smtClean="0">
                <a:latin typeface="+mj-lt"/>
              </a:rPr>
              <a:t>View</a:t>
            </a:r>
            <a:r>
              <a:rPr lang="en-US" sz="1600" b="1" dirty="0" smtClean="0">
                <a:latin typeface="+mj-lt"/>
              </a:rPr>
              <a:t> </a:t>
            </a:r>
            <a:r>
              <a:rPr lang="en-US" sz="1600" dirty="0" smtClean="0">
                <a:latin typeface="+mj-lt"/>
              </a:rPr>
              <a:t>and </a:t>
            </a:r>
            <a:r>
              <a:rPr lang="en-US" sz="1600" b="1" i="1" dirty="0" smtClean="0">
                <a:latin typeface="+mj-lt"/>
              </a:rPr>
              <a:t>Proc</a:t>
            </a:r>
            <a:r>
              <a:rPr lang="en-US" sz="1600" dirty="0" smtClean="0">
                <a:latin typeface="+mj-lt"/>
              </a:rPr>
              <a:t> menus in the workfile to see available actions. Since a Series is a single column of data, only actions for a single column </a:t>
            </a:r>
            <a:r>
              <a:rPr lang="en-US" sz="1600" smtClean="0">
                <a:latin typeface="+mj-lt"/>
              </a:rPr>
              <a:t>of data are </a:t>
            </a:r>
            <a:r>
              <a:rPr lang="en-US" sz="1600" dirty="0" smtClean="0">
                <a:latin typeface="+mj-lt"/>
              </a:rPr>
              <a:t>available (views and tests).</a:t>
            </a:r>
            <a:endParaRPr lang="en-US" sz="1600" b="1" dirty="0" smtClean="0">
              <a:latin typeface="+mj-lt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325" y="3113087"/>
            <a:ext cx="3152775" cy="3000375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 bwMode="auto">
          <a:xfrm>
            <a:off x="1030356" y="3365300"/>
            <a:ext cx="371061" cy="31624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4999374" y="3368614"/>
            <a:ext cx="371061" cy="31624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anose="020B0600070205080204" pitchFamily="34" charset="-128"/>
              </a:rPr>
              <a:t>The Group Object </a:t>
            </a: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C34F4789-F892-45F3-8555-48B2734A452F}" type="slidenum">
              <a:rPr lang="en-US" sz="800"/>
              <a:pPr eaLnBrk="1" hangingPunct="1"/>
              <a:t>14</a:t>
            </a:fld>
            <a:endParaRPr lang="en-US" sz="80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88963" y="1281113"/>
            <a:ext cx="3119437" cy="4478337"/>
          </a:xfrm>
        </p:spPr>
        <p:txBody>
          <a:bodyPr>
            <a:normAutofit/>
          </a:bodyPr>
          <a:lstStyle/>
          <a:p>
            <a:pPr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/>
              <a:t>This </a:t>
            </a:r>
            <a:r>
              <a:rPr lang="en-US" sz="1800" kern="1200" dirty="0"/>
              <a:t>is a collection of s</a:t>
            </a:r>
            <a:r>
              <a:rPr lang="en-US" sz="1800" kern="1200" dirty="0" smtClean="0"/>
              <a:t>eries </a:t>
            </a:r>
            <a:r>
              <a:rPr lang="en-US" sz="1800" kern="1200" dirty="0"/>
              <a:t>objects.     </a:t>
            </a:r>
            <a:r>
              <a:rPr lang="en-US" sz="1800" kern="1200" dirty="0" smtClean="0">
                <a:solidFill>
                  <a:srgbClr val="003399"/>
                </a:solidFill>
                <a:ea typeface="ＭＳ Ｐゴシック" pitchFamily="34" charset="-128"/>
              </a:rPr>
              <a:t> 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>
                <a:solidFill>
                  <a:srgbClr val="003399"/>
                </a:solidFill>
                <a:ea typeface="ＭＳ Ｐゴシック" pitchFamily="34" charset="-128"/>
              </a:rPr>
              <a:t>       </a:t>
            </a:r>
            <a:r>
              <a:rPr lang="en-US" sz="1800" kern="1200" dirty="0">
                <a:solidFill>
                  <a:srgbClr val="003399"/>
                </a:solidFill>
                <a:ea typeface="ＭＳ Ｐゴシック" pitchFamily="34" charset="-128"/>
              </a:rPr>
              <a:t>group01 - has a yellow icon with a capital </a:t>
            </a:r>
            <a:r>
              <a:rPr lang="en-US" sz="1800" kern="1200" dirty="0" smtClean="0">
                <a:solidFill>
                  <a:srgbClr val="003399"/>
                </a:solidFill>
                <a:ea typeface="ＭＳ Ｐゴシック" pitchFamily="34" charset="-128"/>
              </a:rPr>
              <a:t>G.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>
                <a:solidFill>
                  <a:srgbClr val="003399"/>
                </a:solidFill>
                <a:ea typeface="ＭＳ Ｐゴシック" pitchFamily="34" charset="-128"/>
              </a:rPr>
              <a:t>It contains </a:t>
            </a:r>
            <a:r>
              <a:rPr lang="en-US" sz="1800" kern="1200" dirty="0">
                <a:solidFill>
                  <a:srgbClr val="003399"/>
                </a:solidFill>
                <a:ea typeface="ＭＳ Ｐゴシック" pitchFamily="34" charset="-128"/>
              </a:rPr>
              <a:t>multiple columns of </a:t>
            </a:r>
            <a:r>
              <a:rPr lang="en-US" sz="1800" kern="1200" dirty="0" smtClean="0">
                <a:solidFill>
                  <a:srgbClr val="003399"/>
                </a:solidFill>
                <a:ea typeface="ＭＳ Ｐゴシック" pitchFamily="34" charset="-128"/>
              </a:rPr>
              <a:t>data.</a:t>
            </a:r>
            <a:endParaRPr lang="en-US" sz="1800" kern="1200" dirty="0">
              <a:solidFill>
                <a:srgbClr val="003399"/>
              </a:solidFill>
              <a:ea typeface="ＭＳ Ｐゴシック" pitchFamily="34" charset="-128"/>
            </a:endParaRP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/>
              <a:t>Opening a </a:t>
            </a:r>
            <a:r>
              <a:rPr lang="en-US" sz="1800" kern="1200" dirty="0" smtClean="0"/>
              <a:t>group </a:t>
            </a:r>
            <a:r>
              <a:rPr lang="en-US" sz="1800" kern="1200" dirty="0"/>
              <a:t>will display a spreadsheet view with multiple columns showing the data in each </a:t>
            </a:r>
            <a:r>
              <a:rPr lang="en-US" sz="1800" kern="1200" dirty="0" smtClean="0"/>
              <a:t>series </a:t>
            </a:r>
            <a:r>
              <a:rPr lang="en-US" sz="1800" kern="1200" dirty="0"/>
              <a:t>in the group.  </a:t>
            </a:r>
          </a:p>
          <a:p>
            <a:pPr>
              <a:buFont typeface="Times" pitchFamily="17" charset="0"/>
              <a:buChar char="•"/>
              <a:defRPr/>
            </a:pPr>
            <a:endParaRPr lang="en-US" sz="2400" dirty="0"/>
          </a:p>
        </p:txBody>
      </p:sp>
      <p:pic>
        <p:nvPicPr>
          <p:cNvPr id="16389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063" y="2012434"/>
            <a:ext cx="317500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8508" y="1381540"/>
            <a:ext cx="5140574" cy="43855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4439" y="2689225"/>
            <a:ext cx="2458172" cy="3940175"/>
          </a:xfrm>
          <a:prstGeom prst="rect">
            <a:avLst/>
          </a:prstGeom>
        </p:spPr>
      </p:pic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anose="020B0600070205080204" pitchFamily="34" charset="-128"/>
              </a:rPr>
              <a:t>The Group Object (cont’d)</a:t>
            </a:r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D2F55184-5BBE-474C-8131-1028D40CB24F}" type="slidenum">
              <a:rPr lang="en-US" sz="800"/>
              <a:pPr eaLnBrk="1" hangingPunct="1"/>
              <a:t>15</a:t>
            </a:fld>
            <a:endParaRPr lang="en-US" sz="80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36600" y="1362075"/>
            <a:ext cx="8472488" cy="1546225"/>
          </a:xfrm>
        </p:spPr>
        <p:txBody>
          <a:bodyPr>
            <a:normAutofit/>
          </a:bodyPr>
          <a:lstStyle/>
          <a:p>
            <a:pPr marL="0" indent="0">
              <a:buFont typeface="Times" pitchFamily="17" charset="0"/>
              <a:buNone/>
              <a:defRPr/>
            </a:pPr>
            <a:r>
              <a:rPr lang="en-US" sz="1600" u="sng" dirty="0" smtClean="0">
                <a:latin typeface="+mj-lt"/>
              </a:rPr>
              <a:t>To open a Group</a:t>
            </a:r>
          </a:p>
          <a:p>
            <a:pPr marL="231775" indent="-231775">
              <a:buFont typeface="+mj-lt"/>
              <a:buAutoNum type="arabicPeriod"/>
              <a:defRPr/>
            </a:pPr>
            <a:r>
              <a:rPr lang="en-US" sz="1600" dirty="0" smtClean="0">
                <a:latin typeface="+mj-lt"/>
              </a:rPr>
              <a:t>Double click on       .</a:t>
            </a:r>
          </a:p>
          <a:p>
            <a:pPr marL="231775" indent="-231775">
              <a:buFont typeface="+mj-lt"/>
              <a:buAutoNum type="arabicPeriod"/>
              <a:defRPr/>
            </a:pPr>
            <a:r>
              <a:rPr lang="en-US" sz="1600" dirty="0" smtClean="0">
                <a:latin typeface="+mj-lt"/>
              </a:rPr>
              <a:t>Once a Group is open, you can click on </a:t>
            </a:r>
            <a:r>
              <a:rPr lang="en-US" sz="1600" b="1" i="1" dirty="0" smtClean="0">
                <a:latin typeface="+mj-lt"/>
              </a:rPr>
              <a:t>View</a:t>
            </a:r>
            <a:r>
              <a:rPr lang="en-US" sz="1600" dirty="0" smtClean="0">
                <a:latin typeface="+mj-lt"/>
              </a:rPr>
              <a:t> and </a:t>
            </a:r>
            <a:r>
              <a:rPr lang="en-US" sz="1600" b="1" i="1" dirty="0" smtClean="0">
                <a:latin typeface="+mj-lt"/>
              </a:rPr>
              <a:t>Proc</a:t>
            </a:r>
            <a:r>
              <a:rPr lang="en-US" sz="1600" dirty="0" smtClean="0">
                <a:latin typeface="+mj-lt"/>
              </a:rPr>
              <a:t> menus to see available actions.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smtClean="0">
                <a:latin typeface="+mj-lt"/>
              </a:rPr>
              <a:t>Actions that require multiple columns of data are now available (views and tests).</a:t>
            </a:r>
          </a:p>
        </p:txBody>
      </p:sp>
      <p:pic>
        <p:nvPicPr>
          <p:cNvPr id="1741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0" y="1712913"/>
            <a:ext cx="317500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Oval 13"/>
          <p:cNvSpPr/>
          <p:nvPr/>
        </p:nvSpPr>
        <p:spPr bwMode="auto">
          <a:xfrm>
            <a:off x="1626703" y="2898157"/>
            <a:ext cx="371061" cy="31624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7438" y="2689225"/>
            <a:ext cx="2457641" cy="3939323"/>
          </a:xfrm>
          <a:prstGeom prst="rect">
            <a:avLst/>
          </a:prstGeom>
        </p:spPr>
      </p:pic>
      <p:sp>
        <p:nvSpPr>
          <p:cNvPr id="15" name="Oval 14"/>
          <p:cNvSpPr/>
          <p:nvPr/>
        </p:nvSpPr>
        <p:spPr bwMode="auto">
          <a:xfrm>
            <a:off x="5168340" y="2901472"/>
            <a:ext cx="371061" cy="31624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anose="020B0600070205080204" pitchFamily="34" charset="-128"/>
              </a:rPr>
              <a:t>The Equation Object 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687CC08-6F10-472A-808E-71C03A003027}" type="slidenum">
              <a:rPr lang="en-US" sz="800"/>
              <a:pPr eaLnBrk="1" hangingPunct="1"/>
              <a:t>16</a:t>
            </a:fld>
            <a:endParaRPr lang="en-US" sz="80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88963" y="1276350"/>
            <a:ext cx="3538537" cy="4525963"/>
          </a:xfrm>
        </p:spPr>
        <p:txBody>
          <a:bodyPr>
            <a:normAutofit/>
          </a:bodyPr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/>
              <a:t>This </a:t>
            </a:r>
            <a:r>
              <a:rPr lang="en-US" sz="1800" kern="1200" dirty="0"/>
              <a:t>is a single equation estimation </a:t>
            </a:r>
            <a:r>
              <a:rPr lang="en-US" sz="1800" kern="1200" dirty="0" smtClean="0"/>
              <a:t>object</a:t>
            </a:r>
            <a:r>
              <a:rPr lang="en-US" sz="1800" kern="1200" dirty="0"/>
              <a:t>.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/>
              <a:t>       eq01  -- has a blue icon with an equal (=) sign.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/>
              <a:t>This is the main estimation </a:t>
            </a:r>
            <a:r>
              <a:rPr lang="en-US" sz="1800" kern="1200" dirty="0" smtClean="0"/>
              <a:t>object </a:t>
            </a:r>
            <a:r>
              <a:rPr lang="en-US" sz="1800" kern="1200" dirty="0"/>
              <a:t>in </a:t>
            </a:r>
            <a:r>
              <a:rPr lang="en-US" sz="1800" kern="1200" dirty="0" smtClean="0"/>
              <a:t>EViews</a:t>
            </a:r>
            <a:r>
              <a:rPr lang="en-US" sz="1800" kern="1200" dirty="0"/>
              <a:t>.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/>
              <a:t>Opening an </a:t>
            </a:r>
            <a:r>
              <a:rPr lang="en-US" sz="1800" kern="1200" dirty="0" smtClean="0"/>
              <a:t>equation </a:t>
            </a:r>
            <a:r>
              <a:rPr lang="en-US" sz="1800" kern="1200" dirty="0"/>
              <a:t>will reveal the main results of the estimation</a:t>
            </a:r>
            <a:r>
              <a:rPr lang="en-US" sz="1600" kern="1200" dirty="0"/>
              <a:t>.</a:t>
            </a:r>
          </a:p>
          <a:p>
            <a:pPr>
              <a:buFont typeface="Times" pitchFamily="17" charset="0"/>
              <a:buChar char="•"/>
              <a:defRPr/>
            </a:pPr>
            <a:endParaRPr lang="en-US" sz="2400" dirty="0"/>
          </a:p>
        </p:txBody>
      </p:sp>
      <p:pic>
        <p:nvPicPr>
          <p:cNvPr id="1843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9613" y="3390900"/>
            <a:ext cx="104775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38" y="2098423"/>
            <a:ext cx="38100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5263" y="1366838"/>
            <a:ext cx="4448175" cy="345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062" y="2889250"/>
            <a:ext cx="3171825" cy="3609975"/>
          </a:xfrm>
          <a:prstGeom prst="rect">
            <a:avLst/>
          </a:prstGeom>
        </p:spPr>
      </p:pic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anose="020B0600070205080204" pitchFamily="34" charset="-128"/>
              </a:rPr>
              <a:t>The Equation Object (cont’d)</a:t>
            </a: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BB2C0ADC-430F-4C08-8325-B38333D603B9}" type="slidenum">
              <a:rPr lang="en-US" sz="800"/>
              <a:pPr eaLnBrk="1" hangingPunct="1"/>
              <a:t>17</a:t>
            </a:fld>
            <a:endParaRPr lang="en-US" sz="80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33425" y="1368425"/>
            <a:ext cx="8545513" cy="1703388"/>
          </a:xfrm>
        </p:spPr>
        <p:txBody>
          <a:bodyPr>
            <a:normAutofit/>
          </a:bodyPr>
          <a:lstStyle/>
          <a:p>
            <a:pPr marL="0" indent="0">
              <a:buFont typeface="Times" pitchFamily="17" charset="0"/>
              <a:buNone/>
              <a:defRPr/>
            </a:pPr>
            <a:r>
              <a:rPr lang="en-US" sz="1600" u="sng" dirty="0" smtClean="0">
                <a:latin typeface="+mj-lt"/>
              </a:rPr>
              <a:t>To open an Equation Object</a:t>
            </a:r>
          </a:p>
          <a:p>
            <a:pPr marL="231775" indent="-231775">
              <a:buFont typeface="+mj-lt"/>
              <a:buAutoNum type="arabicPeriod"/>
              <a:defRPr/>
            </a:pPr>
            <a:r>
              <a:rPr lang="en-US" sz="1600" dirty="0" smtClean="0">
                <a:latin typeface="+mj-lt"/>
              </a:rPr>
              <a:t>Double click on         .</a:t>
            </a:r>
          </a:p>
          <a:p>
            <a:pPr marL="231775" indent="-231775">
              <a:buFont typeface="+mj-lt"/>
              <a:buAutoNum type="arabicPeriod"/>
              <a:defRPr/>
            </a:pPr>
            <a:r>
              <a:rPr lang="en-US" sz="1600" dirty="0" smtClean="0">
                <a:latin typeface="+mj-lt"/>
              </a:rPr>
              <a:t>Once an Equation is open, you can click on </a:t>
            </a:r>
            <a:r>
              <a:rPr lang="en-US" sz="1600" b="1" i="1" dirty="0" smtClean="0">
                <a:latin typeface="+mj-lt"/>
              </a:rPr>
              <a:t>View</a:t>
            </a:r>
            <a:r>
              <a:rPr lang="en-US" sz="1600" dirty="0" smtClean="0">
                <a:latin typeface="+mj-lt"/>
              </a:rPr>
              <a:t> and </a:t>
            </a:r>
            <a:r>
              <a:rPr lang="en-US" sz="1600" b="1" i="1" dirty="0" smtClean="0">
                <a:latin typeface="+mj-lt"/>
              </a:rPr>
              <a:t>Proc</a:t>
            </a:r>
            <a:r>
              <a:rPr lang="en-US" sz="1600" dirty="0" smtClean="0">
                <a:latin typeface="+mj-lt"/>
              </a:rPr>
              <a:t> menus to see available actions.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smtClean="0">
                <a:latin typeface="+mj-lt"/>
              </a:rPr>
              <a:t>Some of the items in the </a:t>
            </a:r>
            <a:r>
              <a:rPr lang="en-US" sz="1600" b="1" i="1" dirty="0" smtClean="0">
                <a:latin typeface="+mj-lt"/>
              </a:rPr>
              <a:t>View</a:t>
            </a:r>
            <a:r>
              <a:rPr lang="en-US" sz="1600" dirty="0" smtClean="0">
                <a:latin typeface="+mj-lt"/>
              </a:rPr>
              <a:t> and </a:t>
            </a:r>
            <a:r>
              <a:rPr lang="en-US" sz="1600" b="1" i="1" dirty="0" smtClean="0">
                <a:latin typeface="+mj-lt"/>
              </a:rPr>
              <a:t>Proc</a:t>
            </a:r>
            <a:r>
              <a:rPr lang="en-US" sz="1600" dirty="0" smtClean="0">
                <a:latin typeface="+mj-lt"/>
              </a:rPr>
              <a:t> menus will depend on the type of Equation that was estimated.</a:t>
            </a:r>
          </a:p>
        </p:txBody>
      </p:sp>
      <p:pic>
        <p:nvPicPr>
          <p:cNvPr id="19463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0475" y="1766888"/>
            <a:ext cx="381000" cy="17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Oval 14"/>
          <p:cNvSpPr/>
          <p:nvPr/>
        </p:nvSpPr>
        <p:spPr bwMode="auto">
          <a:xfrm>
            <a:off x="1169502" y="3136695"/>
            <a:ext cx="371061" cy="31624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4216" y="2896223"/>
            <a:ext cx="3171825" cy="3609975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 bwMode="auto">
          <a:xfrm>
            <a:off x="5247849" y="3140010"/>
            <a:ext cx="371061" cy="31624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8525" y="1417292"/>
            <a:ext cx="5257643" cy="4485378"/>
          </a:xfrm>
          <a:prstGeom prst="rect">
            <a:avLst/>
          </a:prstGeom>
        </p:spPr>
      </p:pic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anose="020B0600070205080204" pitchFamily="34" charset="-128"/>
              </a:rPr>
              <a:t>Views Objects  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594E12AD-38E8-42C4-AD07-38C214E3E169}" type="slidenum">
              <a:rPr lang="en-US" sz="800"/>
              <a:pPr eaLnBrk="1" hangingPunct="1"/>
              <a:t>18</a:t>
            </a:fld>
            <a:endParaRPr lang="en-US" sz="80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87375" y="1274763"/>
            <a:ext cx="2851150" cy="4614862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/>
              <a:t>These </a:t>
            </a:r>
            <a:r>
              <a:rPr lang="en-US" sz="1800" kern="1200" dirty="0"/>
              <a:t>objects hold “views” of data or estimation objects.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/>
              <a:t>      </a:t>
            </a:r>
            <a:r>
              <a:rPr lang="en-US" sz="1800" kern="1200" dirty="0" smtClean="0"/>
              <a:t> graph01 </a:t>
            </a:r>
            <a:r>
              <a:rPr lang="en-US" sz="1800" kern="1200" dirty="0"/>
              <a:t>- has a green icon.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/>
              <a:t>It is used to “freeze” a view of another object in </a:t>
            </a:r>
            <a:r>
              <a:rPr lang="en-US" sz="1800" kern="1200" dirty="0" smtClean="0"/>
              <a:t>time.</a:t>
            </a:r>
            <a:endParaRPr lang="en-US" sz="1800" kern="1200" dirty="0"/>
          </a:p>
          <a:p>
            <a:pPr marL="395288" indent="-217488">
              <a:spcAft>
                <a:spcPts val="600"/>
              </a:spcAft>
              <a:buFont typeface="Times" pitchFamily="18" charset="0"/>
              <a:buNone/>
              <a:defRPr/>
            </a:pPr>
            <a:r>
              <a:rPr lang="en-US" sz="1600" u="sng" dirty="0">
                <a:latin typeface="+mj-lt"/>
              </a:rPr>
              <a:t>To create this view</a:t>
            </a:r>
          </a:p>
          <a:p>
            <a:pPr marL="395288" indent="-217488">
              <a:lnSpc>
                <a:spcPct val="120000"/>
              </a:lnSpc>
              <a:buFont typeface="+mj-lt"/>
              <a:buAutoNum type="arabicPeriod"/>
              <a:defRPr/>
            </a:pPr>
            <a:r>
              <a:rPr lang="en-US" sz="1600" dirty="0">
                <a:latin typeface="+mj-lt"/>
              </a:rPr>
              <a:t>Press the</a:t>
            </a:r>
            <a:r>
              <a:rPr lang="en-US" sz="1600" b="1" dirty="0">
                <a:latin typeface="+mj-lt"/>
              </a:rPr>
              <a:t> Freeze </a:t>
            </a:r>
            <a:r>
              <a:rPr lang="en-US" sz="1600" dirty="0">
                <a:latin typeface="+mj-lt"/>
              </a:rPr>
              <a:t>button on another object (</a:t>
            </a:r>
            <a:r>
              <a:rPr lang="en-US" sz="1600" b="1" i="1" dirty="0" err="1">
                <a:latin typeface="+mj-lt"/>
              </a:rPr>
              <a:t>gdp</a:t>
            </a:r>
            <a:r>
              <a:rPr lang="en-US" sz="1600" dirty="0">
                <a:latin typeface="+mj-lt"/>
              </a:rPr>
              <a:t> series, for example).</a:t>
            </a:r>
          </a:p>
          <a:p>
            <a:pPr marL="395288" indent="-217488">
              <a:lnSpc>
                <a:spcPct val="120000"/>
              </a:lnSpc>
              <a:buFont typeface="+mj-lt"/>
              <a:buAutoNum type="arabicPeriod"/>
              <a:defRPr/>
            </a:pPr>
            <a:r>
              <a:rPr lang="en-US" sz="1600" dirty="0">
                <a:latin typeface="+mj-lt"/>
              </a:rPr>
              <a:t>Use the </a:t>
            </a:r>
            <a:r>
              <a:rPr lang="en-US" sz="1600" b="1" dirty="0">
                <a:latin typeface="+mj-lt"/>
              </a:rPr>
              <a:t>Name</a:t>
            </a:r>
            <a:r>
              <a:rPr lang="en-US" sz="1600" dirty="0">
                <a:latin typeface="+mj-lt"/>
              </a:rPr>
              <a:t> button to save it in the workfile</a:t>
            </a:r>
            <a:r>
              <a:rPr lang="en-US" sz="1600" dirty="0" smtClean="0">
                <a:latin typeface="+mj-lt"/>
              </a:rPr>
              <a:t>.</a:t>
            </a:r>
          </a:p>
          <a:p>
            <a:pPr marL="395288" indent="-217488">
              <a:lnSpc>
                <a:spcPct val="120000"/>
              </a:lnSpc>
              <a:buFont typeface="+mj-lt"/>
              <a:buAutoNum type="arabicPeriod"/>
              <a:defRPr/>
            </a:pPr>
            <a:r>
              <a:rPr lang="en-US" sz="1600" dirty="0" smtClean="0">
                <a:latin typeface="+mj-lt"/>
              </a:rPr>
              <a:t>Click </a:t>
            </a:r>
            <a:r>
              <a:rPr lang="en-US" sz="1600" b="1" dirty="0" smtClean="0">
                <a:latin typeface="+mj-lt"/>
              </a:rPr>
              <a:t>OK. </a:t>
            </a:r>
            <a:endParaRPr lang="en-US" sz="1600" b="1" dirty="0">
              <a:latin typeface="+mj-lt"/>
            </a:endParaRPr>
          </a:p>
          <a:p>
            <a:pPr>
              <a:buFont typeface="Times" pitchFamily="17" charset="0"/>
              <a:buChar char="•"/>
              <a:defRPr/>
            </a:pPr>
            <a:endParaRPr lang="en-US" sz="2400" dirty="0"/>
          </a:p>
        </p:txBody>
      </p:sp>
      <p:pic>
        <p:nvPicPr>
          <p:cNvPr id="2048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663" y="2207056"/>
            <a:ext cx="349250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1"/>
          <p:cNvSpPr/>
          <p:nvPr/>
        </p:nvSpPr>
        <p:spPr bwMode="auto">
          <a:xfrm>
            <a:off x="6138380" y="2748446"/>
            <a:ext cx="419100" cy="301625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Oval 12"/>
          <p:cNvSpPr/>
          <p:nvPr/>
        </p:nvSpPr>
        <p:spPr bwMode="auto">
          <a:xfrm>
            <a:off x="7377457" y="3529046"/>
            <a:ext cx="419100" cy="301625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anose="020B0600070205080204" pitchFamily="34" charset="-128"/>
              </a:rPr>
              <a:t>Commands 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588963" y="1276350"/>
            <a:ext cx="8170862" cy="450850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spcAft>
                <a:spcPts val="12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kern="1200" smtClean="0"/>
              <a:t>The command pane provides a scrollable record of the commands typed.</a:t>
            </a:r>
          </a:p>
          <a:p>
            <a:pPr marL="0" indent="0" eaLnBrk="1" hangingPunct="1">
              <a:spcBef>
                <a:spcPts val="1200"/>
              </a:spcBef>
              <a:spcAft>
                <a:spcPts val="1200"/>
              </a:spcAft>
              <a:buSzPct val="100000"/>
              <a:buFont typeface="Times" pitchFamily="18" charset="0"/>
              <a:buNone/>
              <a:defRPr/>
            </a:pPr>
            <a:endParaRPr lang="en-US" sz="1600" kern="1200" smtClean="0"/>
          </a:p>
          <a:p>
            <a:pPr marL="0" indent="0" eaLnBrk="1" hangingPunct="1">
              <a:spcBef>
                <a:spcPts val="1200"/>
              </a:spcBef>
              <a:spcAft>
                <a:spcPts val="1200"/>
              </a:spcAft>
              <a:buSzPct val="100000"/>
              <a:buFont typeface="Times" pitchFamily="18" charset="0"/>
              <a:buNone/>
              <a:defRPr/>
            </a:pPr>
            <a:endParaRPr lang="en-US" sz="1600" kern="1200" smtClean="0"/>
          </a:p>
          <a:p>
            <a:pPr eaLnBrk="1" hangingPunct="1">
              <a:spcBef>
                <a:spcPts val="1200"/>
              </a:spcBef>
              <a:spcAft>
                <a:spcPts val="1200"/>
              </a:spcAft>
              <a:buSzPct val="100000"/>
              <a:buFont typeface="Arial" pitchFamily="34" charset="0"/>
              <a:buChar char="•"/>
              <a:defRPr/>
            </a:pPr>
            <a:endParaRPr lang="en-US" sz="1600" kern="1200" smtClean="0"/>
          </a:p>
          <a:p>
            <a:pPr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kern="1200" smtClean="0"/>
              <a:t>You can scroll up to view previously executed commands.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kern="1200" smtClean="0"/>
              <a:t>If you hit </a:t>
            </a:r>
            <a:r>
              <a:rPr lang="en-US" sz="1800" b="1" kern="1200" smtClean="0"/>
              <a:t>Enter</a:t>
            </a:r>
            <a:r>
              <a:rPr lang="en-US" sz="1800" kern="1200" smtClean="0"/>
              <a:t> in any previous lines, EViews will copy the line where the cursor is and execute that command again.</a:t>
            </a:r>
          </a:p>
          <a:p>
            <a:pPr marL="0" indent="0" eaLnBrk="1" hangingPunct="1">
              <a:spcBef>
                <a:spcPts val="1200"/>
              </a:spcBef>
              <a:spcAft>
                <a:spcPts val="1200"/>
              </a:spcAft>
              <a:buSzPct val="100000"/>
              <a:buFont typeface="Times" pitchFamily="18" charset="0"/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36A1FB9-30A3-4C56-A188-AFDE077AB7A2}" type="slidenum">
              <a:rPr lang="en-US" sz="800" smtClean="0">
                <a:solidFill>
                  <a:schemeClr val="accent1"/>
                </a:solidFill>
              </a:rPr>
              <a:pPr/>
              <a:t>19</a:t>
            </a:fld>
            <a:endParaRPr lang="en-US" sz="800">
              <a:solidFill>
                <a:schemeClr val="accent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5740" y="1777654"/>
            <a:ext cx="6772275" cy="1533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EViews? 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EViews is an easy-to-use statistical, econometric, and economic modeling package.</a:t>
            </a:r>
          </a:p>
          <a:p>
            <a:r>
              <a:rPr lang="en-US" smtClean="0"/>
              <a:t>There are three ways to work in EViews:</a:t>
            </a:r>
          </a:p>
          <a:p>
            <a:pPr lvl="1"/>
            <a:r>
              <a:rPr lang="en-US" smtClean="0"/>
              <a:t> Graphical user interface (using mouse and menus/dialogs).</a:t>
            </a:r>
          </a:p>
          <a:p>
            <a:pPr lvl="1"/>
            <a:r>
              <a:rPr lang="en-US" smtClean="0"/>
              <a:t> Single commands (using the command window).</a:t>
            </a:r>
          </a:p>
          <a:p>
            <a:pPr lvl="1"/>
            <a:r>
              <a:rPr lang="en-US" smtClean="0"/>
              <a:t> Program files (commands assembled in a script executed in batch mode).</a:t>
            </a:r>
          </a:p>
          <a:p>
            <a:endParaRPr lang="en-US" smtClean="0"/>
          </a:p>
          <a:p>
            <a:endParaRPr lang="en-US" smtClean="0"/>
          </a:p>
          <a:p>
            <a:endParaRPr lang="en-US" dirty="0" smtClean="0"/>
          </a:p>
        </p:txBody>
      </p:sp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8F6D7496-93FE-4396-809E-D9F3F4F497C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3038475"/>
            <a:ext cx="6781800" cy="3143250"/>
          </a:xfrm>
          <a:prstGeom prst="rect">
            <a:avLst/>
          </a:prstGeom>
        </p:spPr>
      </p:pic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anose="020B0600070205080204" pitchFamily="34" charset="-128"/>
              </a:rPr>
              <a:t>Commands (cont’d)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588963" y="1262063"/>
            <a:ext cx="8278812" cy="1776412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/>
              <a:t>To </a:t>
            </a:r>
            <a:r>
              <a:rPr lang="en-US" sz="1800" kern="1200" dirty="0"/>
              <a:t>recall a list of previous commands in the order in which they were entered use “</a:t>
            </a:r>
            <a:r>
              <a:rPr lang="en-US" sz="1800" b="1" kern="1200" dirty="0"/>
              <a:t>CTRL+UP</a:t>
            </a:r>
            <a:r>
              <a:rPr lang="en-US" sz="1800" kern="1200" dirty="0"/>
              <a:t>”. The last command in the list will display in the command window.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/>
              <a:t>Hold down the</a:t>
            </a:r>
            <a:r>
              <a:rPr lang="en-US" sz="1800" b="1" kern="1200" dirty="0"/>
              <a:t> CTRL </a:t>
            </a:r>
            <a:r>
              <a:rPr lang="en-US" sz="1800" kern="1200" dirty="0"/>
              <a:t>key  and press </a:t>
            </a:r>
            <a:r>
              <a:rPr lang="en-US" sz="1800" b="1" kern="1200" dirty="0"/>
              <a:t>UP</a:t>
            </a:r>
            <a:r>
              <a:rPr lang="en-US" sz="1800" kern="1200" dirty="0"/>
              <a:t> </a:t>
            </a:r>
            <a:r>
              <a:rPr lang="en-US" sz="1800" kern="1200" dirty="0" smtClean="0"/>
              <a:t>arrow to </a:t>
            </a:r>
            <a:r>
              <a:rPr lang="en-US" sz="1800" kern="1200" dirty="0"/>
              <a:t>display previous commands.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/>
              <a:t>For a record of </a:t>
            </a:r>
            <a:r>
              <a:rPr lang="en-US" sz="1800" dirty="0" smtClean="0">
                <a:ea typeface="ＭＳ Ｐゴシック" pitchFamily="34" charset="-128"/>
              </a:rPr>
              <a:t>the last 30 commands, press “</a:t>
            </a:r>
            <a:r>
              <a:rPr lang="en-US" sz="1800" b="1" dirty="0" smtClean="0">
                <a:ea typeface="ＭＳ Ｐゴシック" pitchFamily="34" charset="-128"/>
              </a:rPr>
              <a:t>CTRL+J</a:t>
            </a:r>
            <a:r>
              <a:rPr lang="en-US" sz="1800" dirty="0" smtClean="0">
                <a:ea typeface="ＭＳ Ｐゴシック" pitchFamily="34" charset="-128"/>
              </a:rPr>
              <a:t>”.</a:t>
            </a: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4EED713-A1F4-47D4-A5D8-C72F3A405723}" type="slidenum">
              <a:rPr lang="en-US" sz="800">
                <a:solidFill>
                  <a:schemeClr val="accent1"/>
                </a:solidFill>
              </a:rPr>
              <a:pPr/>
              <a:t>20</a:t>
            </a:fld>
            <a:endParaRPr lang="en-US" sz="800">
              <a:solidFill>
                <a:schemeClr val="accent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890838" y="2857500"/>
            <a:ext cx="2809875" cy="2087563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0988" y="1526909"/>
            <a:ext cx="5822412" cy="3830534"/>
          </a:xfrm>
          <a:prstGeom prst="rect">
            <a:avLst/>
          </a:prstGeom>
        </p:spPr>
      </p:pic>
      <p:sp>
        <p:nvSpPr>
          <p:cNvPr id="512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EViews Desktop </a:t>
            </a: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5DF7214-5A21-4D17-97BC-AE70FCBDB701}" type="slidenum">
              <a:rPr lang="en-US" smtClean="0"/>
              <a:pPr/>
              <a:t>3</a:t>
            </a:fld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539875" y="2252663"/>
            <a:ext cx="2090738" cy="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1739900" y="4202113"/>
            <a:ext cx="1890713" cy="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7" name="TextBox 8"/>
          <p:cNvSpPr txBox="1">
            <a:spLocks noChangeArrowheads="1"/>
          </p:cNvSpPr>
          <p:nvPr/>
        </p:nvSpPr>
        <p:spPr bwMode="auto">
          <a:xfrm>
            <a:off x="463550" y="1912938"/>
            <a:ext cx="14684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en-US" sz="1800" b="1" i="1" dirty="0">
                <a:solidFill>
                  <a:schemeClr val="hlink"/>
                </a:solidFill>
              </a:rPr>
              <a:t>Command Window</a:t>
            </a:r>
          </a:p>
        </p:txBody>
      </p:sp>
      <p:sp>
        <p:nvSpPr>
          <p:cNvPr id="5128" name="TextBox 16"/>
          <p:cNvSpPr txBox="1">
            <a:spLocks noChangeArrowheads="1"/>
          </p:cNvSpPr>
          <p:nvPr/>
        </p:nvSpPr>
        <p:spPr bwMode="auto">
          <a:xfrm>
            <a:off x="581025" y="3770313"/>
            <a:ext cx="1555750" cy="97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en-US" sz="1800" b="1" i="1">
                <a:solidFill>
                  <a:schemeClr val="hlink"/>
                </a:solidFill>
              </a:rPr>
              <a:t>Object Window/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en-US" sz="1800" b="1" i="1">
                <a:solidFill>
                  <a:schemeClr val="hlink"/>
                </a:solidFill>
              </a:rPr>
              <a:t>Work Area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0988" y="1526909"/>
            <a:ext cx="5822412" cy="3830534"/>
          </a:xfrm>
          <a:prstGeom prst="rect">
            <a:avLst/>
          </a:prstGeom>
        </p:spPr>
      </p:pic>
      <p:sp>
        <p:nvSpPr>
          <p:cNvPr id="614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EViews Desktop Details 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CA8BD448-D915-4D5D-AA2F-B8BADD3C6657}" type="slidenum">
              <a:rPr lang="en-US" smtClean="0"/>
              <a:pPr/>
              <a:t>4</a:t>
            </a:fld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658303" y="1814373"/>
            <a:ext cx="673100" cy="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50" name="TextBox 8"/>
          <p:cNvSpPr txBox="1">
            <a:spLocks noChangeArrowheads="1"/>
          </p:cNvSpPr>
          <p:nvPr/>
        </p:nvSpPr>
        <p:spPr bwMode="auto">
          <a:xfrm>
            <a:off x="381953" y="1646098"/>
            <a:ext cx="15557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en-US" sz="1600" b="1" i="1" dirty="0">
                <a:solidFill>
                  <a:schemeClr val="hlink"/>
                </a:solidFill>
              </a:rPr>
              <a:t>Main Menu</a:t>
            </a:r>
          </a:p>
        </p:txBody>
      </p:sp>
      <p:cxnSp>
        <p:nvCxnSpPr>
          <p:cNvPr id="16" name="Straight Arrow Connector 15"/>
          <p:cNvCxnSpPr/>
          <p:nvPr/>
        </p:nvCxnSpPr>
        <p:spPr bwMode="auto">
          <a:xfrm flipV="1">
            <a:off x="5762280" y="5395752"/>
            <a:ext cx="910086" cy="330912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52" name="TextBox 17"/>
          <p:cNvSpPr txBox="1">
            <a:spLocks noChangeArrowheads="1"/>
          </p:cNvSpPr>
          <p:nvPr/>
        </p:nvSpPr>
        <p:spPr bwMode="auto">
          <a:xfrm>
            <a:off x="4630738" y="5696501"/>
            <a:ext cx="15621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sz="1600" b="1" i="1" dirty="0">
                <a:solidFill>
                  <a:schemeClr val="hlink"/>
                </a:solidFill>
              </a:rPr>
              <a:t>Path/directory</a:t>
            </a:r>
          </a:p>
        </p:txBody>
      </p:sp>
      <p:sp>
        <p:nvSpPr>
          <p:cNvPr id="6153" name="TextBox 18"/>
          <p:cNvSpPr txBox="1">
            <a:spLocks noChangeArrowheads="1"/>
          </p:cNvSpPr>
          <p:nvPr/>
        </p:nvSpPr>
        <p:spPr bwMode="auto">
          <a:xfrm>
            <a:off x="6298040" y="5706440"/>
            <a:ext cx="11906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sz="1600" b="1" i="1" dirty="0">
                <a:solidFill>
                  <a:schemeClr val="hlink"/>
                </a:solidFill>
              </a:rPr>
              <a:t>Database</a:t>
            </a:r>
          </a:p>
        </p:txBody>
      </p:sp>
      <p:sp>
        <p:nvSpPr>
          <p:cNvPr id="6154" name="TextBox 19"/>
          <p:cNvSpPr txBox="1">
            <a:spLocks noChangeArrowheads="1"/>
          </p:cNvSpPr>
          <p:nvPr/>
        </p:nvSpPr>
        <p:spPr bwMode="auto">
          <a:xfrm>
            <a:off x="7410656" y="5726664"/>
            <a:ext cx="102711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sz="1600" b="1" i="1" dirty="0">
                <a:solidFill>
                  <a:schemeClr val="hlink"/>
                </a:solidFill>
              </a:rPr>
              <a:t>Workfile</a:t>
            </a:r>
          </a:p>
        </p:txBody>
      </p:sp>
      <p:sp>
        <p:nvSpPr>
          <p:cNvPr id="6155" name="TextBox 22"/>
          <p:cNvSpPr txBox="1">
            <a:spLocks noChangeArrowheads="1"/>
          </p:cNvSpPr>
          <p:nvPr/>
        </p:nvSpPr>
        <p:spPr bwMode="auto">
          <a:xfrm>
            <a:off x="315486" y="5512352"/>
            <a:ext cx="421005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sz="1400" b="1" dirty="0">
                <a:solidFill>
                  <a:srgbClr val="003399"/>
                </a:solidFill>
              </a:rPr>
              <a:t>Note: </a:t>
            </a:r>
            <a:r>
              <a:rPr lang="en-US" sz="1400" dirty="0">
                <a:solidFill>
                  <a:srgbClr val="003399"/>
                </a:solidFill>
              </a:rPr>
              <a:t>Path/Database/Workfile</a:t>
            </a:r>
          </a:p>
          <a:p>
            <a:pPr eaLnBrk="1" hangingPunct="1"/>
            <a:r>
              <a:rPr lang="en-US" sz="1400" dirty="0">
                <a:solidFill>
                  <a:srgbClr val="003399"/>
                </a:solidFill>
              </a:rPr>
              <a:t>can be changed by double-clicking in each</a:t>
            </a:r>
            <a:r>
              <a:rPr lang="en-US" sz="1600" dirty="0">
                <a:solidFill>
                  <a:srgbClr val="003399"/>
                </a:solidFill>
              </a:rPr>
              <a:t>.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3030905" y="5296508"/>
            <a:ext cx="3346332" cy="463495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 bwMode="auto">
          <a:xfrm flipV="1">
            <a:off x="6975130" y="5357443"/>
            <a:ext cx="435526" cy="348997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 bwMode="auto">
          <a:xfrm flipV="1">
            <a:off x="8032956" y="5386939"/>
            <a:ext cx="11112" cy="307975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EViews Workfile and Objects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EViews does NOT open up with a “blank” generic document (unlike Word ®, Excel ®, etc.).</a:t>
            </a:r>
          </a:p>
          <a:p>
            <a:r>
              <a:rPr lang="en-US" smtClean="0"/>
              <a:t>EViews documents (aka “workfiles”) need to be created and are not generic (they will contain information about your data, etc.).</a:t>
            </a:r>
          </a:p>
          <a:p>
            <a:r>
              <a:rPr lang="en-US" smtClean="0"/>
              <a:t>EViews is an “object”- oriented program. Objects are collections of information related to a particular analysis (series, groups, equations, graphs, tables).</a:t>
            </a:r>
          </a:p>
          <a:p>
            <a:r>
              <a:rPr lang="en-US" smtClean="0"/>
              <a:t>Workfiles are holders of these “objects”.</a:t>
            </a:r>
          </a:p>
          <a:p>
            <a:endParaRPr lang="en-US" smtClean="0"/>
          </a:p>
          <a:p>
            <a:endParaRPr lang="en-US" dirty="0" smtClean="0"/>
          </a:p>
        </p:txBody>
      </p:sp>
      <p:sp>
        <p:nvSpPr>
          <p:cNvPr id="717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D298884-8C68-41D7-BBC7-CD34331C5EA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Object Types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9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9235B38-B149-4116-9950-36F302888E0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6175" y="1176338"/>
            <a:ext cx="5627688" cy="508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V="1">
            <a:off x="2238375" y="2644775"/>
            <a:ext cx="831850" cy="549275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238375" y="3194050"/>
            <a:ext cx="2249488" cy="522288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99" name="TextBox 15"/>
          <p:cNvSpPr txBox="1">
            <a:spLocks noChangeArrowheads="1"/>
          </p:cNvSpPr>
          <p:nvPr/>
        </p:nvSpPr>
        <p:spPr bwMode="auto">
          <a:xfrm>
            <a:off x="593725" y="2655888"/>
            <a:ext cx="188277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sz="1600" b="1" i="1">
                <a:solidFill>
                  <a:schemeClr val="hlink"/>
                </a:solidFill>
              </a:rPr>
              <a:t>Series, Groups and Equations are the most common objects in EViews</a:t>
            </a:r>
            <a:r>
              <a:rPr lang="en-US" sz="1600">
                <a:solidFill>
                  <a:srgbClr val="003399"/>
                </a:solidFill>
              </a:rPr>
              <a:t>.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238375" y="3194050"/>
            <a:ext cx="831850" cy="963613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EViews Workfile</a:t>
            </a:r>
          </a:p>
        </p:txBody>
      </p:sp>
      <p:sp>
        <p:nvSpPr>
          <p:cNvPr id="921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8105A3D0-5287-4FA4-8B97-75B320F26B84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9220" name="TextBox 8"/>
          <p:cNvSpPr txBox="1">
            <a:spLocks noChangeArrowheads="1"/>
          </p:cNvSpPr>
          <p:nvPr/>
        </p:nvSpPr>
        <p:spPr bwMode="auto">
          <a:xfrm>
            <a:off x="376238" y="2032000"/>
            <a:ext cx="18605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en-US" sz="1600" b="1" i="1" dirty="0">
                <a:solidFill>
                  <a:schemeClr val="hlink"/>
                </a:solidFill>
              </a:rPr>
              <a:t>Workfile title bar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61813" y="3651250"/>
            <a:ext cx="2525713" cy="16684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b="1" i="1" dirty="0">
                <a:solidFill>
                  <a:schemeClr val="hlink"/>
                </a:solidFill>
              </a:rPr>
              <a:t>Workfile: </a:t>
            </a:r>
            <a:endParaRPr lang="en-US" sz="1600" dirty="0">
              <a:solidFill>
                <a:srgbClr val="003399"/>
              </a:solidFill>
            </a:endParaRPr>
          </a:p>
          <a:p>
            <a:pPr marL="231775" indent="-231775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ü"/>
              <a:defRPr/>
            </a:pPr>
            <a:r>
              <a:rPr lang="en-US" sz="1600" dirty="0">
                <a:solidFill>
                  <a:schemeClr val="hlink"/>
                </a:solidFill>
              </a:rPr>
              <a:t>Contains at least one page </a:t>
            </a:r>
          </a:p>
          <a:p>
            <a:pPr marL="231775" indent="-231775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ü"/>
              <a:defRPr/>
            </a:pPr>
            <a:r>
              <a:rPr lang="en-US" sz="1600" dirty="0">
                <a:solidFill>
                  <a:schemeClr val="hlink"/>
                </a:solidFill>
              </a:rPr>
              <a:t>Each page contains a list of objects on that page</a:t>
            </a:r>
          </a:p>
        </p:txBody>
      </p:sp>
      <p:sp>
        <p:nvSpPr>
          <p:cNvPr id="9222" name="TextBox 23"/>
          <p:cNvSpPr txBox="1">
            <a:spLocks noChangeArrowheads="1"/>
          </p:cNvSpPr>
          <p:nvPr/>
        </p:nvSpPr>
        <p:spPr bwMode="auto">
          <a:xfrm>
            <a:off x="376238" y="2501900"/>
            <a:ext cx="18605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en-US" sz="1600" b="1" i="1" dirty="0">
                <a:solidFill>
                  <a:schemeClr val="hlink"/>
                </a:solidFill>
              </a:rPr>
              <a:t>Workfile tool bar</a:t>
            </a:r>
          </a:p>
        </p:txBody>
      </p:sp>
      <p:sp>
        <p:nvSpPr>
          <p:cNvPr id="9223" name="TextBox 25"/>
          <p:cNvSpPr txBox="1">
            <a:spLocks noChangeArrowheads="1"/>
          </p:cNvSpPr>
          <p:nvPr/>
        </p:nvSpPr>
        <p:spPr bwMode="auto">
          <a:xfrm>
            <a:off x="361813" y="3203575"/>
            <a:ext cx="20669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en-US" sz="1600" b="1" i="1" dirty="0">
                <a:solidFill>
                  <a:schemeClr val="hlink"/>
                </a:solidFill>
              </a:rPr>
              <a:t>Workfile Window</a:t>
            </a:r>
          </a:p>
        </p:txBody>
      </p:sp>
      <p:pic>
        <p:nvPicPr>
          <p:cNvPr id="9224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175" y="1362075"/>
            <a:ext cx="5530850" cy="457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5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9175" y="2209800"/>
            <a:ext cx="1646238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7" name="Straight Arrow Connector 16"/>
          <p:cNvCxnSpPr/>
          <p:nvPr/>
        </p:nvCxnSpPr>
        <p:spPr>
          <a:xfrm flipV="1">
            <a:off x="2147888" y="2670175"/>
            <a:ext cx="1639887" cy="1588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2236788" y="3373438"/>
            <a:ext cx="2628900" cy="2540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763838" y="4095750"/>
            <a:ext cx="1465262" cy="1095375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EViews Workfile (cont’d)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24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AEAF07D-8A67-4583-BA84-CBA27860E75A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10244" name="Group 3"/>
          <p:cNvGrpSpPr>
            <a:grpSpLocks/>
          </p:cNvGrpSpPr>
          <p:nvPr/>
        </p:nvGrpSpPr>
        <p:grpSpPr bwMode="auto">
          <a:xfrm>
            <a:off x="469900" y="1744663"/>
            <a:ext cx="7264400" cy="3868737"/>
            <a:chOff x="226334" y="1744467"/>
            <a:chExt cx="7263567" cy="3868493"/>
          </a:xfrm>
        </p:grpSpPr>
        <p:grpSp>
          <p:nvGrpSpPr>
            <p:cNvPr id="10247" name="Group 1"/>
            <p:cNvGrpSpPr>
              <a:grpSpLocks/>
            </p:cNvGrpSpPr>
            <p:nvPr/>
          </p:nvGrpSpPr>
          <p:grpSpPr bwMode="auto">
            <a:xfrm>
              <a:off x="226334" y="1744467"/>
              <a:ext cx="7263567" cy="3868493"/>
              <a:chOff x="-205465" y="1744573"/>
              <a:chExt cx="7263566" cy="3867508"/>
            </a:xfrm>
          </p:grpSpPr>
          <p:sp>
            <p:nvSpPr>
              <p:cNvPr id="10249" name="TextBox 18"/>
              <p:cNvSpPr txBox="1">
                <a:spLocks noChangeArrowheads="1"/>
              </p:cNvSpPr>
              <p:nvPr/>
            </p:nvSpPr>
            <p:spPr bwMode="auto">
              <a:xfrm>
                <a:off x="3429493" y="1744573"/>
                <a:ext cx="3295258" cy="5845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r>
                  <a:rPr lang="en-US" sz="1600" b="1" i="1">
                    <a:solidFill>
                      <a:schemeClr val="hlink"/>
                    </a:solidFill>
                  </a:rPr>
                  <a:t>Name of the workfile </a:t>
                </a:r>
              </a:p>
              <a:p>
                <a:pPr eaLnBrk="1" hangingPunct="1"/>
                <a:r>
                  <a:rPr lang="en-US" sz="1600">
                    <a:solidFill>
                      <a:schemeClr val="hlink"/>
                    </a:solidFill>
                  </a:rPr>
                  <a:t>(</a:t>
                </a:r>
                <a:r>
                  <a:rPr lang="en-US" sz="1600" i="1">
                    <a:solidFill>
                      <a:schemeClr val="hlink"/>
                    </a:solidFill>
                  </a:rPr>
                  <a:t>Tutorial1_results</a:t>
                </a:r>
                <a:r>
                  <a:rPr lang="en-US" sz="1600">
                    <a:solidFill>
                      <a:schemeClr val="hlink"/>
                    </a:solidFill>
                  </a:rPr>
                  <a:t> in this example) </a:t>
                </a:r>
              </a:p>
            </p:txBody>
          </p:sp>
          <p:sp>
            <p:nvSpPr>
              <p:cNvPr id="2" name="TextBox 21"/>
              <p:cNvSpPr txBox="1">
                <a:spLocks noChangeArrowheads="1"/>
              </p:cNvSpPr>
              <p:nvPr/>
            </p:nvSpPr>
            <p:spPr bwMode="auto">
              <a:xfrm>
                <a:off x="-205465" y="2222258"/>
                <a:ext cx="2695266" cy="31930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1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  <a:buClr>
                    <a:schemeClr val="accent2"/>
                  </a:buClr>
                  <a:buSzPct val="90000"/>
                  <a:defRPr/>
                </a:pPr>
                <a:r>
                  <a:rPr lang="en-US" sz="1600" b="1" i="1" dirty="0" smtClean="0">
                    <a:solidFill>
                      <a:schemeClr val="hlink"/>
                    </a:solidFill>
                  </a:rPr>
                  <a:t>Structure of the workfile</a:t>
                </a:r>
              </a:p>
              <a:p>
                <a:pPr marL="285750" indent="-285750" eaLnBrk="1" hangingPunct="1">
                  <a:spcBef>
                    <a:spcPct val="20000"/>
                  </a:spcBef>
                  <a:buClr>
                    <a:schemeClr val="accent2"/>
                  </a:buClr>
                  <a:buSzPct val="90000"/>
                  <a:buFont typeface="Wingdings" pitchFamily="2" charset="2"/>
                  <a:buChar char="q"/>
                  <a:defRPr/>
                </a:pPr>
                <a:r>
                  <a:rPr lang="en-US" sz="1600" dirty="0" smtClean="0">
                    <a:solidFill>
                      <a:schemeClr val="hlink"/>
                    </a:solidFill>
                  </a:rPr>
                  <a:t>The data in this example is </a:t>
                </a:r>
                <a:r>
                  <a:rPr lang="en-US" sz="1600" i="1" dirty="0" smtClean="0">
                    <a:solidFill>
                      <a:schemeClr val="hlink"/>
                    </a:solidFill>
                  </a:rPr>
                  <a:t>dated</a:t>
                </a:r>
                <a:r>
                  <a:rPr lang="en-US" sz="1600" dirty="0" smtClean="0">
                    <a:solidFill>
                      <a:schemeClr val="hlink"/>
                    </a:solidFill>
                  </a:rPr>
                  <a:t> and has quarterly frequency covering the period from 1980 to 2012. </a:t>
                </a:r>
              </a:p>
              <a:p>
                <a:pPr eaLnBrk="1" hangingPunct="1">
                  <a:spcBef>
                    <a:spcPct val="20000"/>
                  </a:spcBef>
                  <a:buClr>
                    <a:schemeClr val="accent2"/>
                  </a:buClr>
                  <a:buSzPct val="90000"/>
                  <a:defRPr/>
                </a:pPr>
                <a:endParaRPr lang="en-US" sz="1600" dirty="0" smtClean="0">
                  <a:solidFill>
                    <a:schemeClr val="hlink"/>
                  </a:solidFill>
                </a:endParaRPr>
              </a:p>
              <a:p>
                <a:pPr marL="285750" indent="-285750" eaLnBrk="1" hangingPunct="1">
                  <a:spcBef>
                    <a:spcPct val="20000"/>
                  </a:spcBef>
                  <a:buClr>
                    <a:schemeClr val="accent2"/>
                  </a:buClr>
                  <a:buSzPct val="90000"/>
                  <a:buFont typeface="Wingdings" pitchFamily="2" charset="2"/>
                  <a:buChar char="q"/>
                  <a:defRPr/>
                </a:pPr>
                <a:r>
                  <a:rPr lang="en-US" sz="1600" b="1" dirty="0" smtClean="0">
                    <a:solidFill>
                      <a:schemeClr val="hlink"/>
                    </a:solidFill>
                  </a:rPr>
                  <a:t>Range: </a:t>
                </a:r>
                <a:r>
                  <a:rPr lang="en-US" sz="1600" dirty="0" smtClean="0">
                    <a:solidFill>
                      <a:schemeClr val="hlink"/>
                    </a:solidFill>
                  </a:rPr>
                  <a:t>shows the entire range of the data in the workfile. Here the range is from Q1 1980 to Q4 2012</a:t>
                </a:r>
              </a:p>
            </p:txBody>
          </p:sp>
          <p:sp>
            <p:nvSpPr>
              <p:cNvPr id="10251" name="TextBox 25"/>
              <p:cNvSpPr txBox="1">
                <a:spLocks noChangeArrowheads="1"/>
              </p:cNvSpPr>
              <p:nvPr/>
            </p:nvSpPr>
            <p:spPr bwMode="auto">
              <a:xfrm>
                <a:off x="2656905" y="4781387"/>
                <a:ext cx="4401196" cy="8306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marL="285750" indent="-28575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  <a:buClr>
                    <a:schemeClr val="accent2"/>
                  </a:buClr>
                  <a:buSzPct val="90000"/>
                  <a:buFont typeface="Wingdings" panose="05000000000000000000" pitchFamily="2" charset="2"/>
                  <a:buChar char="q"/>
                </a:pPr>
                <a:r>
                  <a:rPr lang="en-US" sz="1600" b="1">
                    <a:solidFill>
                      <a:schemeClr val="hlink"/>
                    </a:solidFill>
                  </a:rPr>
                  <a:t>Sample: </a:t>
                </a:r>
                <a:r>
                  <a:rPr lang="en-US" sz="1600">
                    <a:solidFill>
                      <a:schemeClr val="hlink"/>
                    </a:solidFill>
                  </a:rPr>
                  <a:t>This is the part of data we are currently working with. In this example, the sample runs from Q1 1992 to Q4 2001.</a:t>
                </a:r>
              </a:p>
            </p:txBody>
          </p:sp>
          <p:cxnSp>
            <p:nvCxnSpPr>
              <p:cNvPr id="11" name="Straight Arrow Connector 10"/>
              <p:cNvCxnSpPr/>
              <p:nvPr/>
            </p:nvCxnSpPr>
            <p:spPr>
              <a:xfrm>
                <a:off x="3775528" y="2330174"/>
                <a:ext cx="0" cy="688756"/>
              </a:xfrm>
              <a:prstGeom prst="straightConnector1">
                <a:avLst/>
              </a:prstGeom>
              <a:ln w="2540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" name="Straight Arrow Connector 12"/>
            <p:cNvCxnSpPr/>
            <p:nvPr/>
          </p:nvCxnSpPr>
          <p:spPr bwMode="auto">
            <a:xfrm flipV="1">
              <a:off x="3861292" y="3819198"/>
              <a:ext cx="0" cy="888944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45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3300" y="3038475"/>
            <a:ext cx="4591050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7" name="Straight Arrow Connector 26"/>
          <p:cNvCxnSpPr/>
          <p:nvPr/>
        </p:nvCxnSpPr>
        <p:spPr bwMode="auto">
          <a:xfrm flipV="1">
            <a:off x="2362200" y="3600450"/>
            <a:ext cx="1227138" cy="55245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EViews Workfile and Objects</a:t>
            </a:r>
          </a:p>
        </p:txBody>
      </p:sp>
      <p:sp>
        <p:nvSpPr>
          <p:cNvPr id="1126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15D1100-1D09-43AC-BD7B-3FCDF39F2A00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1268" name="TextBox 5"/>
          <p:cNvSpPr txBox="1">
            <a:spLocks noChangeArrowheads="1"/>
          </p:cNvSpPr>
          <p:nvPr/>
        </p:nvSpPr>
        <p:spPr bwMode="auto">
          <a:xfrm>
            <a:off x="587375" y="1282700"/>
            <a:ext cx="3946525" cy="41084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171450" indent="-1714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2857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1800" dirty="0">
                <a:solidFill>
                  <a:schemeClr val="hlink"/>
                </a:solidFill>
                <a:latin typeface="+mn-lt"/>
                <a:ea typeface="ＭＳ Ｐゴシック" charset="0"/>
              </a:rPr>
              <a:t>This </a:t>
            </a:r>
            <a:r>
              <a:rPr lang="en-US" sz="1800" dirty="0" smtClean="0">
                <a:solidFill>
                  <a:schemeClr val="hlink"/>
                </a:solidFill>
                <a:latin typeface="+mn-lt"/>
                <a:ea typeface="ＭＳ Ｐゴシック" charset="0"/>
              </a:rPr>
              <a:t>screenshot shows a </a:t>
            </a:r>
            <a:r>
              <a:rPr lang="en-US" sz="1800" dirty="0">
                <a:solidFill>
                  <a:schemeClr val="hlink"/>
                </a:solidFill>
                <a:latin typeface="+mn-lt"/>
                <a:ea typeface="ＭＳ Ｐゴシック" charset="0"/>
              </a:rPr>
              <a:t>list of </a:t>
            </a:r>
            <a:r>
              <a:rPr lang="en-US" sz="1800" b="1" dirty="0">
                <a:solidFill>
                  <a:schemeClr val="hlink"/>
                </a:solidFill>
                <a:latin typeface="+mn-lt"/>
                <a:ea typeface="ＭＳ Ｐゴシック" charset="0"/>
              </a:rPr>
              <a:t>Objects</a:t>
            </a:r>
            <a:r>
              <a:rPr lang="en-US" sz="1800" dirty="0">
                <a:solidFill>
                  <a:schemeClr val="hlink"/>
                </a:solidFill>
                <a:latin typeface="+mn-lt"/>
                <a:ea typeface="ＭＳ Ｐゴシック" charset="0"/>
              </a:rPr>
              <a:t> in the workfile.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1800" dirty="0">
                <a:solidFill>
                  <a:schemeClr val="hlink"/>
                </a:solidFill>
                <a:latin typeface="+mn-lt"/>
                <a:ea typeface="ＭＳ Ｐゴシック" charset="0"/>
              </a:rPr>
              <a:t>It is </a:t>
            </a:r>
            <a:r>
              <a:rPr lang="en-US" sz="1800" dirty="0" smtClean="0">
                <a:solidFill>
                  <a:schemeClr val="hlink"/>
                </a:solidFill>
                <a:latin typeface="+mn-lt"/>
                <a:ea typeface="ＭＳ Ｐゴシック" charset="0"/>
              </a:rPr>
              <a:t>color-coded </a:t>
            </a:r>
            <a:r>
              <a:rPr lang="en-US" sz="1800" dirty="0">
                <a:solidFill>
                  <a:schemeClr val="hlink"/>
                </a:solidFill>
                <a:latin typeface="+mn-lt"/>
                <a:ea typeface="ＭＳ Ｐゴシック" charset="0"/>
              </a:rPr>
              <a:t>by</a:t>
            </a:r>
            <a:r>
              <a:rPr lang="en-US" sz="1800" b="1" dirty="0">
                <a:solidFill>
                  <a:schemeClr val="hlink"/>
                </a:solidFill>
                <a:latin typeface="+mn-lt"/>
                <a:ea typeface="ＭＳ Ｐゴシック" charset="0"/>
              </a:rPr>
              <a:t> Object </a:t>
            </a:r>
            <a:r>
              <a:rPr lang="en-US" sz="1800" dirty="0">
                <a:solidFill>
                  <a:schemeClr val="hlink"/>
                </a:solidFill>
                <a:latin typeface="+mn-lt"/>
                <a:ea typeface="ＭＳ Ｐゴシック" charset="0"/>
              </a:rPr>
              <a:t>type:</a:t>
            </a:r>
          </a:p>
          <a:p>
            <a:pPr marL="519113" lvl="2" indent="-234950" eaLnBrk="1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Wingdings" pitchFamily="2" charset="2"/>
              <a:buChar char="ü"/>
              <a:defRPr/>
            </a:pPr>
            <a:r>
              <a:rPr lang="en-US" sz="1600" dirty="0">
                <a:solidFill>
                  <a:schemeClr val="hlink"/>
                </a:solidFill>
                <a:latin typeface="+mn-lt"/>
                <a:ea typeface="ＭＳ Ｐゴシック" charset="0"/>
              </a:rPr>
              <a:t>Yellow icons are data </a:t>
            </a:r>
            <a:r>
              <a:rPr lang="en-US" sz="1600" dirty="0" smtClean="0">
                <a:solidFill>
                  <a:schemeClr val="hlink"/>
                </a:solidFill>
                <a:latin typeface="+mn-lt"/>
                <a:ea typeface="ＭＳ Ｐゴシック" charset="0"/>
              </a:rPr>
              <a:t>objects</a:t>
            </a:r>
          </a:p>
          <a:p>
            <a:pPr marL="519113" lvl="2" indent="-234950" eaLnBrk="1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Wingdings" pitchFamily="2" charset="2"/>
              <a:buChar char="ü"/>
              <a:defRPr/>
            </a:pPr>
            <a:r>
              <a:rPr lang="en-US" sz="1600" dirty="0" smtClean="0">
                <a:solidFill>
                  <a:schemeClr val="hlink"/>
                </a:solidFill>
                <a:latin typeface="+mn-lt"/>
                <a:ea typeface="ＭＳ Ｐゴシック" charset="0"/>
              </a:rPr>
              <a:t>Blue </a:t>
            </a:r>
            <a:r>
              <a:rPr lang="en-US" sz="1600" dirty="0">
                <a:solidFill>
                  <a:schemeClr val="hlink"/>
                </a:solidFill>
                <a:latin typeface="+mn-lt"/>
                <a:ea typeface="ＭＳ Ｐゴシック" charset="0"/>
              </a:rPr>
              <a:t>icons are estimation </a:t>
            </a:r>
            <a:r>
              <a:rPr lang="en-US" sz="1600" dirty="0" smtClean="0">
                <a:solidFill>
                  <a:schemeClr val="hlink"/>
                </a:solidFill>
                <a:latin typeface="+mn-lt"/>
                <a:ea typeface="ＭＳ Ｐゴシック" charset="0"/>
              </a:rPr>
              <a:t>objects</a:t>
            </a:r>
          </a:p>
          <a:p>
            <a:pPr marL="519113" lvl="2" indent="-234950" eaLnBrk="1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Wingdings" pitchFamily="2" charset="2"/>
              <a:buChar char="ü"/>
              <a:defRPr/>
            </a:pPr>
            <a:r>
              <a:rPr lang="en-US" sz="1600" dirty="0" smtClean="0">
                <a:solidFill>
                  <a:schemeClr val="hlink"/>
                </a:solidFill>
                <a:latin typeface="+mn-lt"/>
                <a:ea typeface="ＭＳ Ｐゴシック" charset="0"/>
              </a:rPr>
              <a:t>Green </a:t>
            </a:r>
            <a:r>
              <a:rPr lang="en-US" sz="1600" dirty="0">
                <a:solidFill>
                  <a:schemeClr val="hlink"/>
                </a:solidFill>
                <a:latin typeface="+mn-lt"/>
                <a:ea typeface="ＭＳ Ｐゴシック" charset="0"/>
              </a:rPr>
              <a:t>icons are view objects (tables, graphs, etc…)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1800" dirty="0">
                <a:solidFill>
                  <a:schemeClr val="hlink"/>
                </a:solidFill>
                <a:latin typeface="+mn-lt"/>
                <a:ea typeface="ＭＳ Ｐゴシック" charset="0"/>
              </a:rPr>
              <a:t>Double clicking on one of these Object icons will open it up.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1800" dirty="0">
                <a:solidFill>
                  <a:schemeClr val="hlink"/>
                </a:solidFill>
                <a:latin typeface="+mn-lt"/>
                <a:ea typeface="ＭＳ Ｐゴシック" charset="0"/>
              </a:rPr>
              <a:t>Each</a:t>
            </a:r>
            <a:r>
              <a:rPr lang="en-US" sz="1800" b="1" dirty="0">
                <a:solidFill>
                  <a:schemeClr val="hlink"/>
                </a:solidFill>
                <a:latin typeface="+mn-lt"/>
                <a:ea typeface="ＭＳ Ｐゴシック" charset="0"/>
              </a:rPr>
              <a:t> Object </a:t>
            </a:r>
            <a:r>
              <a:rPr lang="en-US" sz="1800" dirty="0">
                <a:solidFill>
                  <a:schemeClr val="hlink"/>
                </a:solidFill>
                <a:latin typeface="+mn-lt"/>
                <a:ea typeface="ＭＳ Ｐゴシック" charset="0"/>
              </a:rPr>
              <a:t>has its own menu.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1800" dirty="0">
                <a:solidFill>
                  <a:schemeClr val="hlink"/>
                </a:solidFill>
                <a:latin typeface="+mn-lt"/>
                <a:ea typeface="ＭＳ Ｐゴシック" charset="0"/>
              </a:rPr>
              <a:t>Once an object is open, the menus in EViews change to represent the features available for that object.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3900" y="1290585"/>
            <a:ext cx="4437233" cy="4738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1"/>
  <p:tag name="MMPROD_UIDATA" val="&lt;database version=&quot;8.0&quot;&gt;&lt;object type=&quot;1&quot; unique_id=&quot;10001&quot;&gt;&lt;object type=&quot;2&quot; unique_id=&quot;12114&quot;&gt;&lt;object type=&quot;3&quot; unique_id=&quot;12115&quot;&gt;&lt;property id=&quot;20148&quot; value=&quot;5&quot;/&gt;&lt;property id=&quot;20300&quot; value=&quot;Slide 1 - &amp;quot;EViews Training&amp;quot;&quot;/&gt;&lt;property id=&quot;20307&quot; value=&quot;371&quot;/&gt;&lt;/object&gt;&lt;object type=&quot;3&quot; unique_id=&quot;12116&quot;&gt;&lt;property id=&quot;20148&quot; value=&quot;5&quot;/&gt;&lt;property id=&quot;20300&quot; value=&quot;Slide 2 - &amp;quot;What is EViews? &amp;quot;&quot;/&gt;&lt;property id=&quot;20307&quot; value=&quot;387&quot;/&gt;&lt;/object&gt;&lt;object type=&quot;3&quot; unique_id=&quot;12117&quot;&gt;&lt;property id=&quot;20148&quot; value=&quot;5&quot;/&gt;&lt;property id=&quot;20300&quot; value=&quot;Slide 3 - &amp;quot;EViews Desktop &amp;quot;&quot;/&gt;&lt;property id=&quot;20307&quot; value=&quot;388&quot;/&gt;&lt;/object&gt;&lt;object type=&quot;3&quot; unique_id=&quot;12118&quot;&gt;&lt;property id=&quot;20148&quot; value=&quot;5&quot;/&gt;&lt;property id=&quot;20300&quot; value=&quot;Slide 4 - &amp;quot;EViews Desktop Details &amp;quot;&quot;/&gt;&lt;property id=&quot;20307&quot; value=&quot;389&quot;/&gt;&lt;/object&gt;&lt;object type=&quot;3&quot; unique_id=&quot;12119&quot;&gt;&lt;property id=&quot;20148&quot; value=&quot;5&quot;/&gt;&lt;property id=&quot;20300&quot; value=&quot;Slide 5 - &amp;quot;EViews Objects and Workfile&amp;quot;&quot;/&gt;&lt;property id=&quot;20307&quot; value=&quot;390&quot;/&gt;&lt;/object&gt;&lt;object type=&quot;3&quot; unique_id=&quot;12120&quot;&gt;&lt;property id=&quot;20148&quot; value=&quot;5&quot;/&gt;&lt;property id=&quot;20300&quot; value=&quot;Slide 6 - &amp;quot;Object Types&amp;quot;&quot;/&gt;&lt;property id=&quot;20307&quot; value=&quot;391&quot;/&gt;&lt;/object&gt;&lt;object type=&quot;3&quot; unique_id=&quot;12121&quot;&gt;&lt;property id=&quot;20148&quot; value=&quot;5&quot;/&gt;&lt;property id=&quot;20300&quot; value=&quot;Slide 7 - &amp;quot;EViews Workfile&amp;quot;&quot;/&gt;&lt;property id=&quot;20307&quot; value=&quot;392&quot;/&gt;&lt;/object&gt;&lt;object type=&quot;3&quot; unique_id=&quot;12122&quot;&gt;&lt;property id=&quot;20148&quot; value=&quot;5&quot;/&gt;&lt;property id=&quot;20300&quot; value=&quot;Slide 8 - &amp;quot;EViews Workfile (cont’d)&amp;quot;&quot;/&gt;&lt;property id=&quot;20307&quot; value=&quot;393&quot;/&gt;&lt;/object&gt;&lt;object type=&quot;3&quot; unique_id=&quot;12123&quot;&gt;&lt;property id=&quot;20148&quot; value=&quot;5&quot;/&gt;&lt;property id=&quot;20300&quot; value=&quot;Slide 9 - &amp;quot;EViews Workfile and Objects&amp;quot;&quot;/&gt;&lt;property id=&quot;20307&quot; value=&quot;394&quot;/&gt;&lt;/object&gt;&lt;object type=&quot;3&quot; unique_id=&quot;12124&quot;&gt;&lt;property id=&quot;20148&quot; value=&quot;5&quot;/&gt;&lt;property id=&quot;20300&quot; value=&quot;Slide 10 - &amp;quot;The Object Window &amp;quot;&quot;/&gt;&lt;property id=&quot;20307&quot; value=&quot;395&quot;/&gt;&lt;/object&gt;&lt;object type=&quot;3&quot; unique_id=&quot;12125&quot;&gt;&lt;property id=&quot;20148&quot; value=&quot;5&quot;/&gt;&lt;property id=&quot;20300&quot; value=&quot;Slide 11 - &amp;quot;The Series Object &amp;quot;&quot;/&gt;&lt;property id=&quot;20307&quot; value=&quot;396&quot;/&gt;&lt;/object&gt;&lt;object type=&quot;3&quot; unique_id=&quot;12126&quot;&gt;&lt;property id=&quot;20148&quot; value=&quot;5&quot;/&gt;&lt;property id=&quot;20300&quot; value=&quot;Slide 12 - &amp;quot;The Series Object (cont’d) &amp;quot;&quot;/&gt;&lt;property id=&quot;20307&quot; value=&quot;397&quot;/&gt;&lt;/object&gt;&lt;object type=&quot;3&quot; unique_id=&quot;12127&quot;&gt;&lt;property id=&quot;20148&quot; value=&quot;5&quot;/&gt;&lt;property id=&quot;20300&quot; value=&quot;Slide 13 - &amp;quot;The Group Object &amp;quot;&quot;/&gt;&lt;property id=&quot;20307&quot; value=&quot;398&quot;/&gt;&lt;/object&gt;&lt;object type=&quot;3&quot; unique_id=&quot;12128&quot;&gt;&lt;property id=&quot;20148&quot; value=&quot;5&quot;/&gt;&lt;property id=&quot;20300&quot; value=&quot;Slide 14 - &amp;quot;The Group Object (cont’d)&amp;quot;&quot;/&gt;&lt;property id=&quot;20307&quot; value=&quot;399&quot;/&gt;&lt;/object&gt;&lt;object type=&quot;3&quot; unique_id=&quot;12129&quot;&gt;&lt;property id=&quot;20148&quot; value=&quot;5&quot;/&gt;&lt;property id=&quot;20300&quot; value=&quot;Slide 15 - &amp;quot;The Equation Object &amp;quot;&quot;/&gt;&lt;property id=&quot;20307&quot; value=&quot;400&quot;/&gt;&lt;/object&gt;&lt;object type=&quot;3&quot; unique_id=&quot;12130&quot;&gt;&lt;property id=&quot;20148&quot; value=&quot;5&quot;/&gt;&lt;property id=&quot;20300&quot; value=&quot;Slide 16 - &amp;quot;The Equation Object (cont’d)&amp;quot;&quot;/&gt;&lt;property id=&quot;20307&quot; value=&quot;401&quot;/&gt;&lt;/object&gt;&lt;object type=&quot;3&quot; unique_id=&quot;12131&quot;&gt;&lt;property id=&quot;20148&quot; value=&quot;5&quot;/&gt;&lt;property id=&quot;20300&quot; value=&quot;Slide 17 - &amp;quot;Views Objects  &amp;quot;&quot;/&gt;&lt;property id=&quot;20307&quot; value=&quot;402&quot;/&gt;&lt;/object&gt;&lt;object type=&quot;3&quot; unique_id=&quot;12132&quot;&gt;&lt;property id=&quot;20148&quot; value=&quot;5&quot;/&gt;&lt;property id=&quot;20300&quot; value=&quot;Slide 18 - &amp;quot;Commands &amp;quot;&quot;/&gt;&lt;property id=&quot;20307&quot; value=&quot;403&quot;/&gt;&lt;/object&gt;&lt;object type=&quot;3&quot; unique_id=&quot;12153&quot;&gt;&lt;property id=&quot;20148&quot; value=&quot;5&quot;/&gt;&lt;property id=&quot;20300&quot; value=&quot;Slide 19 - &amp;quot;Commands (cont’d)&amp;quot;&quot;/&gt;&lt;property id=&quot;20307&quot; value=&quot;404&quot;/&gt;&lt;/object&gt;&lt;/object&gt;&lt;object type=&quot;8&quot; unique_id=&quot;12152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3_Blank Presentation">
  <a:themeElements>
    <a:clrScheme name="3_Blank Presentation 1">
      <a:dk1>
        <a:srgbClr val="000000"/>
      </a:dk1>
      <a:lt1>
        <a:srgbClr val="FFFFFF"/>
      </a:lt1>
      <a:dk2>
        <a:srgbClr val="000000"/>
      </a:dk2>
      <a:lt2>
        <a:srgbClr val="CCCCCC"/>
      </a:lt2>
      <a:accent1>
        <a:srgbClr val="808080"/>
      </a:accent1>
      <a:accent2>
        <a:srgbClr val="3390E1"/>
      </a:accent2>
      <a:accent3>
        <a:srgbClr val="FFFFFF"/>
      </a:accent3>
      <a:accent4>
        <a:srgbClr val="000000"/>
      </a:accent4>
      <a:accent5>
        <a:srgbClr val="C0C0C0"/>
      </a:accent5>
      <a:accent6>
        <a:srgbClr val="2D82CC"/>
      </a:accent6>
      <a:hlink>
        <a:srgbClr val="003399"/>
      </a:hlink>
      <a:folHlink>
        <a:srgbClr val="1C146A"/>
      </a:folHlink>
    </a:clrScheme>
    <a:fontScheme name="3_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3_Blank Presentation 1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808080"/>
        </a:accent1>
        <a:accent2>
          <a:srgbClr val="3390E1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2D82CC"/>
        </a:accent6>
        <a:hlink>
          <a:srgbClr val="003399"/>
        </a:hlink>
        <a:folHlink>
          <a:srgbClr val="1C14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BFBFBF"/>
      </a:dk1>
      <a:lt1>
        <a:srgbClr val="FFFFFF"/>
      </a:lt1>
      <a:dk2>
        <a:srgbClr val="000000"/>
      </a:dk2>
      <a:lt2>
        <a:srgbClr val="FFFFFF"/>
      </a:lt2>
      <a:accent1>
        <a:srgbClr val="808080"/>
      </a:accent1>
      <a:accent2>
        <a:srgbClr val="00A0DC"/>
      </a:accent2>
      <a:accent3>
        <a:srgbClr val="AAAAAA"/>
      </a:accent3>
      <a:accent4>
        <a:srgbClr val="DADADA"/>
      </a:accent4>
      <a:accent5>
        <a:srgbClr val="C0C0C0"/>
      </a:accent5>
      <a:accent6>
        <a:srgbClr val="0091C7"/>
      </a:accent6>
      <a:hlink>
        <a:srgbClr val="003597"/>
      </a:hlink>
      <a:folHlink>
        <a:srgbClr val="1C146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BFBFBF"/>
      </a:dk1>
      <a:lt1>
        <a:srgbClr val="FFFFFF"/>
      </a:lt1>
      <a:dk2>
        <a:srgbClr val="000000"/>
      </a:dk2>
      <a:lt2>
        <a:srgbClr val="FFFFFF"/>
      </a:lt2>
      <a:accent1>
        <a:srgbClr val="808080"/>
      </a:accent1>
      <a:accent2>
        <a:srgbClr val="00A0DC"/>
      </a:accent2>
      <a:accent3>
        <a:srgbClr val="AAAAAA"/>
      </a:accent3>
      <a:accent4>
        <a:srgbClr val="DADADA"/>
      </a:accent4>
      <a:accent5>
        <a:srgbClr val="C0C0C0"/>
      </a:accent5>
      <a:accent6>
        <a:srgbClr val="0091C7"/>
      </a:accent6>
      <a:hlink>
        <a:srgbClr val="003597"/>
      </a:hlink>
      <a:folHlink>
        <a:srgbClr val="1C146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LongProperties xmlns="http://schemas.microsoft.com/office/2006/metadata/longPropertie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7B09C5C17184D468F206DBB99D2D6EE" ma:contentTypeVersion="0" ma:contentTypeDescription="Create a new document." ma:contentTypeScope="" ma:versionID="4366e4bfe8c24520c6ac97cf248263b3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E5BE3ED-DDA3-4FE0-BCB0-623C1477B394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062B6A4-46AE-44BC-B602-351B8E15754D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5FB94F2E-DB63-4EA5-A45D-BCB14CB166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4.xml><?xml version="1.0" encoding="utf-8"?>
<ds:datastoreItem xmlns:ds="http://schemas.openxmlformats.org/officeDocument/2006/customXml" ds:itemID="{D3274669-787B-4EFD-8872-69E7B499937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9829</TotalTime>
  <Words>1078</Words>
  <Application>Microsoft Office PowerPoint</Application>
  <PresentationFormat>On-screen Show (4:3)</PresentationFormat>
  <Paragraphs>144</Paragraphs>
  <Slides>20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ＭＳ Ｐゴシック</vt:lpstr>
      <vt:lpstr>Times</vt:lpstr>
      <vt:lpstr>Wingdings</vt:lpstr>
      <vt:lpstr>3_Blank Presentation</vt:lpstr>
      <vt:lpstr>EViews Training</vt:lpstr>
      <vt:lpstr>What is EViews? </vt:lpstr>
      <vt:lpstr>EViews Desktop </vt:lpstr>
      <vt:lpstr>EViews Desktop Details </vt:lpstr>
      <vt:lpstr>EViews Workfile and Objects</vt:lpstr>
      <vt:lpstr>Object Types</vt:lpstr>
      <vt:lpstr>EViews Workfile</vt:lpstr>
      <vt:lpstr>EViews Workfile (cont’d)</vt:lpstr>
      <vt:lpstr>EViews Workfile and Objects</vt:lpstr>
      <vt:lpstr>EViews Workfile and Objects (cont’d)</vt:lpstr>
      <vt:lpstr>The Object Window </vt:lpstr>
      <vt:lpstr>The Series Object </vt:lpstr>
      <vt:lpstr>The Series Object (cont’d) </vt:lpstr>
      <vt:lpstr>The Group Object </vt:lpstr>
      <vt:lpstr>The Group Object (cont’d)</vt:lpstr>
      <vt:lpstr>The Equation Object </vt:lpstr>
      <vt:lpstr>The Equation Object (cont’d)</vt:lpstr>
      <vt:lpstr>Views Objects  </vt:lpstr>
      <vt:lpstr>Commands </vt:lpstr>
      <vt:lpstr>Commands (cont’d)</vt:lpstr>
    </vt:vector>
  </TitlesOfParts>
  <Company>genesis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</dc:creator>
  <cp:lastModifiedBy>Gareth Thomas</cp:lastModifiedBy>
  <cp:revision>1004</cp:revision>
  <cp:lastPrinted>2005-10-25T18:12:41Z</cp:lastPrinted>
  <dcterms:created xsi:type="dcterms:W3CDTF">2004-06-07T17:05:46Z</dcterms:created>
  <dcterms:modified xsi:type="dcterms:W3CDTF">2015-07-29T20:35:09Z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</Properties>
</file>