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322" r:id="rId5"/>
  </p:sldMasterIdLst>
  <p:notesMasterIdLst>
    <p:notesMasterId r:id="rId55"/>
  </p:notesMasterIdLst>
  <p:handoutMasterIdLst>
    <p:handoutMasterId r:id="rId56"/>
  </p:handoutMasterIdLst>
  <p:sldIdLst>
    <p:sldId id="371" r:id="rId6"/>
    <p:sldId id="498" r:id="rId7"/>
    <p:sldId id="403" r:id="rId8"/>
    <p:sldId id="450" r:id="rId9"/>
    <p:sldId id="448" r:id="rId10"/>
    <p:sldId id="466" r:id="rId11"/>
    <p:sldId id="425" r:id="rId12"/>
    <p:sldId id="467" r:id="rId13"/>
    <p:sldId id="468" r:id="rId14"/>
    <p:sldId id="426" r:id="rId15"/>
    <p:sldId id="455" r:id="rId16"/>
    <p:sldId id="469" r:id="rId17"/>
    <p:sldId id="451" r:id="rId18"/>
    <p:sldId id="434" r:id="rId19"/>
    <p:sldId id="446" r:id="rId20"/>
    <p:sldId id="470" r:id="rId21"/>
    <p:sldId id="471" r:id="rId22"/>
    <p:sldId id="472" r:id="rId23"/>
    <p:sldId id="473" r:id="rId24"/>
    <p:sldId id="474" r:id="rId25"/>
    <p:sldId id="438" r:id="rId26"/>
    <p:sldId id="454" r:id="rId27"/>
    <p:sldId id="432" r:id="rId28"/>
    <p:sldId id="475" r:id="rId29"/>
    <p:sldId id="477" r:id="rId30"/>
    <p:sldId id="476" r:id="rId31"/>
    <p:sldId id="478" r:id="rId32"/>
    <p:sldId id="479" r:id="rId33"/>
    <p:sldId id="480" r:id="rId34"/>
    <p:sldId id="482" r:id="rId35"/>
    <p:sldId id="483" r:id="rId36"/>
    <p:sldId id="447" r:id="rId37"/>
    <p:sldId id="433" r:id="rId38"/>
    <p:sldId id="484" r:id="rId39"/>
    <p:sldId id="485" r:id="rId40"/>
    <p:sldId id="486" r:id="rId41"/>
    <p:sldId id="440" r:id="rId42"/>
    <p:sldId id="488" r:id="rId43"/>
    <p:sldId id="489" r:id="rId44"/>
    <p:sldId id="490" r:id="rId45"/>
    <p:sldId id="491" r:id="rId46"/>
    <p:sldId id="442" r:id="rId47"/>
    <p:sldId id="445" r:id="rId48"/>
    <p:sldId id="492" r:id="rId49"/>
    <p:sldId id="493" r:id="rId50"/>
    <p:sldId id="494" r:id="rId51"/>
    <p:sldId id="495" r:id="rId52"/>
    <p:sldId id="441" r:id="rId53"/>
    <p:sldId id="497" r:id="rId54"/>
  </p:sldIdLst>
  <p:sldSz cx="9144000" cy="6858000" type="screen4x3"/>
  <p:notesSz cx="7061200" cy="9398000"/>
  <p:custDataLst>
    <p:tags r:id="rId5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0">
          <p15:clr>
            <a:srgbClr val="A4A3A4"/>
          </p15:clr>
        </p15:guide>
        <p15:guide id="2" orient="horz" pos="1988">
          <p15:clr>
            <a:srgbClr val="A4A3A4"/>
          </p15:clr>
        </p15:guide>
        <p15:guide id="3" orient="horz" pos="1193">
          <p15:clr>
            <a:srgbClr val="A4A3A4"/>
          </p15:clr>
        </p15:guide>
        <p15:guide id="4" orient="horz" pos="5606">
          <p15:clr>
            <a:srgbClr val="A4A3A4"/>
          </p15:clr>
        </p15:guide>
        <p15:guide id="5" orient="horz" pos="4052">
          <p15:clr>
            <a:srgbClr val="A4A3A4"/>
          </p15:clr>
        </p15:guide>
        <p15:guide id="6" orient="horz" pos="757">
          <p15:clr>
            <a:srgbClr val="A4A3A4"/>
          </p15:clr>
        </p15:guide>
        <p15:guide id="7" pos="2882">
          <p15:clr>
            <a:srgbClr val="A4A3A4"/>
          </p15:clr>
        </p15:guide>
        <p15:guide id="8" pos="31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76">
          <p15:clr>
            <a:srgbClr val="A4A3A4"/>
          </p15:clr>
        </p15:guide>
        <p15:guide id="2" orient="horz" pos="5616">
          <p15:clr>
            <a:srgbClr val="A4A3A4"/>
          </p15:clr>
        </p15:guide>
        <p15:guide id="3" pos="2232">
          <p15:clr>
            <a:srgbClr val="A4A3A4"/>
          </p15:clr>
        </p15:guide>
        <p15:guide id="4" pos="353">
          <p15:clr>
            <a:srgbClr val="A4A3A4"/>
          </p15:clr>
        </p15:guide>
        <p15:guide id="5" pos="419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0099"/>
    <a:srgbClr val="CCECFF"/>
    <a:srgbClr val="99CCFF"/>
    <a:srgbClr val="75E4FF"/>
    <a:srgbClr val="300ECF"/>
    <a:srgbClr val="E30008"/>
    <a:srgbClr val="FF3D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14" autoAdjust="0"/>
    <p:restoredTop sz="93237" autoAdjust="0"/>
  </p:normalViewPr>
  <p:slideViewPr>
    <p:cSldViewPr snapToGrid="0">
      <p:cViewPr varScale="1">
        <p:scale>
          <a:sx n="101" d="100"/>
          <a:sy n="101" d="100"/>
        </p:scale>
        <p:origin x="114" y="300"/>
      </p:cViewPr>
      <p:guideLst>
        <p:guide orient="horz" pos="1700"/>
        <p:guide orient="horz" pos="1988"/>
        <p:guide orient="horz" pos="1193"/>
        <p:guide orient="horz" pos="5606"/>
        <p:guide orient="horz" pos="4052"/>
        <p:guide orient="horz" pos="757"/>
        <p:guide pos="2882"/>
        <p:guide pos="3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2016" y="-90"/>
      </p:cViewPr>
      <p:guideLst>
        <p:guide orient="horz" pos="376"/>
        <p:guide orient="horz" pos="5616"/>
        <p:guide pos="2232"/>
        <p:guide pos="353"/>
        <p:guide pos="4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tags" Target="tags/tag1.xml"/><Relationship Id="rId61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63550" y="508000"/>
            <a:ext cx="30607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>
            <a:lvl1pPr defTabSz="93980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329DEF2E-79A4-45B3-ADBA-528F7AA5B744}" type="datetime8">
              <a:rPr lang="en-US"/>
              <a:pPr>
                <a:defRPr/>
              </a:pPr>
              <a:t>06/29/16 10:58</a:t>
            </a:fld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40325" y="8742363"/>
            <a:ext cx="1417638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b" anchorCtr="0" compatLnSpc="1">
            <a:prstTxWarp prst="textNoShape">
              <a:avLst/>
            </a:prstTxWarp>
          </a:bodyPr>
          <a:lstStyle>
            <a:lvl1pPr algn="r" defTabSz="939800">
              <a:defRPr sz="900">
                <a:solidFill>
                  <a:schemeClr val="accent1"/>
                </a:solidFill>
              </a:defRPr>
            </a:lvl1pPr>
          </a:lstStyle>
          <a:p>
            <a:fld id="{A85BA897-6A0D-4754-830F-2AC956832C4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479425" y="8753475"/>
            <a:ext cx="32686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sz="800" smtClean="0">
                <a:solidFill>
                  <a:schemeClr val="accent1"/>
                </a:solidFill>
              </a:rPr>
              <a:t>Copyright </a:t>
            </a:r>
            <a:r>
              <a:rPr lang="en-US" altLang="ja-JP" sz="800" smtClean="0">
                <a:solidFill>
                  <a:schemeClr val="accent1"/>
                </a:solidFill>
              </a:rPr>
              <a:t>© </a:t>
            </a:r>
            <a:r>
              <a:rPr lang="en-US" sz="800" smtClean="0">
                <a:solidFill>
                  <a:schemeClr val="accent1"/>
                </a:solidFill>
              </a:rPr>
              <a:t>2005 IHS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290333462"/>
      </p:ext>
    </p:extLst>
  </p:cSld>
  <p:clrMap bg1="dk2" tx1="lt1" bg2="dk1" tx2="lt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93713" y="339725"/>
            <a:ext cx="2757487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>
            <a:lvl1pPr defTabSz="93980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E6E13CAD-D68E-491B-91E5-1CFFA1BEF630}" type="datetime8">
              <a:rPr lang="en-US"/>
              <a:pPr>
                <a:defRPr/>
              </a:pPr>
              <a:t>06/29/16 10:58</a:t>
            </a:fld>
            <a:endParaRPr lang="en-US"/>
          </a:p>
        </p:txBody>
      </p:sp>
      <p:sp>
        <p:nvSpPr>
          <p:cNvPr id="53251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73150" y="4464050"/>
            <a:ext cx="4859338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03875" y="8478838"/>
            <a:ext cx="11160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b" anchorCtr="0" compatLnSpc="1">
            <a:prstTxWarp prst="textNoShape">
              <a:avLst/>
            </a:prstTxWarp>
          </a:bodyPr>
          <a:lstStyle>
            <a:lvl1pPr algn="r" defTabSz="939800">
              <a:defRPr sz="900">
                <a:solidFill>
                  <a:schemeClr val="accent1"/>
                </a:solidFill>
              </a:defRPr>
            </a:lvl1pPr>
          </a:lstStyle>
          <a:p>
            <a:fld id="{2201666F-6715-454F-AC2A-E0C32947F90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479425" y="8764588"/>
            <a:ext cx="32686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sz="800" smtClean="0">
                <a:solidFill>
                  <a:schemeClr val="accent1"/>
                </a:solidFill>
              </a:rPr>
              <a:t>Copyright </a:t>
            </a:r>
            <a:r>
              <a:rPr lang="en-US" altLang="ja-JP" sz="800" smtClean="0">
                <a:solidFill>
                  <a:schemeClr val="accent1"/>
                </a:solidFill>
              </a:rPr>
              <a:t>© </a:t>
            </a:r>
            <a:r>
              <a:rPr lang="en-US" sz="800" smtClean="0">
                <a:solidFill>
                  <a:schemeClr val="accent1"/>
                </a:solidFill>
              </a:rPr>
              <a:t>2005 IHS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345090366"/>
      </p:ext>
    </p:extLst>
  </p:cSld>
  <p:clrMap bg1="dk2" tx1="lt1" bg2="dk1" tx2="lt2" accent1="accent1" accent2="accent2" accent3="accent3" accent4="accent4" accent5="accent5" accent6="accent6" hlink="hlink" folHlink="folHlink"/>
  <p:hf hdr="0" ftr="0"/>
  <p:notesStyle>
    <a:lvl1pPr marL="58738" indent="-58738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1000" kern="1200">
        <a:solidFill>
          <a:schemeClr val="bg1"/>
        </a:solidFill>
        <a:latin typeface="Arial" charset="0"/>
        <a:ea typeface="ＭＳ Ｐゴシック" charset="0"/>
        <a:cs typeface="+mn-cs"/>
      </a:defRPr>
    </a:lvl1pPr>
    <a:lvl2pPr marL="233363" indent="-60325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900" kern="1200">
        <a:solidFill>
          <a:schemeClr val="bg1"/>
        </a:solidFill>
        <a:latin typeface="Arial" charset="0"/>
        <a:ea typeface="ＭＳ Ｐゴシック" charset="0"/>
        <a:cs typeface="+mn-cs"/>
      </a:defRPr>
    </a:lvl2pPr>
    <a:lvl3pPr marL="396875" indent="-49213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3pPr>
    <a:lvl4pPr marL="571500" indent="-60325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4pPr>
    <a:lvl5pPr marL="746125" indent="-58738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DBE9CC4-E5B8-4E18-9761-C1F19BACA85D}" type="datetime8">
              <a:rPr lang="en-US" sz="900" smtClean="0">
                <a:solidFill>
                  <a:schemeClr val="accent1"/>
                </a:solidFill>
              </a:rPr>
              <a:pPr/>
              <a:t>06/29/16 10:58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5427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64C77EC-7261-4276-9DCF-66541CF8E3E6}" type="slidenum">
              <a:rPr lang="en-US" sz="900">
                <a:solidFill>
                  <a:schemeClr val="accent1"/>
                </a:solidFill>
              </a:rPr>
              <a:pPr/>
              <a:t>1</a:t>
            </a:fld>
            <a:endParaRPr lang="en-US" sz="900">
              <a:solidFill>
                <a:schemeClr val="accent1"/>
              </a:solidFill>
            </a:endParaRP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87987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2501F3D-DF1B-4301-AEC6-1F2D5F9E04DF}" type="slidenum">
              <a:rPr lang="en-US" sz="900"/>
              <a:pPr eaLnBrk="1" hangingPunct="1"/>
              <a:t>10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121634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53557A2-855B-48D8-8841-174BA4E5C2E5}" type="slidenum">
              <a:rPr lang="en-US" sz="900"/>
              <a:pPr eaLnBrk="1" hangingPunct="1"/>
              <a:t>11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41342707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968B1E5-9139-4B51-ACE9-BF8F97721916}" type="slidenum">
              <a:rPr lang="en-US" sz="900"/>
              <a:pPr eaLnBrk="1" hangingPunct="1"/>
              <a:t>12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6187664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F71CB19-7D26-43D7-9790-F88EFD510B24}" type="datetime8">
              <a:rPr lang="en-US" sz="900" smtClean="0">
                <a:solidFill>
                  <a:schemeClr val="accent1"/>
                </a:solidFill>
              </a:rPr>
              <a:pPr/>
              <a:t>06/29/16 10:58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6656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452950F-CAAD-4094-B88E-4BD4BE995B5F}" type="slidenum">
              <a:rPr lang="en-US" sz="900">
                <a:solidFill>
                  <a:schemeClr val="accent1"/>
                </a:solidFill>
              </a:rPr>
              <a:pPr/>
              <a:t>13</a:t>
            </a:fld>
            <a:endParaRPr lang="en-US" sz="900">
              <a:solidFill>
                <a:schemeClr val="accent1"/>
              </a:solidFill>
            </a:endParaRPr>
          </a:p>
        </p:txBody>
      </p:sp>
      <p:sp>
        <p:nvSpPr>
          <p:cNvPr id="665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665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26068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8015C4C-49D3-46D0-B35D-F3BD444148EC}" type="slidenum">
              <a:rPr lang="en-US" sz="900"/>
              <a:pPr eaLnBrk="1" hangingPunct="1"/>
              <a:t>16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257750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965F8F3-CBFD-4AB1-A69B-F420E72B942C}" type="slidenum">
              <a:rPr lang="en-US" sz="900"/>
              <a:pPr eaLnBrk="1" hangingPunct="1"/>
              <a:t>17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8662511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6DEA421-C2F4-4F19-AFC8-BFEA48A87AEA}" type="slidenum">
              <a:rPr lang="en-US" sz="900"/>
              <a:pPr eaLnBrk="1" hangingPunct="1"/>
              <a:t>18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2327639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6F05129-3CF1-4E1F-B474-A0D1537035A2}" type="slidenum">
              <a:rPr lang="en-US" sz="900"/>
              <a:pPr eaLnBrk="1" hangingPunct="1"/>
              <a:t>19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2938368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A91E5CC-9ABE-4E26-A140-EF0C73FD54D5}" type="slidenum">
              <a:rPr lang="en-US" sz="900"/>
              <a:pPr eaLnBrk="1" hangingPunct="1"/>
              <a:t>20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9648052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2708" name="Date Placeholder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53E1D16-2D1B-4FAC-9BEE-879B8E4DE3EE}" type="datetime8">
              <a:rPr lang="en-US" sz="900" smtClean="0">
                <a:solidFill>
                  <a:schemeClr val="accent1"/>
                </a:solidFill>
              </a:rPr>
              <a:pPr/>
              <a:t>06/29/16 10:58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7270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DA835C8-CBEB-4EFE-A7F9-45E9BE97D0A5}" type="slidenum">
              <a:rPr lang="en-US" sz="900">
                <a:solidFill>
                  <a:schemeClr val="accent1"/>
                </a:solidFill>
              </a:rPr>
              <a:pPr/>
              <a:t>21</a:t>
            </a:fld>
            <a:endParaRPr lang="en-US" sz="9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758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4053F8B-8583-4C01-AF20-03EAD6CD5C76}" type="slidenum">
              <a:rPr lang="en-US" sz="900"/>
              <a:pPr eaLnBrk="1" hangingPunct="1"/>
              <a:t>2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8985150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7C15C38-67D7-4BBB-AF0F-C6413484C966}" type="datetime8">
              <a:rPr lang="en-US" sz="900" smtClean="0">
                <a:solidFill>
                  <a:schemeClr val="accent1"/>
                </a:solidFill>
              </a:rPr>
              <a:pPr/>
              <a:t>06/29/16 10:58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737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649E427-FB6C-4C32-82E7-A02235F8302D}" type="slidenum">
              <a:rPr lang="en-US" sz="900">
                <a:solidFill>
                  <a:schemeClr val="accent1"/>
                </a:solidFill>
              </a:rPr>
              <a:pPr/>
              <a:t>22</a:t>
            </a:fld>
            <a:endParaRPr lang="en-US" sz="900">
              <a:solidFill>
                <a:schemeClr val="accent1"/>
              </a:solidFill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31331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FCD0BAB-1D98-4698-BA9A-1300A1F6B99A}" type="slidenum">
              <a:rPr lang="en-US" sz="900"/>
              <a:pPr eaLnBrk="1" hangingPunct="1"/>
              <a:t>23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5424380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315D428-6901-4D23-9E30-6C3267DC0288}" type="slidenum">
              <a:rPr lang="en-US" sz="900"/>
              <a:pPr eaLnBrk="1" hangingPunct="1"/>
              <a:t>24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2952177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516CF67-A210-4779-A92A-7712ECC55D60}" type="slidenum">
              <a:rPr lang="en-US" sz="900"/>
              <a:pPr eaLnBrk="1" hangingPunct="1"/>
              <a:t>25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3076541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8FDD401-94EC-4E7A-B68D-F80406A5E6E7}" type="slidenum">
              <a:rPr lang="en-US" sz="900"/>
              <a:pPr eaLnBrk="1" hangingPunct="1"/>
              <a:t>26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2932773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B114678-5B60-4964-8DE4-57ADE31E359B}" type="slidenum">
              <a:rPr lang="en-US" sz="900"/>
              <a:pPr eaLnBrk="1" hangingPunct="1"/>
              <a:t>27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7204360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BA9D44B-FE6C-403B-AADF-AEAAF10EBDE5}" type="slidenum">
              <a:rPr lang="en-US" sz="900"/>
              <a:pPr eaLnBrk="1" hangingPunct="1"/>
              <a:t>28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2419060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E912E4-2690-49C6-B5EA-14CC7E3913C3}" type="slidenum">
              <a:rPr lang="en-US" sz="900"/>
              <a:pPr eaLnBrk="1" hangingPunct="1"/>
              <a:t>29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5236983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666E7B9-B6C0-4635-ACC6-05BA1B87C50B}" type="slidenum">
              <a:rPr lang="en-US" sz="900"/>
              <a:pPr eaLnBrk="1" hangingPunct="1"/>
              <a:t>30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624059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43B3FDA-C7AA-4549-A667-C87192C2034B}" type="slidenum">
              <a:rPr lang="en-US" sz="900"/>
              <a:pPr eaLnBrk="1" hangingPunct="1"/>
              <a:t>31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31052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DE0F01A-DDD2-428B-99EA-BA60504599D9}" type="slidenum">
              <a:rPr lang="en-US" sz="900"/>
              <a:pPr eaLnBrk="1" hangingPunct="1"/>
              <a:t>3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7167103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04AD1F1-4695-41E5-BE7E-DCA9CE81C589}" type="slidenum">
              <a:rPr lang="en-US" sz="900"/>
              <a:pPr eaLnBrk="1" hangingPunct="1"/>
              <a:t>33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434894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5C761E0-30CB-49C2-B6D7-5CF7FC428ED4}" type="slidenum">
              <a:rPr lang="en-US" sz="900"/>
              <a:pPr eaLnBrk="1" hangingPunct="1"/>
              <a:t>34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42089201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AA3FC11-6BEF-4F4C-AEA7-04AABF859EED}" type="slidenum">
              <a:rPr lang="en-US" sz="900"/>
              <a:pPr eaLnBrk="1" hangingPunct="1"/>
              <a:t>35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11724439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98F5C07-79A0-4436-8ADB-C13B3C06B5D0}" type="slidenum">
              <a:rPr lang="en-US" sz="900"/>
              <a:pPr eaLnBrk="1" hangingPunct="1"/>
              <a:t>36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87026789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59F549A-02E7-411E-991A-38D08A09BD32}" type="slidenum">
              <a:rPr lang="en-US" sz="900"/>
              <a:pPr eaLnBrk="1" hangingPunct="1"/>
              <a:t>37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4918214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6D9E57D-1D59-470C-AFBF-04E6ED93E3D6}" type="slidenum">
              <a:rPr lang="en-US" sz="900"/>
              <a:pPr eaLnBrk="1" hangingPunct="1"/>
              <a:t>38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00339836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3082E94-11FB-4A85-B4BA-5375F63BE2EB}" type="slidenum">
              <a:rPr lang="en-US" sz="900"/>
              <a:pPr eaLnBrk="1" hangingPunct="1"/>
              <a:t>39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49744908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6E8C0E3-1A3F-45F5-BD4F-BDA1A41CE1D7}" type="slidenum">
              <a:rPr lang="en-US" sz="900"/>
              <a:pPr eaLnBrk="1" hangingPunct="1"/>
              <a:t>40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71722422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C2B8130-6C6F-425A-A8BF-B26A0ECE89BE}" type="slidenum">
              <a:rPr lang="en-US" sz="900"/>
              <a:pPr eaLnBrk="1" hangingPunct="1"/>
              <a:t>41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15824718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AC24E88-6AAE-422F-B535-B1CE1056F38A}" type="slidenum">
              <a:rPr lang="en-US" sz="900"/>
              <a:pPr eaLnBrk="1" hangingPunct="1"/>
              <a:t>42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99528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99EFA77-7544-4860-8F9F-DE43C6832EBD}" type="datetime8">
              <a:rPr lang="en-US" sz="900" smtClean="0">
                <a:solidFill>
                  <a:schemeClr val="accent1"/>
                </a:solidFill>
              </a:rPr>
              <a:pPr/>
              <a:t>06/29/16 10:58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573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FBCA056-6A7F-4C6E-8C29-5D29E0E11EEB}" type="slidenum">
              <a:rPr lang="en-US" sz="900">
                <a:solidFill>
                  <a:schemeClr val="accent1"/>
                </a:solidFill>
              </a:rPr>
              <a:pPr/>
              <a:t>4</a:t>
            </a:fld>
            <a:endParaRPr lang="en-US" sz="900">
              <a:solidFill>
                <a:schemeClr val="accent1"/>
              </a:solidFill>
            </a:endParaRPr>
          </a:p>
        </p:txBody>
      </p:sp>
      <p:sp>
        <p:nvSpPr>
          <p:cNvPr id="573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979833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AFD6A15-5B21-4A73-9D4D-24C64571BC68}" type="slidenum">
              <a:rPr lang="en-US" sz="900"/>
              <a:pPr eaLnBrk="1" hangingPunct="1"/>
              <a:t>44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51298056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2C110E3-EC36-42F4-AE5C-12A1498C0DA3}" type="slidenum">
              <a:rPr lang="en-US" sz="900"/>
              <a:pPr eaLnBrk="1" hangingPunct="1"/>
              <a:t>45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15106664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8CAA93E-BFCF-4BA1-913B-2B2C5A6FE51D}" type="slidenum">
              <a:rPr lang="en-US" sz="900"/>
              <a:pPr eaLnBrk="1" hangingPunct="1"/>
              <a:t>46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57032352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352F1C8-EEF6-409C-859A-766E78864340}" type="slidenum">
              <a:rPr lang="en-US" sz="900"/>
              <a:pPr eaLnBrk="1" hangingPunct="1"/>
              <a:t>47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60605389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2724811-27CE-4A03-88CB-68B9C5D93502}" type="slidenum">
              <a:rPr lang="en-US" sz="900"/>
              <a:pPr eaLnBrk="1" hangingPunct="1"/>
              <a:t>48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30499956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5D75401-51FA-4D6B-8477-9BFCEF6F8559}" type="slidenum">
              <a:rPr lang="en-US" sz="900"/>
              <a:pPr eaLnBrk="1" hangingPunct="1"/>
              <a:t>49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462070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31926C4-5BEE-48B1-ADEE-07B8209E10DF}" type="slidenum">
              <a:rPr lang="en-US" sz="900"/>
              <a:pPr eaLnBrk="1" hangingPunct="1"/>
              <a:t>5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9663677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3497D6F-355B-42C4-8FCD-8D85CDF84BDD}" type="slidenum">
              <a:rPr lang="en-US" sz="900"/>
              <a:pPr eaLnBrk="1" hangingPunct="1"/>
              <a:t>6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430358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A34F83F-F241-44C6-95ED-AD11A6E8115F}" type="slidenum">
              <a:rPr lang="en-US" sz="900"/>
              <a:pPr eaLnBrk="1" hangingPunct="1"/>
              <a:t>7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9537146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9263AF8-E368-401D-BE5B-F5401C00C78F}" type="slidenum">
              <a:rPr lang="en-US" sz="900"/>
              <a:pPr eaLnBrk="1" hangingPunct="1"/>
              <a:t>8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192642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EB90029-BE51-4159-A46C-4888BA39413B}" type="slidenum">
              <a:rPr lang="en-US" sz="900"/>
              <a:pPr eaLnBrk="1" hangingPunct="1"/>
              <a:t>9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998014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0" y="846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08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88938" y="1449388"/>
            <a:ext cx="7643812" cy="1371600"/>
          </a:xfrm>
        </p:spPr>
        <p:txBody>
          <a:bodyPr/>
          <a:lstStyle>
            <a:lvl1pPr>
              <a:lnSpc>
                <a:spcPct val="9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0855" name="Rectangle 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88938" y="2824163"/>
            <a:ext cx="7643812" cy="1063625"/>
          </a:xfrm>
          <a:ln/>
        </p:spPr>
        <p:txBody>
          <a:bodyPr/>
          <a:lstStyle>
            <a:lvl1pPr marL="0" indent="0">
              <a:buFont typeface="Times" pitchFamily="96" charset="0"/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769" y="72976"/>
            <a:ext cx="10858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2653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A3E74C-378A-4C15-A0F2-1BEC1BC753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042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3525" y="188913"/>
            <a:ext cx="2133600" cy="5881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550" y="188913"/>
            <a:ext cx="6251575" cy="5881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382047-9685-4278-A501-FCD5A8732B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4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4978D9-A63E-4DC7-83AE-9A1040DEDC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157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2D68F4-2E30-45C9-8C64-795CEBFFCA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91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550" y="1562100"/>
            <a:ext cx="4192588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8" y="1562100"/>
            <a:ext cx="4192587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53BD59-1CC9-418F-BC2C-9D74E42130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993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9C06A9-6973-4A08-9076-DF851CA046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906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9066A0-BECF-4915-9423-7E44D23B02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985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8A036C-EB0A-4943-B014-739DF670B8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4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C78F68-7E86-4D04-B3EE-7B5298D439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568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8E0867-0F68-43C5-B2BA-62B6BAEE63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422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Line 9"/>
          <p:cNvSpPr>
            <a:spLocks noChangeShapeType="1"/>
          </p:cNvSpPr>
          <p:nvPr userDrawn="1"/>
        </p:nvSpPr>
        <p:spPr bwMode="auto">
          <a:xfrm>
            <a:off x="0" y="-211879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98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194425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A1BA602-6B1B-4B85-8BF6-C36F44C521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7013" y="1446213"/>
            <a:ext cx="853757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-635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769" y="72976"/>
            <a:ext cx="10858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5906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3" r:id="rId1"/>
    <p:sldLayoutId id="2147484324" r:id="rId2"/>
    <p:sldLayoutId id="2147484325" r:id="rId3"/>
    <p:sldLayoutId id="2147484326" r:id="rId4"/>
    <p:sldLayoutId id="2147484327" r:id="rId5"/>
    <p:sldLayoutId id="2147484328" r:id="rId6"/>
    <p:sldLayoutId id="2147484329" r:id="rId7"/>
    <p:sldLayoutId id="2147484330" r:id="rId8"/>
    <p:sldLayoutId id="2147484331" r:id="rId9"/>
    <p:sldLayoutId id="2147484332" r:id="rId10"/>
    <p:sldLayoutId id="214748433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9pPr>
    </p:titleStyle>
    <p:bodyStyle>
      <a:lvl1pPr marL="171450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2200">
          <a:solidFill>
            <a:schemeClr val="hlink"/>
          </a:solidFill>
          <a:latin typeface="+mn-lt"/>
          <a:ea typeface="ＭＳ Ｐゴシック" charset="0"/>
          <a:cs typeface="+mn-cs"/>
        </a:defRPr>
      </a:lvl1pPr>
      <a:lvl2pPr marL="573088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>
          <a:solidFill>
            <a:schemeClr val="hlink"/>
          </a:solidFill>
          <a:latin typeface="+mn-lt"/>
          <a:ea typeface="ＭＳ Ｐゴシック" charset="0"/>
        </a:defRPr>
      </a:lvl2pPr>
      <a:lvl3pPr marL="917575" indent="-1730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400">
          <a:solidFill>
            <a:schemeClr val="hlink"/>
          </a:solidFill>
          <a:latin typeface="+mn-lt"/>
          <a:ea typeface="ＭＳ Ｐゴシック" charset="0"/>
        </a:defRPr>
      </a:lvl3pPr>
      <a:lvl4pPr marL="1196975" indent="-1651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200">
          <a:solidFill>
            <a:schemeClr val="hlink"/>
          </a:solidFill>
          <a:latin typeface="+mn-lt"/>
          <a:ea typeface="ＭＳ Ｐゴシック" charset="0"/>
        </a:defRPr>
      </a:lvl4pPr>
      <a:lvl5pPr marL="1539875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200">
          <a:solidFill>
            <a:schemeClr val="hlink"/>
          </a:solidFill>
          <a:latin typeface="+mn-lt"/>
          <a:ea typeface="ＭＳ Ｐゴシック" charset="0"/>
        </a:defRPr>
      </a:lvl5pPr>
      <a:lvl6pPr marL="19970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6pPr>
      <a:lvl7pPr marL="24542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7pPr>
      <a:lvl8pPr marL="29114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8pPr>
      <a:lvl9pPr marL="33686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EViews Training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eaLnBrk="1" hangingPunct="1">
              <a:buFont typeface="Times" pitchFamily="18" charset="0"/>
              <a:buNone/>
            </a:pPr>
            <a:r>
              <a:rPr lang="en-US" b="1" smtClean="0">
                <a:ea typeface="ＭＳ Ｐゴシック" panose="020B0600070205080204" pitchFamily="34" charset="-128"/>
              </a:rPr>
              <a:t>Data Objects: Data Functions</a:t>
            </a:r>
            <a:endParaRPr lang="en-US" smtClean="0">
              <a:ea typeface="ＭＳ Ｐゴシック" panose="020B0600070205080204" pitchFamily="34" charset="-128"/>
            </a:endParaRPr>
          </a:p>
        </p:txBody>
      </p:sp>
      <p:sp>
        <p:nvSpPr>
          <p:cNvPr id="3076" name="Rectangle 3"/>
          <p:cNvSpPr txBox="1">
            <a:spLocks noChangeArrowheads="1"/>
          </p:cNvSpPr>
          <p:nvPr/>
        </p:nvSpPr>
        <p:spPr bwMode="gray">
          <a:xfrm>
            <a:off x="879475" y="5410200"/>
            <a:ext cx="7091363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02870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>
                <a:solidFill>
                  <a:srgbClr val="003399"/>
                </a:solidFill>
              </a:rPr>
              <a:t>Note: </a:t>
            </a:r>
            <a:r>
              <a:rPr lang="en-US" sz="1400">
                <a:solidFill>
                  <a:srgbClr val="003399"/>
                </a:solidFill>
              </a:rPr>
              <a:t>Information for examples in this tutorial can be found in these files. </a:t>
            </a: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Ø"/>
            </a:pPr>
            <a:r>
              <a:rPr lang="en-US" sz="1400">
                <a:solidFill>
                  <a:srgbClr val="003399"/>
                </a:solidFill>
              </a:rPr>
              <a:t>Data: </a:t>
            </a:r>
            <a:r>
              <a:rPr lang="en-US" sz="1400" b="1" i="1">
                <a:solidFill>
                  <a:srgbClr val="003399"/>
                </a:solidFill>
              </a:rPr>
              <a:t>Data.xlsx</a:t>
            </a: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Ø"/>
            </a:pPr>
            <a:r>
              <a:rPr lang="en-US" sz="1400">
                <a:solidFill>
                  <a:srgbClr val="003399"/>
                </a:solidFill>
              </a:rPr>
              <a:t>Results: </a:t>
            </a:r>
            <a:r>
              <a:rPr lang="en-US" sz="1400" b="1" i="1">
                <a:solidFill>
                  <a:srgbClr val="003399"/>
                </a:solidFill>
              </a:rPr>
              <a:t>Results.wf1	</a:t>
            </a: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Ø"/>
            </a:pPr>
            <a:r>
              <a:rPr lang="en-US" sz="1400">
                <a:solidFill>
                  <a:srgbClr val="003399"/>
                </a:solidFill>
              </a:rPr>
              <a:t>Practice Workfile: </a:t>
            </a:r>
            <a:r>
              <a:rPr lang="en-US" sz="1400" b="1" i="1">
                <a:solidFill>
                  <a:srgbClr val="003399"/>
                </a:solidFill>
              </a:rPr>
              <a:t>Data.wf1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Generating Random Numbers (Series):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Common Functions/Commands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0" y="2314575"/>
            <a:ext cx="8670925" cy="601663"/>
          </a:xfrm>
        </p:spPr>
        <p:txBody>
          <a:bodyPr/>
          <a:lstStyle/>
          <a:p>
            <a:pPr marL="0" indent="0" algn="ctr" defTabSz="865188" eaLnBrk="1" hangingPunct="1">
              <a:buFont typeface="Times" pitchFamily="18" charset="0"/>
              <a:buNone/>
              <a:tabLst>
                <a:tab pos="522288" algn="l"/>
              </a:tabLst>
            </a:pPr>
            <a:r>
              <a:rPr lang="en-US" sz="2000" b="1" smtClean="0">
                <a:ea typeface="ＭＳ Ｐゴシック" panose="020B0600070205080204" pitchFamily="34" charset="-128"/>
              </a:rPr>
              <a:t>	</a:t>
            </a:r>
            <a:r>
              <a:rPr lang="en-US" sz="1800" b="1" smtClean="0">
                <a:ea typeface="ＭＳ Ｐゴシック" panose="020B0600070205080204" pitchFamily="34" charset="-128"/>
              </a:rPr>
              <a:t>Common Commands/Functions</a:t>
            </a:r>
          </a:p>
        </p:txBody>
      </p:sp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AF8822B-1611-41E9-A107-D41F812AC17F}" type="slidenum">
              <a:rPr lang="en-US" sz="800"/>
              <a:pPr eaLnBrk="1" hangingPunct="1"/>
              <a:t>10</a:t>
            </a:fld>
            <a:endParaRPr lang="en-US" sz="80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57213" y="2754313"/>
          <a:ext cx="7888287" cy="317023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96568"/>
                <a:gridCol w="4891719"/>
              </a:tblGrid>
              <a:tr h="3658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Function/Command</a:t>
                      </a:r>
                      <a:endParaRPr lang="en-US" sz="1600" dirty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39" marR="91439" marT="45723" marB="45723"/>
                </a:tc>
              </a:tr>
              <a:tr h="3708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series y=</a:t>
                      </a:r>
                      <a:r>
                        <a:rPr lang="en-US" sz="1400" b="1" dirty="0" err="1" smtClean="0"/>
                        <a:t>nrnd</a:t>
                      </a:r>
                      <a:r>
                        <a:rPr lang="en-US" sz="1400" b="1" dirty="0" smtClean="0"/>
                        <a:t> or (y=@</a:t>
                      </a:r>
                      <a:r>
                        <a:rPr lang="en-US" sz="1400" b="1" dirty="0" err="1" smtClean="0"/>
                        <a:t>rnorm</a:t>
                      </a:r>
                      <a:r>
                        <a:rPr lang="en-US" sz="1400" b="1" dirty="0" smtClean="0"/>
                        <a:t>) </a:t>
                      </a:r>
                      <a:endParaRPr lang="en-US" sz="1400" b="1" i="0" dirty="0" smtClean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Normal distribution (mean 0, </a:t>
                      </a:r>
                      <a:r>
                        <a:rPr lang="en-US" sz="1400" dirty="0" err="1" smtClean="0"/>
                        <a:t>st.</a:t>
                      </a:r>
                      <a:r>
                        <a:rPr lang="en-US" sz="1400" dirty="0" smtClean="0"/>
                        <a:t> dev. 1)</a:t>
                      </a:r>
                    </a:p>
                  </a:txBody>
                  <a:tcPr marL="91439" marR="91439" marT="45723" marB="45723"/>
                </a:tc>
              </a:tr>
              <a:tr h="3708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series y=3+@</a:t>
                      </a:r>
                      <a:r>
                        <a:rPr lang="en-US" sz="1400" b="1" dirty="0" err="1" smtClean="0"/>
                        <a:t>sqr</a:t>
                      </a:r>
                      <a:r>
                        <a:rPr lang="en-US" sz="1400" b="1" dirty="0" smtClean="0"/>
                        <a:t>(4)*</a:t>
                      </a:r>
                      <a:r>
                        <a:rPr lang="en-US" sz="1400" b="1" dirty="0" err="1" smtClean="0"/>
                        <a:t>nrnd</a:t>
                      </a:r>
                      <a:endParaRPr lang="en-US" sz="1400" b="1" i="0" dirty="0" smtClean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Normal distribution (mean 3, variance 4)</a:t>
                      </a:r>
                    </a:p>
                  </a:txBody>
                  <a:tcPr marL="91439" marR="91439" marT="45723" marB="45723"/>
                </a:tc>
              </a:tr>
              <a:tr h="3708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series y=@</a:t>
                      </a:r>
                      <a:r>
                        <a:rPr lang="en-US" sz="1400" b="1" dirty="0" err="1" smtClean="0"/>
                        <a:t>rlognorm</a:t>
                      </a:r>
                      <a:r>
                        <a:rPr lang="en-US" sz="1400" b="1" dirty="0" smtClean="0"/>
                        <a:t>(1,4)</a:t>
                      </a:r>
                      <a:endParaRPr lang="en-US" sz="1400" b="1" i="0" dirty="0" smtClean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Lognormal distribution (mean=1, </a:t>
                      </a:r>
                      <a:r>
                        <a:rPr lang="en-US" sz="1400" dirty="0" err="1" smtClean="0"/>
                        <a:t>st.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dev</a:t>
                      </a:r>
                      <a:r>
                        <a:rPr lang="en-US" sz="1400" dirty="0" smtClean="0"/>
                        <a:t> 4) </a:t>
                      </a:r>
                    </a:p>
                  </a:txBody>
                  <a:tcPr marL="91439" marR="91439" marT="45723" marB="45723"/>
                </a:tc>
              </a:tr>
              <a:tr h="3708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series y=@</a:t>
                      </a:r>
                      <a:r>
                        <a:rPr lang="en-US" sz="1400" b="1" dirty="0" err="1" smtClean="0"/>
                        <a:t>runif</a:t>
                      </a:r>
                      <a:r>
                        <a:rPr lang="en-US" sz="1400" b="1" dirty="0" smtClean="0"/>
                        <a:t>(1,3)</a:t>
                      </a:r>
                      <a:endParaRPr lang="en-US" sz="1400" b="1" i="0" dirty="0" smtClean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Uniform distribution on (1,3)</a:t>
                      </a:r>
                    </a:p>
                  </a:txBody>
                  <a:tcPr marL="91439" marR="91439" marT="45723" marB="45723"/>
                </a:tc>
              </a:tr>
              <a:tr h="3708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series y=</a:t>
                      </a:r>
                      <a:r>
                        <a:rPr lang="en-US" sz="1400" b="1" dirty="0" err="1" smtClean="0"/>
                        <a:t>rnd</a:t>
                      </a:r>
                      <a:r>
                        <a:rPr lang="en-US" sz="1400" b="1" dirty="0" smtClean="0"/>
                        <a:t> </a:t>
                      </a:r>
                      <a:endParaRPr lang="en-US" sz="1400" b="1" i="0" dirty="0" smtClean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Uniform distribution on (0,1) </a:t>
                      </a:r>
                    </a:p>
                  </a:txBody>
                  <a:tcPr marL="91439" marR="91439" marT="45723" marB="45723"/>
                </a:tc>
              </a:tr>
              <a:tr h="3708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series y=1+(3-1)* </a:t>
                      </a:r>
                      <a:r>
                        <a:rPr lang="en-US" sz="1400" b="1" dirty="0" err="1" smtClean="0"/>
                        <a:t>rnd</a:t>
                      </a:r>
                      <a:r>
                        <a:rPr lang="en-US" sz="1400" b="1" dirty="0" smtClean="0"/>
                        <a:t> 	</a:t>
                      </a:r>
                      <a:endParaRPr lang="en-US" sz="1400" b="1" i="0" dirty="0" smtClean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eaLnBrk="1" hangingPunct="1">
                        <a:buFont typeface="Wingdings" pitchFamily="2" charset="2"/>
                        <a:buNone/>
                        <a:defRPr/>
                      </a:pPr>
                      <a:r>
                        <a:rPr lang="en-US" sz="1400" dirty="0" smtClean="0"/>
                        <a:t>Uniform distribution on (1,3) (same as @</a:t>
                      </a:r>
                      <a:r>
                        <a:rPr lang="en-US" sz="1400" dirty="0" err="1" smtClean="0"/>
                        <a:t>runif</a:t>
                      </a:r>
                      <a:r>
                        <a:rPr lang="en-US" sz="1400" dirty="0" smtClean="0"/>
                        <a:t>(1,3))</a:t>
                      </a:r>
                    </a:p>
                  </a:txBody>
                  <a:tcPr marL="91439" marR="91439" marT="45723" marB="45723"/>
                </a:tc>
              </a:tr>
              <a:tr h="579233">
                <a:tc>
                  <a:txBody>
                    <a:bodyPr/>
                    <a:lstStyle/>
                    <a:p>
                      <a:pPr eaLnBrk="1" hangingPunct="1">
                        <a:buFont typeface="Wingdings" pitchFamily="2" charset="2"/>
                        <a:buNone/>
                        <a:defRPr/>
                      </a:pPr>
                      <a:r>
                        <a:rPr lang="en-US" sz="1400" b="1" dirty="0" smtClean="0"/>
                        <a:t>series y=</a:t>
                      </a:r>
                      <a:r>
                        <a:rPr lang="en-US" sz="1400" b="1" dirty="0" err="1" smtClean="0"/>
                        <a:t>rndint</a:t>
                      </a:r>
                      <a:r>
                        <a:rPr lang="en-US" sz="1400" b="1" dirty="0" smtClean="0"/>
                        <a:t>(0,100)</a:t>
                      </a:r>
                      <a:endParaRPr lang="en-US" sz="1400" b="1" i="0" dirty="0" smtClean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Fills series y with random integers drawn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randomly from 0 to 100</a:t>
                      </a:r>
                    </a:p>
                  </a:txBody>
                  <a:tcPr marL="91439" marR="91439" marT="45723" marB="45723"/>
                </a:tc>
              </a:tr>
            </a:tbl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1000" y="1165225"/>
            <a:ext cx="824071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 err="1" smtClean="0"/>
              <a:t>EViews</a:t>
            </a:r>
            <a:r>
              <a:rPr lang="en-US" sz="1800" dirty="0" smtClean="0"/>
              <a:t> has a number of functions/commands that allow you to draw from a variety of distributions.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 smtClean="0"/>
              <a:t>The most commonly used functions/commands are summarized below.  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algn="r"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Generating Random Numbers (Series):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PDF and CDF 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B123B4A-556B-48FC-847F-C9E1487AD8A1}" type="slidenum">
              <a:rPr lang="en-US" sz="800"/>
              <a:pPr eaLnBrk="1" hangingPunct="1"/>
              <a:t>11</a:t>
            </a:fld>
            <a:endParaRPr lang="en-US" sz="80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03288" y="4848225"/>
          <a:ext cx="7302500" cy="107965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744119"/>
                <a:gridCol w="3558381"/>
              </a:tblGrid>
              <a:tr h="3483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Function</a:t>
                      </a:r>
                      <a:endParaRPr lang="en-US" sz="1600" b="1" i="0" dirty="0" smtClean="0"/>
                    </a:p>
                  </a:txBody>
                  <a:tcPr marL="91427" marR="91427" marT="45624" marB="4562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Description</a:t>
                      </a:r>
                    </a:p>
                  </a:txBody>
                  <a:tcPr marL="91427" marR="91427" marT="45624" marB="45624"/>
                </a:tc>
              </a:tr>
              <a:tr h="7311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series d1 = @</a:t>
                      </a:r>
                      <a:r>
                        <a:rPr lang="en-US" sz="1400" b="1" dirty="0" err="1" smtClean="0"/>
                        <a:t>runif</a:t>
                      </a:r>
                      <a:r>
                        <a:rPr lang="en-US" sz="1400" b="1" dirty="0" smtClean="0"/>
                        <a:t>(0,2)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show d1 @</a:t>
                      </a:r>
                      <a:r>
                        <a:rPr lang="en-US" sz="1400" b="1" dirty="0" err="1" smtClean="0"/>
                        <a:t>dunif</a:t>
                      </a:r>
                      <a:r>
                        <a:rPr lang="en-US" sz="1400" b="1" dirty="0" smtClean="0"/>
                        <a:t>(d1,0,2)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cunif</a:t>
                      </a:r>
                      <a:r>
                        <a:rPr lang="en-US" sz="1400" b="1" dirty="0" smtClean="0"/>
                        <a:t>(d1,0,2</a:t>
                      </a:r>
                      <a:r>
                        <a:rPr lang="en-US" sz="1400" b="0" dirty="0" smtClean="0"/>
                        <a:t>)</a:t>
                      </a:r>
                      <a:endParaRPr lang="en-US" sz="1400" b="0" i="0" dirty="0" smtClean="0"/>
                    </a:p>
                  </a:txBody>
                  <a:tcPr marL="91427" marR="91427" marT="45624" marB="4562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Creates d1 as uniform distribution on (0,2)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Displays series d1 created above, </a:t>
                      </a:r>
                      <a:r>
                        <a:rPr lang="en-US" sz="1400" dirty="0" err="1" smtClean="0"/>
                        <a:t>pdf</a:t>
                      </a:r>
                      <a:r>
                        <a:rPr lang="en-US" sz="1400" dirty="0" smtClean="0"/>
                        <a:t> of d1 and </a:t>
                      </a:r>
                      <a:r>
                        <a:rPr lang="en-US" sz="1400" dirty="0" err="1" smtClean="0"/>
                        <a:t>cdf</a:t>
                      </a:r>
                      <a:r>
                        <a:rPr lang="en-US" sz="1400" dirty="0" smtClean="0"/>
                        <a:t> of d1</a:t>
                      </a:r>
                    </a:p>
                  </a:txBody>
                  <a:tcPr marL="91427" marR="91427" marT="45624" marB="45624"/>
                </a:tc>
              </a:tr>
            </a:tbl>
          </a:graphicData>
        </a:graphic>
      </p:graphicFrame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34975" y="1176338"/>
            <a:ext cx="82407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 smtClean="0"/>
              <a:t>It is also very easy to generate the </a:t>
            </a:r>
            <a:r>
              <a:rPr lang="en-US" sz="1800" dirty="0" err="1" smtClean="0"/>
              <a:t>pdf</a:t>
            </a:r>
            <a:r>
              <a:rPr lang="en-US" sz="1800" dirty="0" smtClean="0"/>
              <a:t> and </a:t>
            </a:r>
            <a:r>
              <a:rPr lang="en-US" sz="1800" dirty="0" err="1" smtClean="0"/>
              <a:t>cdf</a:t>
            </a:r>
            <a:r>
              <a:rPr lang="en-US" sz="1800" dirty="0" smtClean="0"/>
              <a:t> of a random variable. 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09600" y="1677988"/>
            <a:ext cx="7958138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Generating a random series together with its </a:t>
            </a:r>
            <a:r>
              <a:rPr lang="en-US" sz="1600" u="sng" dirty="0" err="1" smtClean="0"/>
              <a:t>pdf</a:t>
            </a:r>
            <a:r>
              <a:rPr lang="en-US" sz="1600" u="sng" dirty="0" smtClean="0"/>
              <a:t> and </a:t>
            </a:r>
            <a:r>
              <a:rPr lang="en-US" sz="1600" u="sng" dirty="0" err="1" smtClean="0"/>
              <a:t>cdf</a:t>
            </a:r>
            <a:r>
              <a:rPr lang="en-US" sz="1600" u="sng" dirty="0" smtClean="0"/>
              <a:t>: 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lvl="1" indent="0" eaLnBrk="1" hangingPunct="1">
              <a:buFont typeface="Times" pitchFamily="17" charset="0"/>
              <a:buNone/>
              <a:tabLst>
                <a:tab pos="739775" algn="l"/>
              </a:tabLst>
              <a:defRPr/>
            </a:pP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	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smpl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@all</a:t>
            </a:r>
            <a:br>
              <a:rPr lang="en-US" sz="1600" dirty="0">
                <a:solidFill>
                  <a:schemeClr val="tx1"/>
                </a:solidFill>
                <a:latin typeface="Courier" pitchFamily="49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	series d1=@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ruinf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(0,2)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/>
            </a:r>
            <a:br>
              <a:rPr lang="en-US" sz="1600" dirty="0">
                <a:solidFill>
                  <a:schemeClr val="tx1"/>
                </a:solidFill>
                <a:latin typeface="Courier" pitchFamily="49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	show d1 @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dunif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(d1,0,2) @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cunif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(d1,0,2)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/>
              <a:t> </a:t>
            </a:r>
            <a:r>
              <a:rPr lang="en-US" sz="1600" dirty="0" smtClean="0"/>
              <a:t>after each command line.  </a:t>
            </a:r>
            <a:endParaRPr lang="en-US" sz="1600" dirty="0">
              <a:solidFill>
                <a:schemeClr val="tx1"/>
              </a:solidFill>
              <a:latin typeface="Courier" pitchFamily="49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spcAft>
                <a:spcPts val="1200"/>
              </a:spcAft>
              <a:buSzPct val="100000"/>
              <a:buFont typeface="Times" pitchFamily="18" charset="0"/>
              <a:buNone/>
              <a:defRPr/>
            </a:pPr>
            <a:endParaRPr lang="en-US" sz="1800" dirty="0" smtClean="0"/>
          </a:p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endParaRPr lang="en-US" sz="1400" b="1" dirty="0"/>
          </a:p>
        </p:txBody>
      </p:sp>
      <p:pic>
        <p:nvPicPr>
          <p:cNvPr id="13329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050" y="3567113"/>
            <a:ext cx="657225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Generating Random Numbers (Series):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PDF and CDF </a:t>
            </a:r>
            <a:r>
              <a:rPr lang="en-US" sz="1800" dirty="0" smtClean="0">
                <a:ea typeface="ＭＳ Ｐゴシック" panose="020B0600070205080204" pitchFamily="34" charset="-128"/>
              </a:rPr>
              <a:t>(cont’d)</a:t>
            </a: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BD716C1-99C9-4F6D-B4A0-C1B2842F79A4}" type="slidenum">
              <a:rPr lang="en-US" sz="800"/>
              <a:pPr eaLnBrk="1" hangingPunct="1"/>
              <a:t>12</a:t>
            </a:fld>
            <a:endParaRPr lang="en-US" sz="80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73075" y="1176338"/>
            <a:ext cx="33591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 smtClean="0"/>
              <a:t>The result is shown here.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/>
              <a:t>As you can see, </a:t>
            </a:r>
            <a:r>
              <a:rPr lang="en-US" sz="1600" dirty="0" err="1" smtClean="0"/>
              <a:t>EViews</a:t>
            </a:r>
            <a:r>
              <a:rPr lang="en-US" sz="1600" dirty="0" smtClean="0"/>
              <a:t> displays all three columns: the actual new random variable we created (</a:t>
            </a:r>
            <a:r>
              <a:rPr lang="en-US" sz="1600" b="1" i="1" dirty="0" smtClean="0"/>
              <a:t>d1</a:t>
            </a:r>
            <a:r>
              <a:rPr lang="en-US" sz="1600" dirty="0" smtClean="0"/>
              <a:t>), its density function (in the second column) and its cumulative distribution function (third column). 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pic>
        <p:nvPicPr>
          <p:cNvPr id="14341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263" y="1273175"/>
            <a:ext cx="3182937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smtClean="0">
                <a:ea typeface="ＭＳ Ｐゴシック" panose="020B0600070205080204" pitchFamily="34" charset="-128"/>
              </a:rPr>
              <a:t>Functions for Descriptive Statistics</a:t>
            </a:r>
            <a:endParaRPr lang="en-US" sz="320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606425" y="1241425"/>
            <a:ext cx="8391525" cy="2119313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/>
              <a:t>EViews has extensive built-in descriptive statistical functions.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/>
              <a:t>These descriptive statistical functions take an optional sample as an argument.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/>
              <a:t>The default sample is the current </a:t>
            </a:r>
            <a:r>
              <a:rPr lang="en-US" sz="1800" dirty="0" err="1" smtClean="0"/>
              <a:t>workfile</a:t>
            </a:r>
            <a:r>
              <a:rPr lang="en-US" sz="1800" dirty="0" smtClean="0"/>
              <a:t> range.</a:t>
            </a:r>
            <a:r>
              <a:rPr lang="en-US" sz="1600" b="1" dirty="0" smtClean="0"/>
              <a:t>					</a:t>
            </a:r>
            <a:r>
              <a:rPr lang="en-US" sz="1600" dirty="0" smtClean="0"/>
              <a:t>	               		</a:t>
            </a:r>
            <a:r>
              <a:rPr lang="en-US" sz="1600" dirty="0"/>
              <a:t> </a:t>
            </a:r>
            <a:r>
              <a:rPr lang="en-US" sz="1600" dirty="0" smtClean="0"/>
              <a:t>              </a:t>
            </a:r>
            <a:r>
              <a:rPr lang="en-US" sz="1600" b="1" dirty="0" smtClean="0"/>
              <a:t>		</a:t>
            </a:r>
            <a:endParaRPr lang="en-US" sz="1600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7DB1574-1ADE-4485-B05D-3441EA2D69D1}" type="slidenum">
              <a:rPr lang="en-US" sz="800">
                <a:solidFill>
                  <a:schemeClr val="accent1"/>
                </a:solidFill>
              </a:rPr>
              <a:pPr/>
              <a:t>14</a:t>
            </a:fld>
            <a:endParaRPr lang="en-US" sz="800">
              <a:solidFill>
                <a:schemeClr val="accent1"/>
              </a:solidFill>
            </a:endParaRPr>
          </a:p>
        </p:txBody>
      </p:sp>
      <p:sp>
        <p:nvSpPr>
          <p:cNvPr id="16388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Descriptive Statistics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E9142AA-2611-4606-8D2E-1EADA92EF5A7}" type="slidenum">
              <a:rPr lang="en-US" sz="800">
                <a:solidFill>
                  <a:schemeClr val="accent1"/>
                </a:solidFill>
              </a:rPr>
              <a:pPr/>
              <a:t>15</a:t>
            </a:fld>
            <a:endParaRPr lang="en-US" sz="800">
              <a:solidFill>
                <a:schemeClr val="accent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54050" y="1693863"/>
          <a:ext cx="7980363" cy="431323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64064"/>
                <a:gridCol w="5216299"/>
              </a:tblGrid>
              <a:tr h="36579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42" marR="91442" marT="45719" marB="4571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42" marR="91442" marT="45719" marB="45719"/>
                </a:tc>
              </a:tr>
              <a:tr h="370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series y=@</a:t>
                      </a:r>
                      <a:r>
                        <a:rPr lang="en-US" sz="1400" b="1" i="0" dirty="0" err="1" smtClean="0"/>
                        <a:t>gmean</a:t>
                      </a:r>
                      <a:r>
                        <a:rPr lang="en-US" sz="1400" b="1" i="0" dirty="0" smtClean="0"/>
                        <a:t>(x) </a:t>
                      </a:r>
                    </a:p>
                  </a:txBody>
                  <a:tcPr marL="91442" marR="91442" marT="45719" marB="4571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Computes the geometric average of X</a:t>
                      </a:r>
                    </a:p>
                  </a:txBody>
                  <a:tcPr marL="91442" marR="91442" marT="45719" marB="45719"/>
                </a:tc>
              </a:tr>
              <a:tr h="5791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series y=@mean(x)</a:t>
                      </a:r>
                    </a:p>
                  </a:txBody>
                  <a:tcPr marL="91442" marR="91442" marT="45719" marB="4571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Creates a series where each observation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is equal to the mean of X </a:t>
                      </a:r>
                    </a:p>
                  </a:txBody>
                  <a:tcPr marL="91442" marR="91442" marT="45719" marB="45719"/>
                </a:tc>
              </a:tr>
              <a:tr h="5791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series y=@mean(x,“1980m01 1990m12”)</a:t>
                      </a:r>
                    </a:p>
                  </a:txBody>
                  <a:tcPr marL="91442" marR="91442" marT="45719" marB="45719"/>
                </a:tc>
                <a:tc>
                  <a:txBody>
                    <a:bodyPr/>
                    <a:lstStyle/>
                    <a:p>
                      <a:pPr eaLnBrk="1" hangingPunct="1">
                        <a:buFont typeface="Wingdings" pitchFamily="2" charset="2"/>
                        <a:buNone/>
                        <a:defRPr/>
                      </a:pPr>
                      <a:r>
                        <a:rPr lang="en-US" sz="1400" dirty="0" smtClean="0"/>
                        <a:t>Creates a series where each observation is equal to the mean of X for the defined sample (1980m01 to 1990m12) </a:t>
                      </a:r>
                    </a:p>
                  </a:txBody>
                  <a:tcPr marL="91442" marR="91442" marT="45719" marB="45719"/>
                </a:tc>
              </a:tr>
              <a:tr h="5181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series y=@median(x)</a:t>
                      </a:r>
                    </a:p>
                  </a:txBody>
                  <a:tcPr marL="91442" marR="91442" marT="45719" marB="4571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Creates</a:t>
                      </a:r>
                      <a:r>
                        <a:rPr lang="en-US" sz="1400" baseline="0" dirty="0" smtClean="0"/>
                        <a:t> a series where each observation is equal to the </a:t>
                      </a:r>
                      <a:r>
                        <a:rPr lang="en-US" sz="1400" dirty="0" smtClean="0"/>
                        <a:t>median of X</a:t>
                      </a:r>
                    </a:p>
                  </a:txBody>
                  <a:tcPr marL="91442" marR="91442" marT="45719" marB="45719"/>
                </a:tc>
              </a:tr>
              <a:tr h="370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series y=@</a:t>
                      </a:r>
                      <a:r>
                        <a:rPr lang="en-US" sz="1400" b="1" i="0" dirty="0" err="1" smtClean="0"/>
                        <a:t>vars</a:t>
                      </a:r>
                      <a:r>
                        <a:rPr lang="en-US" sz="1400" b="1" i="0" dirty="0" smtClean="0"/>
                        <a:t>(x)</a:t>
                      </a:r>
                    </a:p>
                  </a:txBody>
                  <a:tcPr marL="91442" marR="91442" marT="45719" marB="4571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Computes the sample variance of X (adj. by n-1)</a:t>
                      </a:r>
                    </a:p>
                  </a:txBody>
                  <a:tcPr marL="91442" marR="91442" marT="45719" marB="45719"/>
                </a:tc>
              </a:tr>
              <a:tr h="5791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series y=@</a:t>
                      </a:r>
                      <a:r>
                        <a:rPr lang="en-US" sz="1400" b="1" i="0" dirty="0" err="1" smtClean="0"/>
                        <a:t>varp</a:t>
                      </a:r>
                      <a:r>
                        <a:rPr lang="en-US" sz="1400" b="1" i="0" dirty="0" smtClean="0"/>
                        <a:t>(x) or y=@</a:t>
                      </a:r>
                      <a:r>
                        <a:rPr lang="en-US" sz="1400" b="1" i="0" dirty="0" err="1" smtClean="0"/>
                        <a:t>var</a:t>
                      </a:r>
                      <a:r>
                        <a:rPr lang="en-US" sz="1400" b="1" i="0" dirty="0" smtClean="0"/>
                        <a:t>(x)</a:t>
                      </a:r>
                    </a:p>
                  </a:txBody>
                  <a:tcPr marL="91442" marR="91442" marT="45719" marB="4571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Computes the population variance of X (adj. by n)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marL="91442" marR="91442" marT="45719" marB="45719"/>
                </a:tc>
              </a:tr>
              <a:tr h="5791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series y=@</a:t>
                      </a:r>
                      <a:r>
                        <a:rPr lang="en-US" sz="1400" b="1" i="0" dirty="0" err="1" smtClean="0"/>
                        <a:t>stdev</a:t>
                      </a:r>
                      <a:r>
                        <a:rPr lang="en-US" sz="1400" b="1" i="0" dirty="0" smtClean="0"/>
                        <a:t>(x) or y=@</a:t>
                      </a:r>
                      <a:r>
                        <a:rPr lang="en-US" sz="1400" b="1" i="0" dirty="0" err="1" smtClean="0"/>
                        <a:t>stdevs</a:t>
                      </a:r>
                      <a:r>
                        <a:rPr lang="en-US" sz="1400" b="1" i="0" dirty="0" smtClean="0"/>
                        <a:t>(x) </a:t>
                      </a:r>
                    </a:p>
                  </a:txBody>
                  <a:tcPr marL="91442" marR="91442" marT="45719" marB="4571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Computes the sample </a:t>
                      </a:r>
                      <a:r>
                        <a:rPr lang="en-US" sz="1400" dirty="0" err="1" smtClean="0"/>
                        <a:t>st.</a:t>
                      </a:r>
                      <a:r>
                        <a:rPr lang="en-US" sz="1400" dirty="0" smtClean="0"/>
                        <a:t> dev. of X (adj. by n-1)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marL="91442" marR="91442" marT="45719" marB="45719"/>
                </a:tc>
              </a:tr>
              <a:tr h="370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series y=@</a:t>
                      </a:r>
                      <a:r>
                        <a:rPr lang="en-US" sz="1400" b="1" i="0" dirty="0" err="1" smtClean="0"/>
                        <a:t>stdevp</a:t>
                      </a:r>
                      <a:r>
                        <a:rPr lang="en-US" sz="1400" b="1" i="0" dirty="0" smtClean="0"/>
                        <a:t>(x)</a:t>
                      </a:r>
                    </a:p>
                  </a:txBody>
                  <a:tcPr marL="91442" marR="91442" marT="45719" marB="4571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Computes the population </a:t>
                      </a:r>
                      <a:r>
                        <a:rPr lang="en-US" sz="1400" dirty="0" err="1" smtClean="0"/>
                        <a:t>st.</a:t>
                      </a:r>
                      <a:r>
                        <a:rPr lang="en-US" sz="1400" dirty="0" smtClean="0"/>
                        <a:t> dev. of X (adj. by n)</a:t>
                      </a:r>
                    </a:p>
                  </a:txBody>
                  <a:tcPr marL="91442" marR="91442" marT="45719" marB="45719"/>
                </a:tc>
              </a:tr>
            </a:tbl>
          </a:graphicData>
        </a:graphic>
      </p:graphicFrame>
      <p:sp>
        <p:nvSpPr>
          <p:cNvPr id="17443" name="Rectangle 3"/>
          <p:cNvSpPr txBox="1">
            <a:spLocks noChangeArrowheads="1"/>
          </p:cNvSpPr>
          <p:nvPr/>
        </p:nvSpPr>
        <p:spPr bwMode="auto">
          <a:xfrm>
            <a:off x="582613" y="1257300"/>
            <a:ext cx="68834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800" b="1">
                <a:solidFill>
                  <a:schemeClr val="hlink"/>
                </a:solidFill>
              </a:rPr>
              <a:t>Common Commands/Functions </a:t>
            </a:r>
            <a:r>
              <a:rPr lang="en-US" sz="1400" b="1">
                <a:solidFill>
                  <a:schemeClr val="hlink"/>
                </a:solidFill>
              </a:rPr>
              <a:t>		</a:t>
            </a:r>
            <a:r>
              <a:rPr lang="en-US" sz="1600">
                <a:solidFill>
                  <a:schemeClr val="hlink"/>
                </a:solidFill>
              </a:rPr>
              <a:t>				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7444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Descriptive Statistics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Common Commands/Functions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Descriptive Statistics Functions: 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1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198563"/>
            <a:ext cx="8328025" cy="1719262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1800" smtClean="0">
                <a:ea typeface="ＭＳ Ｐゴシック" panose="020B0600070205080204" pitchFamily="34" charset="-128"/>
              </a:rPr>
              <a:t>Suppose you want to create a series</a:t>
            </a:r>
            <a:r>
              <a:rPr lang="en-US" sz="1800" b="1" i="1" smtClean="0">
                <a:ea typeface="ＭＳ Ｐゴシック" panose="020B0600070205080204" pitchFamily="34" charset="-128"/>
              </a:rPr>
              <a:t> x1</a:t>
            </a:r>
            <a:r>
              <a:rPr lang="en-US" sz="1800" smtClean="0">
                <a:ea typeface="ＭＳ Ｐゴシック" panose="020B0600070205080204" pitchFamily="34" charset="-128"/>
              </a:rPr>
              <a:t>, which is equal to the mean of the “</a:t>
            </a:r>
            <a:r>
              <a:rPr lang="en-US" sz="1800" i="1" smtClean="0">
                <a:ea typeface="ＭＳ Ｐゴシック" panose="020B0600070205080204" pitchFamily="34" charset="-128"/>
              </a:rPr>
              <a:t>gdp</a:t>
            </a:r>
            <a:r>
              <a:rPr lang="en-US" sz="1800" smtClean="0">
                <a:ea typeface="ＭＳ Ｐゴシック" panose="020B0600070205080204" pitchFamily="34" charset="-128"/>
              </a:rPr>
              <a:t>” series. </a:t>
            </a:r>
            <a:endParaRPr lang="en-US" smtClean="0">
              <a:ea typeface="ＭＳ Ｐゴシック" panose="020B0600070205080204" pitchFamily="34" charset="-128"/>
            </a:endParaRPr>
          </a:p>
          <a:p>
            <a:pPr eaLnBrk="1" hangingPunct="1"/>
            <a:endParaRPr 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8FF8C5B-6C04-4A54-8B16-FE2721F7D4CF}" type="slidenum">
              <a:rPr lang="en-US" sz="800"/>
              <a:pPr eaLnBrk="1" hangingPunct="1"/>
              <a:t>16</a:t>
            </a:fld>
            <a:endParaRPr lang="en-US" sz="80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09600" y="1730375"/>
            <a:ext cx="4213225" cy="412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u="sng" dirty="0" smtClean="0"/>
          </a:p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Descriptive Statistics Functions: Example 1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indent="0" algn="ctr" eaLnBrk="1" hangingPunct="1"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series x1=@mean(</a:t>
            </a:r>
            <a:r>
              <a:rPr lang="en-US" sz="1600" dirty="0" err="1">
                <a:solidFill>
                  <a:schemeClr val="tx1"/>
                </a:solidFill>
                <a:latin typeface="Courier" pitchFamily="49" charset="0"/>
              </a:rPr>
              <a:t>gdp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)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  <a:endParaRPr lang="en-US" sz="1600" dirty="0">
              <a:solidFill>
                <a:schemeClr val="tx1"/>
              </a:solidFill>
              <a:latin typeface="Courier" pitchFamily="49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This creates a new series</a:t>
            </a:r>
            <a:r>
              <a:rPr lang="en-US" sz="1600" b="1" i="1" dirty="0" smtClean="0"/>
              <a:t> x1 </a:t>
            </a:r>
            <a:r>
              <a:rPr lang="en-US" sz="1600" dirty="0" smtClean="0"/>
              <a:t>which  </a:t>
            </a:r>
            <a:r>
              <a:rPr lang="en-US" sz="1600" dirty="0"/>
              <a:t>has all elements equal to the mean of GDP.</a:t>
            </a:r>
            <a:endParaRPr lang="en-US" sz="1600" dirty="0" smtClean="0"/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1885950"/>
            <a:ext cx="2305050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838" y="3149600"/>
            <a:ext cx="236220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Descriptive Statistics Functions: 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2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198563"/>
            <a:ext cx="8328025" cy="1719262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1800" smtClean="0">
                <a:ea typeface="ＭＳ Ｐゴシック" panose="020B0600070205080204" pitchFamily="34" charset="-128"/>
              </a:rPr>
              <a:t>As a next example, consider creating another series </a:t>
            </a:r>
            <a:r>
              <a:rPr lang="en-US" sz="1800" b="1" i="1" smtClean="0">
                <a:ea typeface="ＭＳ Ｐゴシック" panose="020B0600070205080204" pitchFamily="34" charset="-128"/>
              </a:rPr>
              <a:t>x2</a:t>
            </a:r>
            <a:r>
              <a:rPr lang="en-US" sz="1800" smtClean="0">
                <a:ea typeface="ＭＳ Ｐゴシック" panose="020B0600070205080204" pitchFamily="34" charset="-128"/>
              </a:rPr>
              <a:t>, which is equal to the mean of the “gdp” series, defined over several sub-samples:</a:t>
            </a:r>
          </a:p>
          <a:p>
            <a:pPr eaLnBrk="1" hangingPunct="1"/>
            <a:endParaRPr 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C7B241C-2C25-4285-B526-6B331A1F5974}" type="slidenum">
              <a:rPr lang="en-US" sz="800"/>
              <a:pPr eaLnBrk="1" hangingPunct="1"/>
              <a:t>17</a:t>
            </a:fld>
            <a:endParaRPr lang="en-US" sz="800"/>
          </a:p>
        </p:txBody>
      </p:sp>
      <p:sp>
        <p:nvSpPr>
          <p:cNvPr id="19461" name="Rectangle 3"/>
          <p:cNvSpPr txBox="1">
            <a:spLocks noChangeArrowheads="1"/>
          </p:cNvSpPr>
          <p:nvPr/>
        </p:nvSpPr>
        <p:spPr bwMode="auto">
          <a:xfrm>
            <a:off x="609600" y="1555750"/>
            <a:ext cx="5780088" cy="412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42900" indent="-3429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endParaRPr lang="en-US" sz="1600" u="sng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 u="sng">
                <a:solidFill>
                  <a:schemeClr val="hlink"/>
                </a:solidFill>
              </a:rPr>
              <a:t>Descriptive Statistics Functions: Example 2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AutoNum type="arabicPeriod"/>
            </a:pPr>
            <a:r>
              <a:rPr lang="en-US" sz="1600">
                <a:solidFill>
                  <a:schemeClr val="hlink"/>
                </a:solidFill>
              </a:rPr>
              <a:t>Type in the command window: </a:t>
            </a:r>
          </a:p>
          <a:p>
            <a:pPr eaLnBrk="1" hangingPunct="1"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>
                <a:latin typeface="Courier" pitchFamily="49" charset="0"/>
              </a:rPr>
              <a:t>	smpl 1980q1 1989q4</a:t>
            </a:r>
          </a:p>
          <a:p>
            <a:pPr eaLnBrk="1" hangingPunct="1"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>
                <a:latin typeface="Courier" pitchFamily="49" charset="0"/>
              </a:rPr>
              <a:t>	series x2=@mean(gdp, "1980q1 1989q4")</a:t>
            </a:r>
          </a:p>
          <a:p>
            <a:pPr eaLnBrk="1" hangingPunct="1"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>
                <a:latin typeface="Courier" pitchFamily="49" charset="0"/>
              </a:rPr>
              <a:t>	smpl 1990q1 1999q4</a:t>
            </a:r>
          </a:p>
          <a:p>
            <a:pPr eaLnBrk="1" hangingPunct="1"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>
                <a:latin typeface="Courier" pitchFamily="49" charset="0"/>
              </a:rPr>
              <a:t>	series x2=@mean(gdp, "1990q1 1999q4")</a:t>
            </a:r>
          </a:p>
          <a:p>
            <a:pPr eaLnBrk="1" hangingPunct="1"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>
                <a:latin typeface="Courier" pitchFamily="49" charset="0"/>
              </a:rPr>
              <a:t>	smpl 2000q1 @last</a:t>
            </a:r>
          </a:p>
          <a:p>
            <a:pPr eaLnBrk="1" hangingPunct="1"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>
                <a:latin typeface="Courier" pitchFamily="49" charset="0"/>
              </a:rPr>
              <a:t>	series x2=@mean(gdp, "2000q1 @last")</a:t>
            </a:r>
          </a:p>
          <a:p>
            <a:pPr eaLnBrk="1" hangingPunct="1"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>
                <a:latin typeface="Courier" pitchFamily="49" charset="0"/>
              </a:rPr>
              <a:t>	smpl @all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AutoNum type="arabicPeriod" startAt="2"/>
            </a:pPr>
            <a:r>
              <a:rPr lang="en-US" sz="1600">
                <a:solidFill>
                  <a:schemeClr val="hlink"/>
                </a:solidFill>
              </a:rPr>
              <a:t>Press </a:t>
            </a:r>
            <a:r>
              <a:rPr lang="en-US" sz="1600" b="1">
                <a:solidFill>
                  <a:schemeClr val="hlink"/>
                </a:solidFill>
              </a:rPr>
              <a:t>Enter </a:t>
            </a:r>
            <a:r>
              <a:rPr lang="en-US" sz="1600">
                <a:solidFill>
                  <a:schemeClr val="hlink"/>
                </a:solidFill>
              </a:rPr>
              <a:t>after each command line. </a:t>
            </a:r>
            <a:endParaRPr lang="en-US" sz="1600">
              <a:latin typeface="Courier" pitchFamily="49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488" y="4700588"/>
            <a:ext cx="4257675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Descriptive Statistics Functions: 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2 </a:t>
            </a:r>
            <a:r>
              <a:rPr lang="en-US" sz="1800" dirty="0" smtClean="0">
                <a:ea typeface="ＭＳ Ｐゴシック" panose="020B0600070205080204" pitchFamily="34" charset="-128"/>
              </a:rPr>
              <a:t>(cont’d)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4098FCC-0684-4E27-93A9-851EEF098AC2}" type="slidenum">
              <a:rPr lang="en-US" sz="800"/>
              <a:pPr eaLnBrk="1" hangingPunct="1"/>
              <a:t>18</a:t>
            </a:fld>
            <a:endParaRPr lang="en-US" sz="80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73075" y="1255713"/>
            <a:ext cx="33591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 smtClean="0"/>
              <a:t>The result is shown here. For ease of exposition, we plot the graph of the series. </a:t>
            </a:r>
          </a:p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800" dirty="0" smtClean="0"/>
              <a:t>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/>
              <a:t>As you can see, </a:t>
            </a:r>
            <a:r>
              <a:rPr lang="en-US" sz="1600" dirty="0" err="1" smtClean="0"/>
              <a:t>EViews</a:t>
            </a:r>
            <a:r>
              <a:rPr lang="en-US" sz="1600" dirty="0" smtClean="0"/>
              <a:t> has created a step-wise function defined over the various samples as we specified in the command line. 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725" y="1255713"/>
            <a:ext cx="4191000" cy="362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Descriptive Statistics Functions: 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3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198563"/>
            <a:ext cx="8328025" cy="1719262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1800" smtClean="0">
                <a:ea typeface="ＭＳ Ｐゴシック" panose="020B0600070205080204" pitchFamily="34" charset="-128"/>
              </a:rPr>
              <a:t>Suppose you want to create a variable which is the average (or sum) of  multiple series. </a:t>
            </a:r>
            <a:endParaRPr 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83EDDEC-E0D3-4F5A-B3A5-1497413D8D8B}" type="slidenum">
              <a:rPr lang="en-US" sz="800"/>
              <a:pPr eaLnBrk="1" hangingPunct="1"/>
              <a:t>19</a:t>
            </a:fld>
            <a:endParaRPr lang="en-US" sz="80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09600" y="1598613"/>
            <a:ext cx="8001000" cy="412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u="sng" dirty="0" smtClean="0"/>
          </a:p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Descriptive Statistics Functions: Example 3</a:t>
            </a:r>
            <a:endParaRPr lang="en-US" sz="1600" u="sng" dirty="0"/>
          </a:p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500" dirty="0" smtClean="0">
                <a:solidFill>
                  <a:schemeClr val="accent2"/>
                </a:solidFill>
              </a:rPr>
              <a:t>1a.  </a:t>
            </a:r>
            <a:r>
              <a:rPr lang="en-US" sz="1600" dirty="0" smtClean="0"/>
              <a:t>One way to do this is to type the following in the command window : </a:t>
            </a:r>
          </a:p>
          <a:p>
            <a:pPr marL="0" indent="0" eaLnBrk="1" hangingPunct="1">
              <a:spcBef>
                <a:spcPts val="0"/>
              </a:spcBef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	series new=(</a:t>
            </a:r>
            <a:r>
              <a:rPr lang="en-US" sz="1600" dirty="0" err="1">
                <a:solidFill>
                  <a:schemeClr val="tx1"/>
                </a:solidFill>
                <a:latin typeface="Courier" pitchFamily="49" charset="0"/>
              </a:rPr>
              <a:t>gdp+pce+inv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)/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3	</a:t>
            </a:r>
          </a:p>
          <a:p>
            <a:pPr marL="0" lvl="1" indent="0" eaLnBrk="1" hangingPunct="1">
              <a:buFont typeface="Times" pitchFamily="18" charset="0"/>
              <a:buNone/>
              <a:defRPr/>
            </a:pPr>
            <a:r>
              <a:rPr lang="en-US" sz="1500" dirty="0" smtClean="0">
                <a:solidFill>
                  <a:schemeClr val="accent2"/>
                </a:solidFill>
              </a:rPr>
              <a:t>1b.  </a:t>
            </a:r>
            <a:r>
              <a:rPr lang="en-US" sz="1600" dirty="0" smtClean="0"/>
              <a:t>Another </a:t>
            </a:r>
            <a:r>
              <a:rPr lang="en-US" sz="1600" dirty="0"/>
              <a:t>way, would be </a:t>
            </a:r>
            <a:r>
              <a:rPr lang="en-US" sz="1600" dirty="0" smtClean="0"/>
              <a:t>to type in the command window </a:t>
            </a:r>
            <a:r>
              <a:rPr lang="en-US" sz="1600" dirty="0"/>
              <a:t>group row </a:t>
            </a:r>
            <a:r>
              <a:rPr lang="en-US" sz="1600" dirty="0" smtClean="0"/>
              <a:t>functions: </a:t>
            </a:r>
            <a:endParaRPr lang="en-US" sz="1600" dirty="0"/>
          </a:p>
          <a:p>
            <a:pPr marL="0" indent="0" eaLnBrk="1" hangingPunct="1">
              <a:spcBef>
                <a:spcPts val="0"/>
              </a:spcBef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	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group 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groupdata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gdp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pce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inv</a:t>
            </a:r>
            <a:endParaRPr lang="en-US" sz="1600" dirty="0" smtClean="0">
              <a:solidFill>
                <a:schemeClr val="tx1"/>
              </a:solidFill>
              <a:latin typeface="Courier" pitchFamily="49" charset="0"/>
            </a:endParaRPr>
          </a:p>
          <a:p>
            <a:pPr marL="0" indent="0" eaLnBrk="1" hangingPunct="1">
              <a:spcBef>
                <a:spcPts val="0"/>
              </a:spcBef>
              <a:buFont typeface="Times" pitchFamily="18" charset="0"/>
              <a:buNone/>
              <a:defRPr/>
            </a:pPr>
            <a:endParaRPr lang="en-US" sz="1600" dirty="0" smtClean="0">
              <a:solidFill>
                <a:schemeClr val="tx1"/>
              </a:solidFill>
              <a:latin typeface="Courier" pitchFamily="49" charset="0"/>
            </a:endParaRPr>
          </a:p>
          <a:p>
            <a:pPr marL="0" lvl="1" indent="0" eaLnBrk="1" hangingPunct="1">
              <a:spcBef>
                <a:spcPts val="0"/>
              </a:spcBef>
              <a:buFont typeface="Times" pitchFamily="18" charset="0"/>
              <a:buNone/>
              <a:defRPr/>
            </a:pPr>
            <a:r>
              <a:rPr lang="en-US" sz="1600" dirty="0" smtClean="0"/>
              <a:t>   </a:t>
            </a:r>
            <a:r>
              <a:rPr lang="en-US" sz="1400" dirty="0" smtClean="0"/>
              <a:t>    This creates a new group (named “</a:t>
            </a:r>
            <a:r>
              <a:rPr lang="en-US" sz="1400" dirty="0" err="1" smtClean="0"/>
              <a:t>groupdata</a:t>
            </a:r>
            <a:r>
              <a:rPr lang="en-US" sz="1400" dirty="0" smtClean="0"/>
              <a:t>”) with containing the three series. </a:t>
            </a:r>
          </a:p>
          <a:p>
            <a:pPr marL="0" lvl="1" indent="0" eaLnBrk="1" hangingPunct="1">
              <a:buFont typeface="Times" pitchFamily="18" charset="0"/>
              <a:buNone/>
              <a:defRPr/>
            </a:pPr>
            <a:r>
              <a:rPr lang="en-US" sz="1500" dirty="0" smtClean="0">
                <a:solidFill>
                  <a:schemeClr val="accent2"/>
                </a:solidFill>
              </a:rPr>
              <a:t>2b</a:t>
            </a:r>
            <a:r>
              <a:rPr lang="en-US" sz="1500" dirty="0">
                <a:solidFill>
                  <a:schemeClr val="accent2"/>
                </a:solidFill>
              </a:rPr>
              <a:t>.  </a:t>
            </a:r>
            <a:r>
              <a:rPr lang="en-US" sz="1600" dirty="0" smtClean="0"/>
              <a:t>Now type the following command in the command window: </a:t>
            </a:r>
            <a:endParaRPr lang="en-US" sz="1600" dirty="0" smtClean="0">
              <a:solidFill>
                <a:schemeClr val="tx1"/>
              </a:solidFill>
              <a:latin typeface="Courier" pitchFamily="49" charset="0"/>
            </a:endParaRPr>
          </a:p>
          <a:p>
            <a:pPr marL="0" indent="0" eaLnBrk="1" hangingPunct="1">
              <a:spcBef>
                <a:spcPts val="0"/>
              </a:spcBef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	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series new=@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rmean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groupdata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)</a:t>
            </a:r>
          </a:p>
          <a:p>
            <a:pPr marL="0" indent="0" eaLnBrk="1" hangingPunct="1">
              <a:spcBef>
                <a:spcPts val="0"/>
              </a:spcBef>
              <a:buFont typeface="Times" pitchFamily="18" charset="0"/>
              <a:buNone/>
              <a:defRPr/>
            </a:pPr>
            <a:endParaRPr lang="en-US" sz="1400" dirty="0" smtClean="0"/>
          </a:p>
          <a:p>
            <a:pPr marL="0" indent="0" eaLnBrk="1" hangingPunct="1">
              <a:spcBef>
                <a:spcPts val="0"/>
              </a:spcBef>
              <a:buFont typeface="Times" pitchFamily="18" charset="0"/>
              <a:buNone/>
              <a:defRPr/>
            </a:pPr>
            <a:r>
              <a:rPr lang="en-US" sz="1400" dirty="0" smtClean="0"/>
              <a:t>      This creates a series  which is computed by taking the mean of all the three series for each row. </a:t>
            </a:r>
            <a:endParaRPr lang="en-US" sz="1400" dirty="0" smtClean="0">
              <a:solidFill>
                <a:schemeClr val="tx1"/>
              </a:solidFill>
              <a:latin typeface="Courier" pitchFamily="49" charset="0"/>
            </a:endParaRP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 </a:t>
            </a:r>
            <a:r>
              <a:rPr lang="en-US" sz="1600" dirty="0" smtClean="0"/>
              <a:t>after each command line. </a:t>
            </a:r>
            <a:endParaRPr lang="en-US" sz="1600" dirty="0" smtClean="0">
              <a:solidFill>
                <a:schemeClr val="tx1"/>
              </a:solidFill>
              <a:latin typeface="Courier" pitchFamily="49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</p:txBody>
      </p:sp>
      <p:pic>
        <p:nvPicPr>
          <p:cNvPr id="215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50" y="5076825"/>
            <a:ext cx="429577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Data and Workfile Documentation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382588" y="1157288"/>
            <a:ext cx="8335962" cy="527526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b="1" i="1" dirty="0" smtClean="0"/>
              <a:t>Data.wf1</a:t>
            </a:r>
            <a:r>
              <a:rPr lang="en-US" sz="1800" dirty="0" smtClean="0"/>
              <a:t> and </a:t>
            </a:r>
            <a:r>
              <a:rPr lang="en-US" sz="1800" b="1" i="1" dirty="0" smtClean="0"/>
              <a:t>Data.xlsx</a:t>
            </a:r>
            <a:r>
              <a:rPr lang="en-US" sz="1800" dirty="0" smtClean="0"/>
              <a:t>  have the following data: </a:t>
            </a:r>
            <a:endParaRPr lang="en-US" sz="1800" dirty="0"/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Times" pitchFamily="18" charset="0"/>
              <a:buNone/>
              <a:defRPr/>
            </a:pPr>
            <a:endParaRPr lang="en-US" sz="18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err="1" smtClean="0"/>
              <a:t>Workfile</a:t>
            </a:r>
            <a:r>
              <a:rPr lang="en-US" sz="1600" dirty="0" smtClean="0"/>
              <a:t> Page: </a:t>
            </a:r>
            <a:r>
              <a:rPr lang="en-US" sz="1600" i="1" dirty="0" err="1" smtClean="0"/>
              <a:t>Timeseries</a:t>
            </a:r>
            <a:r>
              <a:rPr lang="en-US" sz="1600" dirty="0" smtClean="0"/>
              <a:t> (Data.xlsx tab </a:t>
            </a:r>
            <a:r>
              <a:rPr lang="en-US" sz="1600" i="1" dirty="0" err="1" smtClean="0"/>
              <a:t>Timeseries</a:t>
            </a:r>
            <a:r>
              <a:rPr lang="en-US" sz="1600" dirty="0" smtClean="0"/>
              <a:t>): </a:t>
            </a:r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Times" pitchFamily="18" charset="0"/>
              <a:buNone/>
              <a:defRPr/>
            </a:pPr>
            <a:r>
              <a:rPr lang="en-US" sz="1600" dirty="0"/>
              <a:t>	</a:t>
            </a:r>
            <a:r>
              <a:rPr lang="en-US" sz="1600" dirty="0" smtClean="0"/>
              <a:t>quarterly, 	Q1 1980 – Q1 2012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/>
              <a:t> GDP – real GDP data (billions of dollars) from the Bureau of Economic Analysis. 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/>
              <a:t>PCE – real consumption data </a:t>
            </a:r>
            <a:r>
              <a:rPr lang="en-US" sz="1400" dirty="0"/>
              <a:t>(billions of dollars) from the Bureau of Economic Analysis. 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/>
              <a:t> </a:t>
            </a:r>
            <a:r>
              <a:rPr lang="en-US" sz="1400" dirty="0" err="1" smtClean="0"/>
              <a:t>Inv</a:t>
            </a:r>
            <a:r>
              <a:rPr lang="en-US" sz="1400" dirty="0" smtClean="0"/>
              <a:t> – real private sector investments (billions </a:t>
            </a:r>
            <a:r>
              <a:rPr lang="en-US" sz="1400" dirty="0"/>
              <a:t>of dollars) from the Bureau of Economic Analysis. 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/>
              <a:t> G – real government spending (billions </a:t>
            </a:r>
            <a:r>
              <a:rPr lang="en-US" sz="1400" dirty="0"/>
              <a:t>of dollars) from the Bureau of Economic Analysis. </a:t>
            </a:r>
            <a:endParaRPr lang="en-US" sz="1400" dirty="0" smtClean="0"/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/>
              <a:t> </a:t>
            </a:r>
            <a:r>
              <a:rPr lang="en-US" sz="1400" dirty="0" smtClean="0"/>
              <a:t>y – a series that grows over time (trend series). </a:t>
            </a: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2000" dirty="0" smtClean="0"/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2000" dirty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6FD7F2C-7F2D-499E-B469-533BE5B6A480}" type="slidenum">
              <a:rPr lang="en-US" sz="800"/>
              <a:pPr eaLnBrk="1" hangingPunct="1"/>
              <a:t>2</a:t>
            </a:fld>
            <a:endParaRPr lang="en-US" sz="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Descriptive Statistics Functions: 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4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198563"/>
            <a:ext cx="8328025" cy="1719262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1800" dirty="0" smtClean="0">
                <a:ea typeface="ＭＳ Ｐゴシック" panose="020B0600070205080204" pitchFamily="34" charset="-128"/>
              </a:rPr>
              <a:t>Suppose you want to collect descriptive statistics in a vector (or matrix). </a:t>
            </a: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B329948-0412-44D8-A1EE-CE3825C50EFE}" type="slidenum">
              <a:rPr lang="en-US" sz="800"/>
              <a:pPr eaLnBrk="1" hangingPunct="1"/>
              <a:t>20</a:t>
            </a:fld>
            <a:endParaRPr lang="en-US" sz="80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09600" y="1370013"/>
            <a:ext cx="7870825" cy="412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u="sng" dirty="0" smtClean="0"/>
          </a:p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Descriptive Statistics Functions: Example </a:t>
            </a:r>
            <a:r>
              <a:rPr lang="en-US" sz="1600" u="sng" dirty="0"/>
              <a:t>4</a:t>
            </a:r>
          </a:p>
          <a:p>
            <a:pPr marL="342900" indent="-342900" eaLnBrk="1" hangingPunct="1">
              <a:buFont typeface="+mj-lt"/>
              <a:buAutoNum type="arabicPeriod"/>
              <a:defRPr/>
            </a:pPr>
            <a:r>
              <a:rPr lang="en-US" sz="1600" dirty="0" smtClean="0"/>
              <a:t>Let’s </a:t>
            </a:r>
            <a:r>
              <a:rPr lang="en-US" sz="1600" dirty="0"/>
              <a:t>first </a:t>
            </a:r>
            <a:r>
              <a:rPr lang="en-US" sz="1600" dirty="0" smtClean="0"/>
              <a:t>define the </a:t>
            </a:r>
            <a:r>
              <a:rPr lang="en-US" sz="1600" dirty="0"/>
              <a:t>sample over which descriptive stats are </a:t>
            </a:r>
            <a:r>
              <a:rPr lang="en-US" sz="1600" dirty="0" smtClean="0"/>
              <a:t>computed. Type in the command window: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	</a:t>
            </a:r>
            <a:r>
              <a:rPr lang="en-US" sz="1400" dirty="0">
                <a:solidFill>
                  <a:srgbClr val="000000"/>
                </a:solidFill>
                <a:latin typeface="Courier" pitchFamily="49" charset="0"/>
                <a:ea typeface="+mn-ea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" pitchFamily="49" charset="0"/>
                <a:ea typeface="+mn-ea"/>
              </a:rPr>
              <a:t>smpl</a:t>
            </a:r>
            <a:r>
              <a:rPr lang="en-US" sz="1400" dirty="0">
                <a:solidFill>
                  <a:srgbClr val="000000"/>
                </a:solidFill>
                <a:latin typeface="Courier" pitchFamily="49" charset="0"/>
                <a:ea typeface="+mn-ea"/>
              </a:rPr>
              <a:t> 1980m01 1990m12</a:t>
            </a:r>
            <a:endParaRPr lang="en-US" sz="1400" i="1" dirty="0">
              <a:solidFill>
                <a:srgbClr val="000000"/>
              </a:solidFill>
              <a:latin typeface="Courier" pitchFamily="49" charset="0"/>
              <a:ea typeface="+mn-ea"/>
            </a:endParaRPr>
          </a:p>
          <a:p>
            <a:pPr marL="342900" indent="-342900" eaLnBrk="1" hangingPunct="1">
              <a:spcBef>
                <a:spcPts val="0"/>
              </a:spcBef>
              <a:buFont typeface="+mj-lt"/>
              <a:buAutoNum type="arabicPeriod" startAt="2"/>
              <a:defRPr/>
            </a:pPr>
            <a:r>
              <a:rPr lang="en-US" sz="1600" dirty="0" smtClean="0"/>
              <a:t>Next, let’s create a vector </a:t>
            </a:r>
            <a:r>
              <a:rPr lang="en-US" sz="1600" b="1" i="1" dirty="0" smtClean="0"/>
              <a:t>v</a:t>
            </a:r>
            <a:r>
              <a:rPr lang="en-US" sz="1600" dirty="0"/>
              <a:t> </a:t>
            </a:r>
            <a:r>
              <a:rPr lang="en-US" sz="1600" dirty="0" smtClean="0"/>
              <a:t>by typing in the command window:</a:t>
            </a:r>
            <a:endParaRPr lang="en-US" sz="1600" dirty="0"/>
          </a:p>
          <a:p>
            <a:pPr marL="0" indent="0" eaLnBrk="1" hangingPunct="1">
              <a:spcBef>
                <a:spcPts val="0"/>
              </a:spcBef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	vector(3) v</a:t>
            </a:r>
          </a:p>
          <a:p>
            <a:pPr marL="342900" lvl="1" indent="-342900" eaLnBrk="1" hangingPunct="1">
              <a:buFont typeface="+mj-lt"/>
              <a:buAutoNum type="arabicPeriod" startAt="3"/>
              <a:defRPr/>
            </a:pPr>
            <a:r>
              <a:rPr lang="en-US" sz="1600" dirty="0" smtClean="0"/>
              <a:t>Next, define the vector elements to gather the desired statistics, by typing in the command window: </a:t>
            </a:r>
            <a:endParaRPr lang="en-US" sz="1600" dirty="0" smtClean="0">
              <a:solidFill>
                <a:schemeClr val="tx1"/>
              </a:solidFill>
              <a:latin typeface="Courier" pitchFamily="49" charset="0"/>
            </a:endParaRPr>
          </a:p>
          <a:p>
            <a:pPr marL="0" indent="0" eaLnBrk="1" hangingPunct="1">
              <a:spcBef>
                <a:spcPts val="0"/>
              </a:spcBef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	v(1)=@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mean(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gdp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)</a:t>
            </a:r>
          </a:p>
          <a:p>
            <a:pPr marL="0" indent="0" eaLnBrk="1" hangingPunct="1">
              <a:spcBef>
                <a:spcPts val="0"/>
              </a:spcBef>
              <a:buFont typeface="Times" pitchFamily="18" charset="0"/>
              <a:buNone/>
              <a:defRPr/>
            </a:pP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	v(2)= @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varp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gdp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)</a:t>
            </a:r>
            <a:endParaRPr lang="en-US" sz="1400" dirty="0">
              <a:solidFill>
                <a:schemeClr val="tx1"/>
              </a:solidFill>
              <a:latin typeface="Courier" pitchFamily="49" charset="0"/>
            </a:endParaRPr>
          </a:p>
          <a:p>
            <a:pPr marL="0" indent="0" eaLnBrk="1" hangingPunct="1">
              <a:spcBef>
                <a:spcPts val="0"/>
              </a:spcBef>
              <a:buFont typeface="Times" pitchFamily="18" charset="0"/>
              <a:buNone/>
              <a:defRPr/>
            </a:pP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	v(3)= @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covs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" pitchFamily="49" charset="0"/>
              </a:rPr>
              <a:t>gdp,pce</a:t>
            </a:r>
            <a:r>
              <a:rPr lang="en-US" sz="1400" dirty="0" smtClean="0">
                <a:solidFill>
                  <a:schemeClr val="tx1"/>
                </a:solidFill>
                <a:latin typeface="Courier" pitchFamily="49" charset="0"/>
              </a:rPr>
              <a:t>)</a:t>
            </a:r>
            <a:endParaRPr lang="en-US" sz="14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 </a:t>
            </a:r>
            <a:r>
              <a:rPr lang="en-US" sz="1600" dirty="0" smtClean="0"/>
              <a:t>after each command line. </a:t>
            </a:r>
            <a:endParaRPr lang="en-US" sz="1600" dirty="0" smtClean="0">
              <a:solidFill>
                <a:schemeClr val="tx1"/>
              </a:solidFill>
              <a:latin typeface="Courier" pitchFamily="49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575" y="4789488"/>
            <a:ext cx="333375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925" y="4559300"/>
            <a:ext cx="2051050" cy="172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600075" y="1262063"/>
            <a:ext cx="8216900" cy="4675187"/>
          </a:xfrm>
        </p:spPr>
        <p:txBody>
          <a:bodyPr/>
          <a:lstStyle/>
          <a:p>
            <a:pPr marL="0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sz="1800" b="1" dirty="0" smtClean="0"/>
              <a:t>	    Explanations of commands/functions for Example 4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6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600" b="1" dirty="0"/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6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600" b="1" dirty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600" b="1" dirty="0" smtClean="0"/>
              <a:t>						</a:t>
            </a:r>
            <a:r>
              <a:rPr lang="en-US" sz="1600" dirty="0" smtClean="0"/>
              <a:t>			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600" b="1" dirty="0"/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6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600" dirty="0" smtClean="0"/>
              <a:t> 					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Note that the optional sample argument may only be used if the results are assigned to a series. For example: </a:t>
            </a:r>
            <a:r>
              <a:rPr lang="en-US" sz="1600" b="1" dirty="0" smtClean="0"/>
              <a:t>series y=@mean(x[,s]) </a:t>
            </a:r>
            <a:r>
              <a:rPr lang="en-US" sz="1600" dirty="0" smtClean="0"/>
              <a:t>– where s is the sample, allows you to define the sample as the last argument of the descriptive statistic function.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If results are assigned into a matrix, vector or scalar object (as in example above), the sample needs to be defined explicitly before using the descriptive statistical functions.							</a:t>
            </a:r>
            <a:endParaRPr lang="en-US" sz="1800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0B8598F-6594-437E-930A-7FC6DBCB95F9}" type="slidenum">
              <a:rPr lang="en-US" sz="800">
                <a:solidFill>
                  <a:schemeClr val="accent1"/>
                </a:solidFill>
              </a:rPr>
              <a:pPr/>
              <a:t>21</a:t>
            </a:fld>
            <a:endParaRPr lang="en-US" sz="800">
              <a:solidFill>
                <a:schemeClr val="accent1"/>
              </a:solidFill>
            </a:endParaRPr>
          </a:p>
        </p:txBody>
      </p:sp>
      <p:sp>
        <p:nvSpPr>
          <p:cNvPr id="23556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Descriptive Statistics Functions:  </a:t>
            </a:r>
            <a:br>
              <a:rPr lang="en-US" sz="2800" dirty="0">
                <a:solidFill>
                  <a:schemeClr val="hlink"/>
                </a:solidFill>
              </a:rPr>
            </a:br>
            <a:r>
              <a:rPr lang="en-US" sz="2800" dirty="0">
                <a:solidFill>
                  <a:schemeClr val="hlink"/>
                </a:solidFill>
              </a:rPr>
              <a:t>Example 4 </a:t>
            </a:r>
            <a:r>
              <a:rPr lang="en-US" sz="1800" dirty="0">
                <a:solidFill>
                  <a:schemeClr val="hlink"/>
                </a:solidFill>
              </a:rPr>
              <a:t>(cont’d)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77888" y="1712913"/>
          <a:ext cx="7908925" cy="26638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64026"/>
                <a:gridCol w="5444899"/>
              </a:tblGrid>
              <a:tr h="33538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56" marR="91456" marT="45738" marB="45738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56" marR="91456" marT="45738" marB="45738"/>
                </a:tc>
              </a:tr>
              <a:tr h="3414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err="1" smtClean="0"/>
                        <a:t>smpl</a:t>
                      </a:r>
                      <a:r>
                        <a:rPr lang="en-US" sz="1400" b="1" i="0" dirty="0" smtClean="0"/>
                        <a:t> 1980q01 1990q04</a:t>
                      </a:r>
                    </a:p>
                  </a:txBody>
                  <a:tcPr marL="91456" marR="91456" marT="45738" marB="4573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Defines the sample over which descriptive stats are computed</a:t>
                      </a:r>
                    </a:p>
                  </a:txBody>
                  <a:tcPr marL="91456" marR="91456" marT="45738" marB="45738"/>
                </a:tc>
              </a:tr>
              <a:tr h="3709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vector(3) v</a:t>
                      </a:r>
                    </a:p>
                  </a:txBody>
                  <a:tcPr marL="91456" marR="91456" marT="45738" marB="4573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Creates a vector </a:t>
                      </a:r>
                      <a:r>
                        <a:rPr lang="en-US" sz="1400" b="1" dirty="0" smtClean="0"/>
                        <a:t>v</a:t>
                      </a:r>
                      <a:r>
                        <a:rPr lang="en-US" sz="1400" dirty="0" smtClean="0"/>
                        <a:t> with 3 elements</a:t>
                      </a:r>
                    </a:p>
                  </a:txBody>
                  <a:tcPr marL="91456" marR="91456" marT="45738" marB="45738"/>
                </a:tc>
              </a:tr>
              <a:tr h="579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v(1)=@mean(</a:t>
                      </a:r>
                      <a:r>
                        <a:rPr lang="en-US" sz="1400" b="1" i="0" dirty="0" err="1" smtClean="0"/>
                        <a:t>gdp</a:t>
                      </a:r>
                      <a:r>
                        <a:rPr lang="en-US" sz="1400" b="1" i="0" dirty="0" smtClean="0"/>
                        <a:t>)	</a:t>
                      </a:r>
                    </a:p>
                  </a:txBody>
                  <a:tcPr marL="91456" marR="91456" marT="45738" marB="4573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Assigns the first element of the vector </a:t>
                      </a:r>
                      <a:r>
                        <a:rPr lang="en-US" sz="1400" b="1" dirty="0" smtClean="0"/>
                        <a:t>v</a:t>
                      </a:r>
                      <a:r>
                        <a:rPr lang="en-US" sz="1400" dirty="0" smtClean="0"/>
                        <a:t> to equal the mean of </a:t>
                      </a:r>
                      <a:r>
                        <a:rPr lang="en-US" sz="1400" b="1" dirty="0" err="1" smtClean="0"/>
                        <a:t>gdp</a:t>
                      </a:r>
                      <a:r>
                        <a:rPr lang="en-US" sz="1400" dirty="0" smtClean="0"/>
                        <a:t> over the defined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sample</a:t>
                      </a:r>
                    </a:p>
                  </a:txBody>
                  <a:tcPr marL="91456" marR="91456" marT="45738" marB="45738"/>
                </a:tc>
              </a:tr>
              <a:tr h="5182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v(2)=@</a:t>
                      </a:r>
                      <a:r>
                        <a:rPr lang="en-US" sz="1400" b="1" i="0" dirty="0" err="1" smtClean="0"/>
                        <a:t>varp</a:t>
                      </a:r>
                      <a:r>
                        <a:rPr lang="en-US" sz="1400" b="1" i="0" dirty="0" smtClean="0"/>
                        <a:t>(</a:t>
                      </a:r>
                      <a:r>
                        <a:rPr lang="en-US" sz="1400" b="1" i="0" dirty="0" err="1" smtClean="0"/>
                        <a:t>gdp</a:t>
                      </a:r>
                      <a:r>
                        <a:rPr lang="en-US" sz="1400" b="1" i="0" dirty="0" smtClean="0"/>
                        <a:t>)</a:t>
                      </a:r>
                    </a:p>
                  </a:txBody>
                  <a:tcPr marL="91456" marR="91456" marT="45738" marB="4573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Assigns the second element of the vector </a:t>
                      </a:r>
                      <a:r>
                        <a:rPr lang="en-US" sz="1400" b="1" dirty="0" smtClean="0"/>
                        <a:t>v</a:t>
                      </a:r>
                      <a:r>
                        <a:rPr lang="en-US" sz="1400" dirty="0" smtClean="0"/>
                        <a:t> to equal the population variance of </a:t>
                      </a:r>
                      <a:r>
                        <a:rPr lang="en-US" sz="1400" b="1" dirty="0" err="1" smtClean="0"/>
                        <a:t>gdp</a:t>
                      </a:r>
                      <a:r>
                        <a:rPr lang="en-US" sz="1400" dirty="0" smtClean="0"/>
                        <a:t> (adj. by n)</a:t>
                      </a:r>
                    </a:p>
                  </a:txBody>
                  <a:tcPr marL="91456" marR="91456" marT="45738" marB="45738"/>
                </a:tc>
              </a:tr>
              <a:tr h="5182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v(3)=@</a:t>
                      </a:r>
                      <a:r>
                        <a:rPr lang="en-US" sz="1400" b="1" i="0" dirty="0" err="1" smtClean="0"/>
                        <a:t>covs</a:t>
                      </a:r>
                      <a:r>
                        <a:rPr lang="en-US" sz="1400" b="1" i="0" dirty="0" smtClean="0"/>
                        <a:t>(</a:t>
                      </a:r>
                      <a:r>
                        <a:rPr lang="en-US" sz="1400" b="1" i="0" dirty="0" err="1" smtClean="0"/>
                        <a:t>gdp,pce</a:t>
                      </a:r>
                      <a:r>
                        <a:rPr lang="en-US" sz="1400" b="1" i="0" dirty="0" smtClean="0"/>
                        <a:t>)</a:t>
                      </a:r>
                    </a:p>
                  </a:txBody>
                  <a:tcPr marL="91456" marR="91456" marT="45738" marB="4573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Assigns the third element of the vector </a:t>
                      </a:r>
                      <a:r>
                        <a:rPr lang="en-US" sz="1400" b="1" dirty="0" smtClean="0"/>
                        <a:t>v</a:t>
                      </a:r>
                      <a:r>
                        <a:rPr lang="en-US" sz="1400" dirty="0" smtClean="0"/>
                        <a:t> to equal the sample covariance between</a:t>
                      </a:r>
                      <a:r>
                        <a:rPr lang="en-US" sz="1400" b="1" dirty="0" smtClean="0"/>
                        <a:t> </a:t>
                      </a:r>
                      <a:r>
                        <a:rPr lang="en-US" sz="1400" b="1" dirty="0" err="1" smtClean="0"/>
                        <a:t>gdp</a:t>
                      </a:r>
                      <a:r>
                        <a:rPr lang="en-US" sz="1400" b="1" dirty="0" smtClean="0"/>
                        <a:t> </a:t>
                      </a:r>
                      <a:r>
                        <a:rPr lang="en-US" sz="1400" dirty="0" smtClean="0"/>
                        <a:t>and </a:t>
                      </a:r>
                      <a:r>
                        <a:rPr lang="en-US" sz="1400" b="1" dirty="0" err="1" smtClean="0"/>
                        <a:t>pce</a:t>
                      </a:r>
                      <a:r>
                        <a:rPr lang="en-US" sz="1400" dirty="0" smtClean="0"/>
                        <a:t> (adj. by n-1)</a:t>
                      </a:r>
                    </a:p>
                  </a:txBody>
                  <a:tcPr marL="91456" marR="91456" marT="45738" marB="45738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800576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smtClean="0">
                <a:ea typeface="ＭＳ Ｐゴシック" panose="020B0600070205080204" pitchFamily="34" charset="-128"/>
              </a:rPr>
              <a:t>Common Time-Series Functions</a:t>
            </a:r>
          </a:p>
          <a:p>
            <a:pPr algn="ctr" eaLnBrk="1" hangingPunct="1">
              <a:buFont typeface="Times" pitchFamily="18" charset="0"/>
              <a:buNone/>
            </a:pPr>
            <a:r>
              <a:rPr lang="en-US" sz="1800" b="1" smtClean="0">
                <a:ea typeface="ＭＳ Ｐゴシック" panose="020B0600070205080204" pitchFamily="34" charset="-128"/>
              </a:rPr>
              <a:t>(Lags/Leads, Differences, Percent Change, Moving Statistics, Trends)</a:t>
            </a:r>
            <a:endParaRPr lang="en-US" sz="180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61950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Lags &amp; Leads 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19125" y="1268413"/>
            <a:ext cx="7888288" cy="1311275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/>
              <a:t>It is easy to work with lags/leads and other time series functions in </a:t>
            </a:r>
            <a:r>
              <a:rPr lang="en-US" sz="1800" dirty="0" err="1" smtClean="0"/>
              <a:t>Eviews</a:t>
            </a:r>
            <a:r>
              <a:rPr lang="en-US" sz="18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/>
              <a:t>Y</a:t>
            </a:r>
            <a:r>
              <a:rPr lang="en-US" sz="1800" dirty="0" smtClean="0"/>
              <a:t>ou do not need to generate series of lags/leads in many places in </a:t>
            </a:r>
            <a:r>
              <a:rPr lang="en-US" sz="1800" dirty="0" err="1" smtClean="0"/>
              <a:t>EViews</a:t>
            </a:r>
            <a:r>
              <a:rPr lang="en-US" sz="1800" dirty="0" smtClean="0"/>
              <a:t>; simply write the command for them when needed (i.e., when estimating a regression)</a:t>
            </a:r>
            <a:r>
              <a:rPr lang="en-US" sz="1800" dirty="0"/>
              <a:t>.</a:t>
            </a:r>
            <a:r>
              <a:rPr lang="en-US" sz="1800" dirty="0" smtClean="0"/>
              <a:t>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</p:txBody>
      </p:sp>
      <p:sp>
        <p:nvSpPr>
          <p:cNvPr id="256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8B3CB47-E4D5-4D71-AF72-59DCBDA62522}" type="slidenum">
              <a:rPr lang="en-US" sz="800"/>
              <a:pPr eaLnBrk="1" hangingPunct="1"/>
              <a:t>23</a:t>
            </a:fld>
            <a:endParaRPr lang="en-US" sz="8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01688" y="3225800"/>
          <a:ext cx="7580312" cy="258444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66798"/>
                <a:gridCol w="4713514"/>
              </a:tblGrid>
              <a:tr h="3571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37" marR="91437" marT="45699" marB="4569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37" marR="91437" marT="45699" marB="45699"/>
                </a:tc>
              </a:tr>
              <a:tr h="339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gdp(-4)</a:t>
                      </a:r>
                    </a:p>
                  </a:txBody>
                  <a:tcPr marL="91437" marR="91437" marT="45699" marB="4569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Denotes the 4</a:t>
                      </a:r>
                      <a:r>
                        <a:rPr lang="en-US" sz="1400" b="0" baseline="30000" dirty="0" smtClean="0"/>
                        <a:t>th</a:t>
                      </a:r>
                      <a:r>
                        <a:rPr lang="en-US" sz="1400" b="0" dirty="0" smtClean="0"/>
                        <a:t> lag of the GDP series</a:t>
                      </a:r>
                    </a:p>
                  </a:txBody>
                  <a:tcPr marL="91437" marR="91437" marT="45699" marB="45699"/>
                </a:tc>
              </a:tr>
              <a:tr h="339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gdp(2)</a:t>
                      </a:r>
                    </a:p>
                  </a:txBody>
                  <a:tcPr marL="91437" marR="91437" marT="45699" marB="4569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Denotes the 2</a:t>
                      </a:r>
                      <a:r>
                        <a:rPr lang="en-US" sz="1400" b="0" baseline="30000" dirty="0" smtClean="0"/>
                        <a:t>nd</a:t>
                      </a:r>
                      <a:r>
                        <a:rPr lang="en-US" sz="1400" b="0" dirty="0" smtClean="0"/>
                        <a:t> lead of the GDP series</a:t>
                      </a:r>
                    </a:p>
                  </a:txBody>
                  <a:tcPr marL="91437" marR="91437" marT="45699" marB="45699"/>
                </a:tc>
              </a:tr>
              <a:tr h="339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gdp (-1 to -4) 	</a:t>
                      </a:r>
                    </a:p>
                  </a:txBody>
                  <a:tcPr marL="91437" marR="91437" marT="45699" marB="4569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Specifies all GDP lags from 1 to 4</a:t>
                      </a:r>
                    </a:p>
                  </a:txBody>
                  <a:tcPr marL="91437" marR="91437" marT="45699" marB="45699"/>
                </a:tc>
              </a:tr>
              <a:tr h="339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gdp(to -5) OR gdp (0 to -5)</a:t>
                      </a:r>
                    </a:p>
                  </a:txBody>
                  <a:tcPr marL="91437" marR="91437" marT="45699" marB="4569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Specifies all GDP lags from 0 to -5 </a:t>
                      </a:r>
                    </a:p>
                  </a:txBody>
                  <a:tcPr marL="91437" marR="91437" marT="45699" marB="45699"/>
                </a:tc>
              </a:tr>
              <a:tr h="339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series y = @lag(gdp,3)</a:t>
                      </a:r>
                    </a:p>
                  </a:txBody>
                  <a:tcPr marL="91437" marR="91437" marT="45699" marB="4569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Generates series y, as the 3</a:t>
                      </a:r>
                      <a:r>
                        <a:rPr lang="en-US" sz="1400" b="0" baseline="30000" dirty="0" smtClean="0"/>
                        <a:t>rd</a:t>
                      </a:r>
                      <a:r>
                        <a:rPr lang="en-US" sz="1400" b="0" dirty="0" smtClean="0"/>
                        <a:t> lag of GDP </a:t>
                      </a:r>
                    </a:p>
                  </a:txBody>
                  <a:tcPr marL="91437" marR="91437" marT="45699" marB="45699"/>
                </a:tc>
              </a:tr>
              <a:tr h="5301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/>
                        <a:t>series y =@lag((gdp-</a:t>
                      </a:r>
                      <a:r>
                        <a:rPr lang="en-US" sz="1400" b="1" i="0" dirty="0" err="1" smtClean="0"/>
                        <a:t>inv</a:t>
                      </a:r>
                      <a:r>
                        <a:rPr lang="en-US" sz="1400" b="1" i="0" dirty="0" smtClean="0"/>
                        <a:t>)/gdp,4)	</a:t>
                      </a:r>
                    </a:p>
                  </a:txBody>
                  <a:tcPr marL="91437" marR="91437" marT="45699" marB="4569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Generates series y, as the 4</a:t>
                      </a:r>
                      <a:r>
                        <a:rPr lang="en-US" sz="1400" b="0" baseline="30000" dirty="0" smtClean="0"/>
                        <a:t>th</a:t>
                      </a:r>
                      <a:r>
                        <a:rPr lang="en-US" sz="1400" b="0" dirty="0" smtClean="0"/>
                        <a:t> lag of the</a:t>
                      </a:r>
                      <a:r>
                        <a:rPr lang="en-US" sz="1400" b="0" baseline="0" dirty="0" smtClean="0"/>
                        <a:t> </a:t>
                      </a:r>
                      <a:r>
                        <a:rPr lang="en-US" sz="1400" b="0" dirty="0" smtClean="0"/>
                        <a:t>transformation (</a:t>
                      </a:r>
                      <a:r>
                        <a:rPr lang="en-US" sz="1400" b="0" dirty="0" err="1" smtClean="0"/>
                        <a:t>gdp-inv</a:t>
                      </a:r>
                      <a:r>
                        <a:rPr lang="en-US" sz="1400" b="0" dirty="0" smtClean="0"/>
                        <a:t>)/gdp</a:t>
                      </a:r>
                    </a:p>
                  </a:txBody>
                  <a:tcPr marL="91437" marR="91437" marT="45699" marB="45699"/>
                </a:tc>
              </a:tr>
            </a:tbl>
          </a:graphicData>
        </a:graphic>
      </p:graphicFrame>
      <p:sp>
        <p:nvSpPr>
          <p:cNvPr id="25631" name="Rectangle 3"/>
          <p:cNvSpPr txBox="1">
            <a:spLocks noChangeArrowheads="1"/>
          </p:cNvSpPr>
          <p:nvPr/>
        </p:nvSpPr>
        <p:spPr bwMode="auto">
          <a:xfrm>
            <a:off x="2487613" y="2770188"/>
            <a:ext cx="45005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800" b="1">
                <a:solidFill>
                  <a:schemeClr val="hlink"/>
                </a:solidFill>
              </a:rPr>
              <a:t>Common Commands/Functions </a:t>
            </a:r>
            <a:r>
              <a:rPr lang="en-US" sz="1400" b="1">
                <a:solidFill>
                  <a:schemeClr val="hlink"/>
                </a:solidFill>
              </a:rPr>
              <a:t>		</a:t>
            </a:r>
            <a:r>
              <a:rPr lang="en-US" sz="1600">
                <a:solidFill>
                  <a:schemeClr val="hlink"/>
                </a:solidFill>
              </a:rPr>
              <a:t>				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endParaRPr lang="en-US" sz="22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361950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Lags &amp; Leads: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1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>
          <a:xfrm>
            <a:off x="574675" y="1260475"/>
            <a:ext cx="8297863" cy="55245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smtClean="0">
                <a:ea typeface="ＭＳ Ｐゴシック" panose="020B0600070205080204" pitchFamily="34" charset="-128"/>
              </a:rPr>
              <a:t>Create and show the 4</a:t>
            </a:r>
            <a:r>
              <a:rPr lang="en-US" sz="1800" baseline="30000" smtClean="0">
                <a:ea typeface="ＭＳ Ｐゴシック" panose="020B0600070205080204" pitchFamily="34" charset="-128"/>
              </a:rPr>
              <a:t>th</a:t>
            </a:r>
            <a:r>
              <a:rPr lang="en-US" sz="1800" smtClean="0">
                <a:ea typeface="ＭＳ Ｐゴシック" panose="020B0600070205080204" pitchFamily="34" charset="-128"/>
              </a:rPr>
              <a:t> lag of the variable </a:t>
            </a:r>
            <a:r>
              <a:rPr lang="en-US" sz="1800" b="1" i="1" smtClean="0">
                <a:ea typeface="ＭＳ Ｐゴシック" panose="020B0600070205080204" pitchFamily="34" charset="-128"/>
              </a:rPr>
              <a:t>gdp</a:t>
            </a:r>
            <a:r>
              <a:rPr lang="en-US" sz="1800" smtClean="0">
                <a:ea typeface="ＭＳ Ｐゴシック" panose="020B0600070205080204" pitchFamily="34" charset="-128"/>
              </a:rPr>
              <a:t>.</a:t>
            </a:r>
          </a:p>
        </p:txBody>
      </p:sp>
      <p:sp>
        <p:nvSpPr>
          <p:cNvPr id="266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8C3BF3F-77F7-43A5-9DD2-2CEEC1A7C137}" type="slidenum">
              <a:rPr lang="en-US" sz="800"/>
              <a:pPr eaLnBrk="1" hangingPunct="1"/>
              <a:t>24</a:t>
            </a:fld>
            <a:endParaRPr lang="en-US" sz="8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815975" y="1762125"/>
            <a:ext cx="3908425" cy="470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Lags &amp; Leads: Example 1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indent="0" algn="ctr" eaLnBrk="1" hangingPunct="1">
              <a:buFont typeface="Times" pitchFamily="18" charset="0"/>
              <a:buNone/>
              <a:defRPr/>
            </a:pPr>
            <a:r>
              <a:rPr lang="en-US" sz="1600" dirty="0" err="1">
                <a:solidFill>
                  <a:schemeClr val="tx1"/>
                </a:solidFill>
                <a:latin typeface="Courier" pitchFamily="49" charset="0"/>
              </a:rPr>
              <a:t>s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mpl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 @all</a:t>
            </a:r>
            <a:endParaRPr lang="en-US" sz="1600" dirty="0">
              <a:solidFill>
                <a:schemeClr val="tx1"/>
              </a:solidFill>
              <a:latin typeface="Courier" pitchFamily="49" charset="0"/>
            </a:endParaRPr>
          </a:p>
          <a:p>
            <a:pPr marL="0" indent="0" algn="ctr" eaLnBrk="1" hangingPunct="1">
              <a:buFont typeface="Times" pitchFamily="18" charset="0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show 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gdp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gdp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(-4)</a:t>
            </a:r>
            <a:endParaRPr lang="en-US" sz="1600" dirty="0">
              <a:solidFill>
                <a:schemeClr val="tx1"/>
              </a:solidFill>
              <a:latin typeface="Courier" pitchFamily="49" charset="0"/>
            </a:endParaRP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  <a:endParaRPr lang="en-US" dirty="0" smtClean="0"/>
          </a:p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endParaRPr lang="en-US" sz="16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Note that this creates a new group which contains both the</a:t>
            </a:r>
            <a:r>
              <a:rPr lang="en-US" sz="1600" b="1" i="1" dirty="0" smtClean="0"/>
              <a:t> </a:t>
            </a:r>
            <a:r>
              <a:rPr lang="en-US" sz="1600" b="1" i="1" dirty="0" err="1" smtClean="0"/>
              <a:t>gdp</a:t>
            </a:r>
            <a:r>
              <a:rPr lang="en-US" sz="1600" b="1" i="1" dirty="0" smtClean="0"/>
              <a:t> </a:t>
            </a:r>
            <a:r>
              <a:rPr lang="en-US" sz="1600" dirty="0" smtClean="0"/>
              <a:t>series and its fourth lag (we requested that both series appear)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If you would like to save the group, click the         button and name the group.</a:t>
            </a:r>
            <a:endParaRPr lang="en-US" sz="1600" dirty="0"/>
          </a:p>
        </p:txBody>
      </p:sp>
      <p:pic>
        <p:nvPicPr>
          <p:cNvPr id="2663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3009900"/>
            <a:ext cx="27813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725" y="5195888"/>
            <a:ext cx="390525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75" y="1874838"/>
            <a:ext cx="2333625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633" name="Straight Arrow Connector 2"/>
          <p:cNvCxnSpPr>
            <a:cxnSpLocks noChangeShapeType="1"/>
          </p:cNvCxnSpPr>
          <p:nvPr/>
        </p:nvCxnSpPr>
        <p:spPr bwMode="auto">
          <a:xfrm>
            <a:off x="6400800" y="3733800"/>
            <a:ext cx="423863" cy="576263"/>
          </a:xfrm>
          <a:prstGeom prst="straightConnector1">
            <a:avLst/>
          </a:prstGeom>
          <a:noFill/>
          <a:ln w="3175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4" name="Straight Arrow Connector 19"/>
          <p:cNvCxnSpPr>
            <a:cxnSpLocks noChangeShapeType="1"/>
          </p:cNvCxnSpPr>
          <p:nvPr/>
        </p:nvCxnSpPr>
        <p:spPr bwMode="auto">
          <a:xfrm>
            <a:off x="6400800" y="3908425"/>
            <a:ext cx="423863" cy="576263"/>
          </a:xfrm>
          <a:prstGeom prst="straightConnector1">
            <a:avLst/>
          </a:prstGeom>
          <a:noFill/>
          <a:ln w="3175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35" name="Oval 16"/>
          <p:cNvSpPr>
            <a:spLocks noChangeArrowheads="1"/>
          </p:cNvSpPr>
          <p:nvPr/>
        </p:nvSpPr>
        <p:spPr bwMode="auto">
          <a:xfrm flipV="1">
            <a:off x="6334125" y="3257550"/>
            <a:ext cx="481013" cy="280988"/>
          </a:xfrm>
          <a:prstGeom prst="ellipse">
            <a:avLst/>
          </a:prstGeom>
          <a:solidFill>
            <a:srgbClr val="C00000">
              <a:alpha val="0"/>
            </a:srgb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361950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Lags &amp; Leads: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2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idx="1"/>
          </p:nvPr>
        </p:nvSpPr>
        <p:spPr>
          <a:xfrm>
            <a:off x="574675" y="1260475"/>
            <a:ext cx="8297863" cy="55245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smtClean="0">
                <a:ea typeface="ＭＳ Ｐゴシック" panose="020B0600070205080204" pitchFamily="34" charset="-128"/>
              </a:rPr>
              <a:t>Create and show the 2</a:t>
            </a:r>
            <a:r>
              <a:rPr lang="en-US" sz="1800" baseline="30000" smtClean="0">
                <a:ea typeface="ＭＳ Ｐゴシック" panose="020B0600070205080204" pitchFamily="34" charset="-128"/>
              </a:rPr>
              <a:t>nd</a:t>
            </a:r>
            <a:r>
              <a:rPr lang="en-US" sz="1800" smtClean="0">
                <a:ea typeface="ＭＳ Ｐゴシック" panose="020B0600070205080204" pitchFamily="34" charset="-128"/>
              </a:rPr>
              <a:t> lead of the variable </a:t>
            </a:r>
            <a:r>
              <a:rPr lang="en-US" sz="1800" b="1" i="1" smtClean="0">
                <a:ea typeface="ＭＳ Ｐゴシック" panose="020B0600070205080204" pitchFamily="34" charset="-128"/>
              </a:rPr>
              <a:t>gdp</a:t>
            </a:r>
            <a:r>
              <a:rPr lang="en-US" sz="1800" smtClean="0">
                <a:ea typeface="ＭＳ Ｐゴシック" panose="020B0600070205080204" pitchFamily="34" charset="-128"/>
              </a:rPr>
              <a:t>.</a:t>
            </a:r>
          </a:p>
        </p:txBody>
      </p:sp>
      <p:sp>
        <p:nvSpPr>
          <p:cNvPr id="276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14D4B39-AD96-4169-9CFC-ED4D5C741D6A}" type="slidenum">
              <a:rPr lang="en-US" sz="800"/>
              <a:pPr eaLnBrk="1" hangingPunct="1"/>
              <a:t>25</a:t>
            </a:fld>
            <a:endParaRPr lang="en-US" sz="8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815975" y="1762125"/>
            <a:ext cx="3908425" cy="470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Lags &amp; Leads: Example </a:t>
            </a:r>
            <a:r>
              <a:rPr lang="en-US" sz="1600" u="sng" dirty="0"/>
              <a:t>2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indent="0" algn="ctr" eaLnBrk="1" hangingPunct="1">
              <a:buFont typeface="Times" pitchFamily="18" charset="0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show 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gdp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gdp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(2)</a:t>
            </a:r>
            <a:endParaRPr lang="en-US" sz="1600" dirty="0">
              <a:solidFill>
                <a:schemeClr val="tx1"/>
              </a:solidFill>
              <a:latin typeface="Courier" pitchFamily="49" charset="0"/>
            </a:endParaRP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  <a:endParaRPr lang="en-US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Note that this creates a new group which contains both the </a:t>
            </a:r>
            <a:r>
              <a:rPr lang="en-US" sz="1600" b="1" i="1" dirty="0" err="1" smtClean="0"/>
              <a:t>gdp</a:t>
            </a:r>
            <a:r>
              <a:rPr lang="en-US" sz="1600" dirty="0" smtClean="0"/>
              <a:t> series and its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lead (we requested that both series appear)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We have saved and named the group (</a:t>
            </a:r>
            <a:r>
              <a:rPr lang="en-US" sz="1600" b="1" i="1" dirty="0" smtClean="0"/>
              <a:t>group 04</a:t>
            </a:r>
            <a:r>
              <a:rPr lang="en-US" sz="1600" dirty="0" smtClean="0"/>
              <a:t>).</a:t>
            </a:r>
            <a:endParaRPr lang="en-US" sz="1600" dirty="0"/>
          </a:p>
        </p:txBody>
      </p:sp>
      <p:pic>
        <p:nvPicPr>
          <p:cNvPr id="276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5" y="1954213"/>
            <a:ext cx="181927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288" y="3092450"/>
            <a:ext cx="2771775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7656" name="Straight Arrow Connector 10"/>
          <p:cNvCxnSpPr>
            <a:cxnSpLocks noChangeShapeType="1"/>
          </p:cNvCxnSpPr>
          <p:nvPr/>
        </p:nvCxnSpPr>
        <p:spPr bwMode="auto">
          <a:xfrm flipV="1">
            <a:off x="6672263" y="3810000"/>
            <a:ext cx="371475" cy="282575"/>
          </a:xfrm>
          <a:prstGeom prst="straightConnector1">
            <a:avLst/>
          </a:prstGeom>
          <a:noFill/>
          <a:ln w="3175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7" name="Straight Arrow Connector 13"/>
          <p:cNvCxnSpPr>
            <a:cxnSpLocks noChangeShapeType="1"/>
          </p:cNvCxnSpPr>
          <p:nvPr/>
        </p:nvCxnSpPr>
        <p:spPr bwMode="auto">
          <a:xfrm flipV="1">
            <a:off x="6705600" y="4016375"/>
            <a:ext cx="369888" cy="282575"/>
          </a:xfrm>
          <a:prstGeom prst="straightConnector1">
            <a:avLst/>
          </a:prstGeom>
          <a:noFill/>
          <a:ln w="3175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61950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Lags &amp; Leads: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3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>
          <a:xfrm>
            <a:off x="574675" y="1260475"/>
            <a:ext cx="8297863" cy="5524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  <a:buSzPct val="100000"/>
              <a:buFont typeface="Arial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You can just as easily create a number of lags in </a:t>
            </a:r>
            <a:r>
              <a:rPr lang="en-US" sz="1800" dirty="0" err="1" smtClean="0">
                <a:ea typeface="ＭＳ Ｐゴシック" pitchFamily="34" charset="-128"/>
              </a:rPr>
              <a:t>EViews</a:t>
            </a:r>
            <a:endParaRPr lang="en-US" sz="1800" dirty="0" smtClean="0">
              <a:ea typeface="ＭＳ Ｐゴシック" pitchFamily="34" charset="-128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SzPct val="100000"/>
              <a:buFont typeface="Arial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 </a:t>
            </a:r>
            <a:r>
              <a:rPr lang="en-US" sz="1800" kern="1200" dirty="0" smtClean="0"/>
              <a:t>For example, you may show the actual value and all first three lags of </a:t>
            </a:r>
            <a:r>
              <a:rPr lang="en-US" sz="1800" b="1" i="1" kern="1200" dirty="0" err="1" smtClean="0"/>
              <a:t>gdp</a:t>
            </a:r>
            <a:r>
              <a:rPr lang="en-US" sz="1800" kern="1200" dirty="0" smtClean="0"/>
              <a:t>.</a:t>
            </a:r>
          </a:p>
        </p:txBody>
      </p:sp>
      <p:sp>
        <p:nvSpPr>
          <p:cNvPr id="286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048DC55-F630-4172-9ACF-7566A851BA37}" type="slidenum">
              <a:rPr lang="en-US" sz="800"/>
              <a:pPr eaLnBrk="1" hangingPunct="1"/>
              <a:t>26</a:t>
            </a:fld>
            <a:endParaRPr lang="en-US" sz="8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815975" y="2130425"/>
            <a:ext cx="3473450" cy="470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Lags &amp; Leads: Example 3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   show 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gdp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(0 to -3)</a:t>
            </a:r>
            <a:endParaRPr lang="en-US" sz="1600" dirty="0">
              <a:solidFill>
                <a:schemeClr val="tx1"/>
              </a:solidFill>
              <a:latin typeface="Courier" pitchFamily="49" charset="0"/>
            </a:endParaRP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  <a:endParaRPr lang="en-US" dirty="0" smtClean="0"/>
          </a:p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endParaRPr lang="en-US" sz="1600" dirty="0" smtClean="0"/>
          </a:p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Note that this creates a new group which contains the </a:t>
            </a:r>
            <a:r>
              <a:rPr lang="en-US" sz="1600" b="1" i="1" dirty="0" err="1" smtClean="0"/>
              <a:t>gdp</a:t>
            </a:r>
            <a:r>
              <a:rPr lang="en-US" sz="1600" dirty="0" smtClean="0"/>
              <a:t> series and all lags from 1 to 3. </a:t>
            </a:r>
          </a:p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The group is saved as </a:t>
            </a:r>
            <a:r>
              <a:rPr lang="en-US" sz="1600" b="1" i="1" dirty="0" smtClean="0"/>
              <a:t>group 05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2867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713" y="2214563"/>
            <a:ext cx="195262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5" y="3411538"/>
            <a:ext cx="432435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361950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Lags &amp; Leads: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4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idx="1"/>
          </p:nvPr>
        </p:nvSpPr>
        <p:spPr>
          <a:xfrm>
            <a:off x="574675" y="1260475"/>
            <a:ext cx="8297863" cy="552450"/>
          </a:xfrm>
        </p:spPr>
        <p:txBody>
          <a:bodyPr/>
          <a:lstStyle/>
          <a:p>
            <a:pPr eaLnBrk="1" hangingPunct="1">
              <a:spcBef>
                <a:spcPct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800" smtClean="0">
                <a:ea typeface="ＭＳ Ｐゴシック" panose="020B0600070205080204" pitchFamily="34" charset="-128"/>
              </a:rPr>
              <a:t>You can also create a series as a lagged transformation of other series. </a:t>
            </a:r>
          </a:p>
        </p:txBody>
      </p:sp>
      <p:sp>
        <p:nvSpPr>
          <p:cNvPr id="296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34E2B57-4EC9-4223-ACE6-8481DC37B5B2}" type="slidenum">
              <a:rPr lang="en-US" sz="800"/>
              <a:pPr eaLnBrk="1" hangingPunct="1"/>
              <a:t>27</a:t>
            </a:fld>
            <a:endParaRPr lang="en-US" sz="8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815975" y="1739900"/>
            <a:ext cx="4956175" cy="470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Lags &amp; Leads: Example </a:t>
            </a:r>
            <a:r>
              <a:rPr lang="en-US" sz="1600" u="sng" dirty="0"/>
              <a:t>4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indent="0" algn="ctr" eaLnBrk="1" hangingPunct="1"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s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eries 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newseries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=@lag((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gdp-inv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)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/gdp,4)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  <a:endParaRPr lang="en-US" dirty="0" smtClean="0"/>
          </a:p>
          <a:p>
            <a:pPr marL="0" indent="0" eaLnBrk="1" hangingPunct="1">
              <a:spcAft>
                <a:spcPts val="1200"/>
              </a:spcAft>
              <a:buSzPct val="100000"/>
              <a:buFont typeface="Times" pitchFamily="18" charset="0"/>
              <a:buNone/>
              <a:defRPr/>
            </a:pPr>
            <a:endParaRPr lang="en-US" sz="1600" dirty="0" smtClean="0"/>
          </a:p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Note that the new series is first computed as: 		</a:t>
            </a:r>
            <a:r>
              <a:rPr lang="en-US" sz="1600" i="1" dirty="0" smtClean="0"/>
              <a:t>(</a:t>
            </a:r>
            <a:r>
              <a:rPr lang="en-US" sz="1600" i="1" dirty="0" err="1" smtClean="0"/>
              <a:t>gdp-inv</a:t>
            </a:r>
            <a:r>
              <a:rPr lang="en-US" sz="1600" i="1" dirty="0" smtClean="0"/>
              <a:t>)/</a:t>
            </a:r>
            <a:r>
              <a:rPr lang="en-US" sz="1600" i="1" dirty="0" err="1" smtClean="0"/>
              <a:t>gdp</a:t>
            </a:r>
            <a:r>
              <a:rPr lang="en-US" sz="1600" i="1" dirty="0" smtClean="0"/>
              <a:t>.</a:t>
            </a:r>
          </a:p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Then, the fourth lag is taken. </a:t>
            </a:r>
          </a:p>
        </p:txBody>
      </p:sp>
      <p:pic>
        <p:nvPicPr>
          <p:cNvPr id="297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2971800"/>
            <a:ext cx="2324100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2046288"/>
            <a:ext cx="2381250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Differences: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1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52525"/>
            <a:ext cx="7848600" cy="73025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err="1" smtClean="0"/>
              <a:t>EViews</a:t>
            </a:r>
            <a:r>
              <a:rPr lang="en-US" sz="1800" kern="1200" dirty="0" smtClean="0"/>
              <a:t> </a:t>
            </a:r>
            <a:r>
              <a:rPr lang="en-US" sz="1800" kern="1200" dirty="0"/>
              <a:t>has several build-in functions for working with differenced data </a:t>
            </a:r>
            <a:r>
              <a:rPr lang="en-US" sz="1800" kern="1200" dirty="0" smtClean="0"/>
              <a:t>(</a:t>
            </a:r>
            <a:r>
              <a:rPr lang="en-US" sz="1800" kern="1200" dirty="0"/>
              <a:t>levels and logs</a:t>
            </a:r>
            <a:r>
              <a:rPr lang="en-US" sz="1800" kern="1200" dirty="0" smtClean="0"/>
              <a:t>).</a:t>
            </a:r>
            <a:endParaRPr lang="en-US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307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CDB28ED-8582-45D5-BBCA-1D3C2DD8BB06}" type="slidenum">
              <a:rPr lang="en-US" sz="800"/>
              <a:pPr eaLnBrk="1" hangingPunct="1"/>
              <a:t>28</a:t>
            </a:fld>
            <a:endParaRPr lang="en-US" sz="80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39800" y="1830388"/>
          <a:ext cx="7589838" cy="736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43027"/>
                <a:gridCol w="4546811"/>
              </a:tblGrid>
              <a:tr h="365781">
                <a:tc>
                  <a:txBody>
                    <a:bodyPr/>
                    <a:lstStyle/>
                    <a:p>
                      <a:pPr marL="0" indent="-1714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ts val="1200"/>
                        </a:spcAft>
                        <a:buClr>
                          <a:schemeClr val="accent2"/>
                        </a:buClr>
                        <a:buSzPct val="100000"/>
                        <a:buFont typeface="Arial" pitchFamily="34" charset="0"/>
                        <a:buChar char="•"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Function</a:t>
                      </a:r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48" marR="91448" marT="45717" marB="45717"/>
                </a:tc>
              </a:tr>
              <a:tr h="3708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d(gdp) = gdp - gdp(-1)	</a:t>
                      </a:r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Takes the first difference of the GDP series</a:t>
                      </a:r>
                    </a:p>
                  </a:txBody>
                  <a:tcPr marL="91448" marR="91448" marT="45717" marB="45717"/>
                </a:tc>
              </a:tr>
            </a:tbl>
          </a:graphicData>
        </a:graphic>
      </p:graphicFrame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27088" y="2713038"/>
            <a:ext cx="3908425" cy="340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Differences : Example 1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indent="0" algn="ctr" eaLnBrk="1" hangingPunct="1">
              <a:buFont typeface="Times" pitchFamily="18" charset="0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show d(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gdp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)</a:t>
            </a:r>
            <a:endParaRPr lang="en-US" sz="1600" dirty="0">
              <a:solidFill>
                <a:schemeClr val="tx1"/>
              </a:solidFill>
              <a:latin typeface="Courier" pitchFamily="49" charset="0"/>
            </a:endParaRP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Note that for comparison purposes here we have shown both the </a:t>
            </a:r>
            <a:r>
              <a:rPr lang="en-US" sz="1600" b="1" i="1" dirty="0" smtClean="0"/>
              <a:t>d(</a:t>
            </a:r>
            <a:r>
              <a:rPr lang="en-US" sz="1600" b="1" i="1" dirty="0" err="1" smtClean="0"/>
              <a:t>gdp</a:t>
            </a:r>
            <a:r>
              <a:rPr lang="en-US" sz="1600" b="1" i="1" dirty="0" smtClean="0"/>
              <a:t>) </a:t>
            </a:r>
            <a:r>
              <a:rPr lang="en-US" sz="1600" dirty="0" smtClean="0"/>
              <a:t>series and another series where the difference is computed manually     (</a:t>
            </a:r>
            <a:r>
              <a:rPr lang="en-US" sz="1600" i="1" dirty="0" err="1" smtClean="0"/>
              <a:t>gdp-gdp</a:t>
            </a:r>
            <a:r>
              <a:rPr lang="en-US" sz="1600" i="1" dirty="0" smtClean="0"/>
              <a:t>(-1)). </a:t>
            </a:r>
            <a:r>
              <a:rPr lang="en-US" sz="1600" dirty="0" smtClean="0"/>
              <a:t>As seen, they are the same. </a:t>
            </a:r>
            <a:endParaRPr lang="en-US" sz="1600" dirty="0"/>
          </a:p>
        </p:txBody>
      </p:sp>
      <p:pic>
        <p:nvPicPr>
          <p:cNvPr id="3073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525" y="2713038"/>
            <a:ext cx="19907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3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30638"/>
            <a:ext cx="198120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3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300" y="3830638"/>
            <a:ext cx="1914525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Differences: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2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52525"/>
            <a:ext cx="7848600" cy="73025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Log-difference:</a:t>
            </a:r>
            <a:endParaRPr lang="en-US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317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3324D1E-88DE-4083-88FE-E9FB208BF589}" type="slidenum">
              <a:rPr lang="en-US" sz="800"/>
              <a:pPr eaLnBrk="1" hangingPunct="1"/>
              <a:t>29</a:t>
            </a:fld>
            <a:endParaRPr lang="en-US" sz="800"/>
          </a:p>
        </p:txBody>
      </p:sp>
      <p:sp>
        <p:nvSpPr>
          <p:cNvPr id="31749" name="Rectangle 3"/>
          <p:cNvSpPr txBox="1">
            <a:spLocks noChangeArrowheads="1"/>
          </p:cNvSpPr>
          <p:nvPr/>
        </p:nvSpPr>
        <p:spPr bwMode="auto">
          <a:xfrm>
            <a:off x="827088" y="2386013"/>
            <a:ext cx="3908425" cy="340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42900" indent="-3429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 u="sng">
                <a:solidFill>
                  <a:schemeClr val="hlink"/>
                </a:solidFill>
              </a:rPr>
              <a:t>Differences : Example 2</a:t>
            </a:r>
            <a:endParaRPr lang="en-US" sz="1600">
              <a:solidFill>
                <a:schemeClr val="hlink"/>
              </a:solidFill>
            </a:endParaRP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AutoNum type="arabicPeriod"/>
            </a:pPr>
            <a:r>
              <a:rPr lang="en-US" sz="1600">
                <a:solidFill>
                  <a:schemeClr val="hlink"/>
                </a:solidFill>
              </a:rPr>
              <a:t>Type in the command window: </a:t>
            </a:r>
          </a:p>
          <a:p>
            <a:pPr algn="ctr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>
                <a:latin typeface="Courier" pitchFamily="49" charset="0"/>
              </a:rPr>
              <a:t>show dlog(gdp)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AutoNum type="arabicPeriod" startAt="2"/>
            </a:pPr>
            <a:r>
              <a:rPr lang="en-US" sz="1600">
                <a:solidFill>
                  <a:schemeClr val="hlink"/>
                </a:solidFill>
              </a:rPr>
              <a:t>Press </a:t>
            </a:r>
            <a:r>
              <a:rPr lang="en-US" sz="1600" b="1">
                <a:solidFill>
                  <a:schemeClr val="hlink"/>
                </a:solidFill>
              </a:rPr>
              <a:t>Enter</a:t>
            </a:r>
            <a:r>
              <a:rPr lang="en-US" sz="1600">
                <a:solidFill>
                  <a:schemeClr val="hlink"/>
                </a:solidFill>
              </a:rPr>
              <a:t>.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939800" y="1525588"/>
          <a:ext cx="7589838" cy="736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72408"/>
                <a:gridCol w="4317430"/>
              </a:tblGrid>
              <a:tr h="365781">
                <a:tc>
                  <a:txBody>
                    <a:bodyPr/>
                    <a:lstStyle/>
                    <a:p>
                      <a:pPr marL="0" indent="-1714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ts val="1200"/>
                        </a:spcAft>
                        <a:buClr>
                          <a:schemeClr val="accent2"/>
                        </a:buClr>
                        <a:buSzPct val="100000"/>
                        <a:buFont typeface="Arial" pitchFamily="34" charset="0"/>
                        <a:buChar char="•"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Function</a:t>
                      </a:r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48" marR="91448" marT="45717" marB="45717"/>
                </a:tc>
              </a:tr>
              <a:tr h="3708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dlog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(gdp) = log(gdp) – log(gdp(-1))</a:t>
                      </a:r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Takes the first difference of log(GDP) series</a:t>
                      </a:r>
                    </a:p>
                  </a:txBody>
                  <a:tcPr marL="91448" marR="91448" marT="45717" marB="45717"/>
                </a:tc>
              </a:tr>
            </a:tbl>
          </a:graphicData>
        </a:graphic>
      </p:graphicFrame>
      <p:pic>
        <p:nvPicPr>
          <p:cNvPr id="3176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50" y="2386013"/>
            <a:ext cx="19431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6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538" y="3395663"/>
            <a:ext cx="2286000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Data Functions 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588963" y="1258888"/>
            <a:ext cx="8139112" cy="4702175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/>
              <a:t>EViews has a large number of built-in functions that allow you to perform data manipulation.</a:t>
            </a:r>
          </a:p>
          <a:p>
            <a:pPr eaLnBrk="1" hangingPunct="1">
              <a:lnSpc>
                <a:spcPct val="2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/>
              <a:t>EViews functions are typically denoted by the symbol “</a:t>
            </a:r>
            <a:r>
              <a:rPr lang="en-US" sz="1800" b="1" i="1" dirty="0" smtClean="0"/>
              <a:t>@</a:t>
            </a:r>
            <a:r>
              <a:rPr lang="en-US" sz="1800" dirty="0" smtClean="0"/>
              <a:t>”.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/>
              <a:t>This tutorial reviews some typical functions used for data manipulation, </a:t>
            </a:r>
            <a:r>
              <a:rPr lang="en-US" sz="1800" dirty="0" smtClean="0"/>
              <a:t>   such </a:t>
            </a:r>
            <a:r>
              <a:rPr lang="en-US" sz="1800" dirty="0"/>
              <a:t>as:</a:t>
            </a:r>
          </a:p>
          <a:p>
            <a:pPr lvl="2" eaLnBrk="1" hangingPunct="1">
              <a:buFont typeface="Wingdings" pitchFamily="2" charset="2"/>
              <a:buChar char="ü"/>
              <a:defRPr/>
            </a:pPr>
            <a:r>
              <a:rPr lang="en-US" sz="1600" dirty="0" smtClean="0"/>
              <a:t> </a:t>
            </a:r>
            <a:r>
              <a:rPr lang="en-US" sz="1600" dirty="0"/>
              <a:t>R</a:t>
            </a:r>
            <a:r>
              <a:rPr lang="en-US" sz="1600" dirty="0" smtClean="0"/>
              <a:t>andom numbers </a:t>
            </a:r>
          </a:p>
          <a:p>
            <a:pPr lvl="2" eaLnBrk="1" hangingPunct="1">
              <a:buFont typeface="Wingdings" pitchFamily="2" charset="2"/>
              <a:buChar char="ü"/>
              <a:defRPr/>
            </a:pPr>
            <a:r>
              <a:rPr lang="en-US" sz="1600" dirty="0"/>
              <a:t> </a:t>
            </a:r>
            <a:r>
              <a:rPr lang="en-US" sz="1600" dirty="0" smtClean="0"/>
              <a:t>Statistical Functions</a:t>
            </a:r>
          </a:p>
          <a:p>
            <a:pPr lvl="2" eaLnBrk="1" hangingPunct="1">
              <a:buFont typeface="Wingdings" pitchFamily="2" charset="2"/>
              <a:buChar char="ü"/>
              <a:defRPr/>
            </a:pPr>
            <a:r>
              <a:rPr lang="en-US" sz="1600" dirty="0" smtClean="0"/>
              <a:t> Commonly Used Time Series Functions</a:t>
            </a:r>
          </a:p>
          <a:p>
            <a:pPr lvl="2" eaLnBrk="1" hangingPunct="1">
              <a:buFont typeface="Wingdings" pitchFamily="2" charset="2"/>
              <a:buChar char="ü"/>
              <a:defRPr/>
            </a:pPr>
            <a:endParaRPr lang="en-US" sz="1600" dirty="0" smtClean="0"/>
          </a:p>
          <a:p>
            <a:pPr marL="744537" lvl="2" indent="0" eaLnBrk="1" hangingPunct="1">
              <a:buFont typeface="Times" pitchFamily="17" charset="0"/>
              <a:buNone/>
              <a:defRPr/>
            </a:pPr>
            <a:endParaRPr lang="en-US" sz="2000" dirty="0" smtClean="0"/>
          </a:p>
          <a:p>
            <a:pPr eaLnBrk="1" hangingPunct="1">
              <a:buFont typeface="Wingdings" pitchFamily="2" charset="2"/>
              <a:buChar char="§"/>
              <a:defRPr/>
            </a:pPr>
            <a:endParaRPr lang="en-US" sz="2000" dirty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801DA49-12D9-4B47-A5F0-AE73DD16DED8}" type="slidenum">
              <a:rPr lang="en-US" sz="800"/>
              <a:pPr eaLnBrk="1" hangingPunct="1"/>
              <a:t>3</a:t>
            </a:fld>
            <a:endParaRPr lang="en-US" sz="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Differences: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3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52525"/>
            <a:ext cx="8131175" cy="73025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err="1"/>
              <a:t>EViews</a:t>
            </a:r>
            <a:r>
              <a:rPr lang="en-US" sz="1800" kern="1200" dirty="0"/>
              <a:t> also allows you to take higher order </a:t>
            </a:r>
            <a:r>
              <a:rPr lang="en-US" sz="1800" kern="1200" dirty="0" smtClean="0"/>
              <a:t>differences (of levels and logs): </a:t>
            </a:r>
            <a:endParaRPr lang="en-US" sz="1800" kern="1200" dirty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327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AE2801F-006B-4A7A-9578-9C50FEC0968D}" type="slidenum">
              <a:rPr lang="en-US" sz="800"/>
              <a:pPr eaLnBrk="1" hangingPunct="1"/>
              <a:t>30</a:t>
            </a:fld>
            <a:endParaRPr lang="en-US" sz="800"/>
          </a:p>
        </p:txBody>
      </p:sp>
      <p:sp>
        <p:nvSpPr>
          <p:cNvPr id="32773" name="Rectangle 3"/>
          <p:cNvSpPr txBox="1">
            <a:spLocks noChangeArrowheads="1"/>
          </p:cNvSpPr>
          <p:nvPr/>
        </p:nvSpPr>
        <p:spPr bwMode="auto">
          <a:xfrm>
            <a:off x="827088" y="2601913"/>
            <a:ext cx="3908425" cy="340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42900" indent="-3429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 u="sng">
                <a:solidFill>
                  <a:schemeClr val="hlink"/>
                </a:solidFill>
              </a:rPr>
              <a:t>Differences : Example 3</a:t>
            </a:r>
            <a:endParaRPr lang="en-US" sz="1600">
              <a:solidFill>
                <a:schemeClr val="hlink"/>
              </a:solidFill>
            </a:endParaRP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AutoNum type="arabicPeriod"/>
            </a:pPr>
            <a:r>
              <a:rPr lang="en-US" sz="1600">
                <a:solidFill>
                  <a:schemeClr val="hlink"/>
                </a:solidFill>
              </a:rPr>
              <a:t>Type in the command window: </a:t>
            </a:r>
          </a:p>
          <a:p>
            <a:pPr algn="ctr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>
                <a:latin typeface="Courier" pitchFamily="49" charset="0"/>
              </a:rPr>
              <a:t>show d(gdp,3)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AutoNum type="arabicPeriod" startAt="2"/>
            </a:pPr>
            <a:r>
              <a:rPr lang="en-US" sz="1600">
                <a:solidFill>
                  <a:schemeClr val="hlink"/>
                </a:solidFill>
              </a:rPr>
              <a:t>Press </a:t>
            </a:r>
            <a:r>
              <a:rPr lang="en-US" sz="1600" b="1">
                <a:solidFill>
                  <a:schemeClr val="hlink"/>
                </a:solidFill>
              </a:rPr>
              <a:t>Enter</a:t>
            </a:r>
            <a:r>
              <a:rPr lang="en-US" sz="1600">
                <a:solidFill>
                  <a:schemeClr val="hlink"/>
                </a:solidFill>
              </a:rPr>
              <a:t>.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187450" y="1584325"/>
          <a:ext cx="6911975" cy="90328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95468"/>
                <a:gridCol w="5016507"/>
              </a:tblGrid>
              <a:tr h="33539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71" marR="91471" marT="45701" marB="45701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71" marR="91471" marT="45701" marB="45701"/>
                </a:tc>
              </a:tr>
              <a:tr h="5678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d(gdp,3)</a:t>
                      </a:r>
                      <a:endParaRPr lang="en-US" sz="1400" b="1" i="0" dirty="0" smtClean="0"/>
                    </a:p>
                  </a:txBody>
                  <a:tcPr marL="91471" marR="91471" marT="45701" marB="457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</a:t>
                      </a:r>
                      <a:r>
                        <a:rPr lang="en-US" sz="1400" baseline="30000" dirty="0" smtClean="0"/>
                        <a:t>rd</a:t>
                      </a:r>
                      <a:r>
                        <a:rPr lang="en-US" sz="1400" dirty="0" smtClean="0"/>
                        <a:t> order difference of GDP series (</a:t>
                      </a:r>
                      <a:r>
                        <a:rPr lang="en-US" sz="1400" i="1" u="sng" dirty="0" smtClean="0"/>
                        <a:t>(1-L)</a:t>
                      </a:r>
                      <a:r>
                        <a:rPr lang="en-US" sz="1400" i="1" u="sng" baseline="30000" dirty="0" smtClean="0"/>
                        <a:t>3</a:t>
                      </a:r>
                      <a:r>
                        <a:rPr lang="en-US" sz="1400" i="1" u="sng" dirty="0" smtClean="0"/>
                        <a:t>X</a:t>
                      </a:r>
                      <a:r>
                        <a:rPr lang="en-US" sz="1400" dirty="0" smtClean="0"/>
                        <a:t>) (</a:t>
                      </a:r>
                      <a:r>
                        <a:rPr lang="en-US" sz="1400" b="1" dirty="0" smtClean="0"/>
                        <a:t>Note</a:t>
                      </a:r>
                      <a:r>
                        <a:rPr lang="en-US" sz="1400" dirty="0" smtClean="0"/>
                        <a:t>:</a:t>
                      </a:r>
                      <a:r>
                        <a:rPr lang="en-US" sz="1400" baseline="0" dirty="0" smtClean="0"/>
                        <a:t> This is NOT the same as </a:t>
                      </a:r>
                      <a:r>
                        <a:rPr lang="en-US" sz="1400" i="1" baseline="0" dirty="0" smtClean="0"/>
                        <a:t>X-X(-3</a:t>
                      </a:r>
                      <a:r>
                        <a:rPr lang="en-US" sz="1400" baseline="0" dirty="0" smtClean="0"/>
                        <a:t>); it is </a:t>
                      </a:r>
                      <a:r>
                        <a:rPr lang="en-US" sz="1400" b="0" i="1" u="none" baseline="0" dirty="0" smtClean="0"/>
                        <a:t>X-3X(-1)+3X(-2)-X(-3</a:t>
                      </a:r>
                      <a:r>
                        <a:rPr lang="en-US" sz="1400" baseline="0" dirty="0" smtClean="0"/>
                        <a:t>))</a:t>
                      </a:r>
                      <a:endParaRPr lang="en-US" sz="1400" dirty="0" smtClean="0"/>
                    </a:p>
                  </a:txBody>
                  <a:tcPr marL="91471" marR="91471" marT="45701" marB="45701"/>
                </a:tc>
              </a:tr>
            </a:tbl>
          </a:graphicData>
        </a:graphic>
      </p:graphicFrame>
      <p:pic>
        <p:nvPicPr>
          <p:cNvPr id="3278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450" y="2655888"/>
            <a:ext cx="1914525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8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75" y="3748088"/>
            <a:ext cx="1979613" cy="257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Differences: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4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52525"/>
            <a:ext cx="8131175" cy="73025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Higher-order differences in logs</a:t>
            </a:r>
            <a:endParaRPr lang="en-US" sz="1800" kern="1200" dirty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337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FC3A034-EF6E-4A60-B2A3-53414F01B05B}" type="slidenum">
              <a:rPr lang="en-US" sz="800"/>
              <a:pPr eaLnBrk="1" hangingPunct="1"/>
              <a:t>31</a:t>
            </a:fld>
            <a:endParaRPr lang="en-US" sz="800"/>
          </a:p>
        </p:txBody>
      </p:sp>
      <p:sp>
        <p:nvSpPr>
          <p:cNvPr id="33797" name="Rectangle 3"/>
          <p:cNvSpPr txBox="1">
            <a:spLocks noChangeArrowheads="1"/>
          </p:cNvSpPr>
          <p:nvPr/>
        </p:nvSpPr>
        <p:spPr bwMode="auto">
          <a:xfrm>
            <a:off x="827088" y="2601913"/>
            <a:ext cx="3908425" cy="340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42900" indent="-3429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 u="sng">
                <a:solidFill>
                  <a:schemeClr val="hlink"/>
                </a:solidFill>
              </a:rPr>
              <a:t>Differences : Example 4</a:t>
            </a:r>
            <a:endParaRPr lang="en-US" sz="1600">
              <a:solidFill>
                <a:schemeClr val="hlink"/>
              </a:solidFill>
            </a:endParaRP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AutoNum type="arabicPeriod"/>
            </a:pPr>
            <a:r>
              <a:rPr lang="en-US" sz="1600">
                <a:solidFill>
                  <a:schemeClr val="hlink"/>
                </a:solidFill>
              </a:rPr>
              <a:t>Type in the command window: </a:t>
            </a:r>
          </a:p>
          <a:p>
            <a:pPr algn="ctr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>
                <a:latin typeface="Courier" pitchFamily="49" charset="0"/>
              </a:rPr>
              <a:t>show dlog(gdp,4)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AutoNum type="arabicPeriod" startAt="2"/>
            </a:pPr>
            <a:r>
              <a:rPr lang="en-US" sz="1600">
                <a:solidFill>
                  <a:schemeClr val="hlink"/>
                </a:solidFill>
              </a:rPr>
              <a:t>Press </a:t>
            </a:r>
            <a:r>
              <a:rPr lang="en-US" sz="1600" b="1">
                <a:solidFill>
                  <a:schemeClr val="hlink"/>
                </a:solidFill>
              </a:rPr>
              <a:t>Enter</a:t>
            </a:r>
            <a:r>
              <a:rPr lang="en-US" sz="1600">
                <a:solidFill>
                  <a:schemeClr val="hlink"/>
                </a:solidFill>
              </a:rPr>
              <a:t>.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427163" y="1600200"/>
          <a:ext cx="6432550" cy="7049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63996"/>
                <a:gridCol w="4668554"/>
              </a:tblGrid>
              <a:tr h="3349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67" marR="91467" marT="45603" marB="45603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67" marR="91467" marT="45603" marB="45603"/>
                </a:tc>
              </a:tr>
              <a:tr h="3698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/>
                        <a:t>dlog</a:t>
                      </a:r>
                      <a:r>
                        <a:rPr lang="en-US" sz="1400" b="1" dirty="0" smtClean="0"/>
                        <a:t>(gdp,4) </a:t>
                      </a:r>
                      <a:endParaRPr lang="en-US" sz="1400" b="1" i="0" dirty="0" smtClean="0"/>
                    </a:p>
                  </a:txBody>
                  <a:tcPr marL="91467" marR="91467" marT="45603" marB="4560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order difference of log(GDP) series (</a:t>
                      </a:r>
                      <a:r>
                        <a:rPr lang="en-US" sz="1400" i="1" u="sng" dirty="0" smtClean="0"/>
                        <a:t>(1-L)</a:t>
                      </a:r>
                      <a:r>
                        <a:rPr lang="en-US" sz="1400" i="1" u="sng" baseline="30000" dirty="0" smtClean="0"/>
                        <a:t>3</a:t>
                      </a:r>
                      <a:r>
                        <a:rPr lang="en-US" sz="1400" i="1" u="sng" dirty="0" smtClean="0"/>
                        <a:t>log(X</a:t>
                      </a:r>
                      <a:r>
                        <a:rPr lang="en-US" sz="1400" dirty="0" smtClean="0"/>
                        <a:t>).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 smtClean="0"/>
                    </a:p>
                  </a:txBody>
                  <a:tcPr marL="91467" marR="91467" marT="45603" marB="45603"/>
                </a:tc>
              </a:tr>
            </a:tbl>
          </a:graphicData>
        </a:graphic>
      </p:graphicFrame>
      <p:pic>
        <p:nvPicPr>
          <p:cNvPr id="33809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513" y="2571750"/>
            <a:ext cx="158115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10" name="Pictur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5" y="3505200"/>
            <a:ext cx="2066925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9EE209B-CD20-40F0-9B5C-52FF3EA3DE57}" type="slidenum">
              <a:rPr lang="en-US" sz="800">
                <a:solidFill>
                  <a:schemeClr val="accent1"/>
                </a:solidFill>
              </a:rPr>
              <a:pPr/>
              <a:t>32</a:t>
            </a:fld>
            <a:endParaRPr lang="en-US" sz="800">
              <a:solidFill>
                <a:schemeClr val="accent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71538" y="2101850"/>
          <a:ext cx="7594600" cy="110648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10239"/>
                <a:gridCol w="5484361"/>
              </a:tblGrid>
              <a:tr h="36565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45" marR="91445" marT="45668" marB="45668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45" marR="91445" marT="45668" marB="45668"/>
                </a:tc>
              </a:tr>
              <a:tr h="3704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d(gdp,1,4)</a:t>
                      </a:r>
                      <a:endParaRPr lang="en-US" sz="1400" b="1" i="0" dirty="0" smtClean="0"/>
                    </a:p>
                  </a:txBody>
                  <a:tcPr marL="91445" marR="91445" marT="45668" marB="4566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</a:t>
                      </a:r>
                      <a:r>
                        <a:rPr lang="en-US" sz="1400" baseline="30000" dirty="0" smtClean="0"/>
                        <a:t>st</a:t>
                      </a:r>
                      <a:r>
                        <a:rPr lang="en-US" sz="1400" dirty="0" smtClean="0"/>
                        <a:t> order differences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with seasonal difference in lag 4</a:t>
                      </a:r>
                    </a:p>
                  </a:txBody>
                  <a:tcPr marL="91445" marR="91445" marT="45668" marB="45668"/>
                </a:tc>
              </a:tr>
              <a:tr h="3704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d(gdp,0,4)</a:t>
                      </a:r>
                      <a:endParaRPr lang="en-US" sz="1400" b="1" i="0" dirty="0" smtClean="0"/>
                    </a:p>
                  </a:txBody>
                  <a:tcPr marL="91445" marR="91445" marT="45668" marB="4566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Captures only seasonal difference (at lag 4)</a:t>
                      </a:r>
                    </a:p>
                  </a:txBody>
                  <a:tcPr marL="91445" marR="91445" marT="45668" marB="45668"/>
                </a:tc>
              </a:tr>
            </a:tbl>
          </a:graphicData>
        </a:graphic>
      </p:graphicFrame>
      <p:sp>
        <p:nvSpPr>
          <p:cNvPr id="34833" name="Rectangle 3"/>
          <p:cNvSpPr txBox="1">
            <a:spLocks noChangeArrowheads="1"/>
          </p:cNvSpPr>
          <p:nvPr/>
        </p:nvSpPr>
        <p:spPr bwMode="auto">
          <a:xfrm>
            <a:off x="593725" y="1270000"/>
            <a:ext cx="805973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hlink"/>
                </a:solidFill>
              </a:rPr>
              <a:t>You can also take seasonal differences after specifying both ordinary and seasonal difference terms: </a:t>
            </a: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34834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Seasonal Differences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361950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Percent Change  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593725" y="1260475"/>
            <a:ext cx="8289925" cy="1065213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err="1" smtClean="0"/>
              <a:t>EViews</a:t>
            </a:r>
            <a:r>
              <a:rPr lang="en-US" sz="1800" dirty="0" smtClean="0"/>
              <a:t> also has a number of functions dealing with percent changes.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endParaRPr lang="en-US" sz="1800" dirty="0" smtClean="0"/>
          </a:p>
          <a:p>
            <a:pPr marL="0" indent="0" algn="ctr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Common Functions</a:t>
            </a:r>
            <a:endParaRPr lang="en-US" sz="1800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dirty="0" smtClean="0"/>
              <a:t>	</a:t>
            </a:r>
            <a:r>
              <a:rPr lang="en-US" sz="1800" dirty="0"/>
              <a:t> </a:t>
            </a:r>
            <a:r>
              <a:rPr lang="en-US" sz="1800" dirty="0" smtClean="0"/>
              <a:t>		</a:t>
            </a:r>
            <a:r>
              <a:rPr lang="en-US" sz="1800" b="1" dirty="0" smtClean="0"/>
              <a:t>			</a:t>
            </a:r>
            <a:r>
              <a:rPr lang="en-US" sz="1800" dirty="0" smtClean="0"/>
              <a:t>		</a:t>
            </a: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358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53ECF9B-7279-439E-858A-BEBD4F570C3E}" type="slidenum">
              <a:rPr lang="en-US" sz="800"/>
              <a:pPr eaLnBrk="1" hangingPunct="1"/>
              <a:t>33</a:t>
            </a:fld>
            <a:endParaRPr lang="en-US" sz="8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88988" y="2300288"/>
          <a:ext cx="7753350" cy="304958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98862"/>
                <a:gridCol w="6154488"/>
              </a:tblGrid>
              <a:tr h="35536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41" marR="91441" marT="45691" marB="45691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41" marR="91441" marT="45691" marB="45691"/>
                </a:tc>
              </a:tr>
              <a:tr h="3602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@pc(gdp)</a:t>
                      </a:r>
                      <a:endParaRPr lang="en-US" sz="1400" b="1" i="1" dirty="0" smtClean="0"/>
                    </a:p>
                  </a:txBody>
                  <a:tcPr marL="91441" marR="91441" marT="45691" marB="4569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calculates the one-period percent change in GDP (in percent)</a:t>
                      </a:r>
                    </a:p>
                  </a:txBody>
                  <a:tcPr marL="91441" marR="91441" marT="45691" marB="45691"/>
                </a:tc>
              </a:tr>
              <a:tr h="3602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pch</a:t>
                      </a:r>
                      <a:r>
                        <a:rPr lang="en-US" sz="1400" b="1" dirty="0" smtClean="0"/>
                        <a:t>(gdp)</a:t>
                      </a:r>
                      <a:endParaRPr lang="en-US" sz="1400" b="1" i="1" dirty="0" smtClean="0"/>
                    </a:p>
                  </a:txBody>
                  <a:tcPr marL="91441" marR="91441" marT="45691" marB="4569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calculates the one-period percent change in GDP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(in decimal)</a:t>
                      </a:r>
                    </a:p>
                  </a:txBody>
                  <a:tcPr marL="91441" marR="91441" marT="45691" marB="45691"/>
                </a:tc>
              </a:tr>
              <a:tr h="6471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pca</a:t>
                      </a:r>
                      <a:r>
                        <a:rPr lang="en-US" sz="1400" b="1" dirty="0" smtClean="0"/>
                        <a:t>(gdp)</a:t>
                      </a:r>
                      <a:endParaRPr lang="en-US" sz="1400" b="1" i="1" dirty="0" smtClean="0"/>
                    </a:p>
                  </a:txBody>
                  <a:tcPr marL="91441" marR="91441" marT="45691" marB="4569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calculates the one-period </a:t>
                      </a:r>
                      <a:r>
                        <a:rPr lang="en-US" sz="1400" b="1" i="1" dirty="0" smtClean="0"/>
                        <a:t>annualized</a:t>
                      </a:r>
                      <a:r>
                        <a:rPr lang="en-US" sz="1400" dirty="0" smtClean="0"/>
                        <a:t> percent change in GDP (in percent) (1+@</a:t>
                      </a:r>
                      <a:r>
                        <a:rPr lang="en-US" sz="1400" dirty="0" err="1" smtClean="0"/>
                        <a:t>pch</a:t>
                      </a:r>
                      <a:r>
                        <a:rPr lang="en-US" sz="1400" dirty="0" smtClean="0"/>
                        <a:t>(x))</a:t>
                      </a:r>
                      <a:r>
                        <a:rPr lang="en-US" sz="1400" baseline="30000" dirty="0" smtClean="0"/>
                        <a:t>n</a:t>
                      </a:r>
                      <a:r>
                        <a:rPr lang="en-US" sz="1400" dirty="0" smtClean="0"/>
                        <a:t>-1 (where n=4 for quarterly data, n=12 for monthly, </a:t>
                      </a:r>
                      <a:r>
                        <a:rPr lang="en-US" sz="1400" dirty="0" err="1" smtClean="0"/>
                        <a:t>ect</a:t>
                      </a:r>
                      <a:r>
                        <a:rPr lang="en-US" sz="1400" dirty="0" smtClean="0"/>
                        <a:t>)</a:t>
                      </a:r>
                    </a:p>
                  </a:txBody>
                  <a:tcPr marL="91441" marR="91441" marT="45691" marB="45691"/>
                </a:tc>
              </a:tr>
              <a:tr h="4481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pcha</a:t>
                      </a:r>
                      <a:r>
                        <a:rPr lang="en-US" sz="1400" b="1" dirty="0" smtClean="0"/>
                        <a:t>(gdp)</a:t>
                      </a:r>
                      <a:endParaRPr lang="en-US" sz="1400" b="1" i="1" dirty="0" smtClean="0"/>
                    </a:p>
                  </a:txBody>
                  <a:tcPr marL="91441" marR="91441" marT="45691" marB="4569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calculates the one-period </a:t>
                      </a:r>
                      <a:r>
                        <a:rPr lang="en-US" sz="1400" b="1" i="1" dirty="0" smtClean="0"/>
                        <a:t>annualized</a:t>
                      </a:r>
                      <a:r>
                        <a:rPr lang="en-US" sz="1400" dirty="0" smtClean="0"/>
                        <a:t> percent change in GDP (in decimal) </a:t>
                      </a:r>
                    </a:p>
                  </a:txBody>
                  <a:tcPr marL="91441" marR="91441" marT="45691" marB="45691"/>
                </a:tc>
              </a:tr>
              <a:tr h="3602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@pcy(</a:t>
                      </a:r>
                      <a:r>
                        <a:rPr lang="en-US" sz="1400" b="1" dirty="0" err="1" smtClean="0"/>
                        <a:t>gdp</a:t>
                      </a:r>
                      <a:r>
                        <a:rPr lang="en-US" sz="1400" b="1" dirty="0" smtClean="0"/>
                        <a:t>)</a:t>
                      </a:r>
                      <a:endParaRPr lang="en-US" sz="1400" b="1" i="1" dirty="0" smtClean="0"/>
                    </a:p>
                  </a:txBody>
                  <a:tcPr marL="91441" marR="91441" marT="45691" marB="4569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calculates the one-year percent change (in percent)</a:t>
                      </a:r>
                    </a:p>
                  </a:txBody>
                  <a:tcPr marL="91441" marR="91441" marT="45691" marB="45691"/>
                </a:tc>
              </a:tr>
              <a:tr h="5181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pchy</a:t>
                      </a:r>
                      <a:r>
                        <a:rPr lang="en-US" sz="1400" b="1" dirty="0" smtClean="0"/>
                        <a:t>(gdp)	</a:t>
                      </a:r>
                      <a:endParaRPr lang="en-US" sz="1400" b="1" i="1" dirty="0" smtClean="0"/>
                    </a:p>
                  </a:txBody>
                  <a:tcPr marL="91441" marR="91441" marT="45691" marB="4569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calculates the one-year percent change (in decimal)</a:t>
                      </a:r>
                    </a:p>
                  </a:txBody>
                  <a:tcPr marL="91441" marR="91441" marT="45691" marB="4569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Percentages: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1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52525"/>
            <a:ext cx="8131175" cy="73025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Calculate the percent change in </a:t>
            </a:r>
            <a:r>
              <a:rPr lang="en-US" sz="1800" b="1" i="1" kern="1200" dirty="0" err="1" smtClean="0"/>
              <a:t>gdp</a:t>
            </a:r>
            <a:r>
              <a:rPr lang="en-US" sz="1800" kern="1200" dirty="0" smtClean="0"/>
              <a:t> from the previous period. </a:t>
            </a:r>
            <a:endParaRPr lang="en-US" sz="1800" kern="1200" dirty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368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1F6F6A9-A816-4BA8-A8B2-07F32E6EC6D8}" type="slidenum">
              <a:rPr lang="en-US" sz="800"/>
              <a:pPr eaLnBrk="1" hangingPunct="1"/>
              <a:t>34</a:t>
            </a:fld>
            <a:endParaRPr lang="en-US" sz="80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52463" y="1633538"/>
            <a:ext cx="3908425" cy="408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Percentages : Example </a:t>
            </a:r>
            <a:r>
              <a:rPr lang="en-US" sz="1600" u="sng" dirty="0"/>
              <a:t>1</a:t>
            </a:r>
            <a:endParaRPr lang="en-US" sz="1600" dirty="0" smtClean="0"/>
          </a:p>
          <a:p>
            <a:pPr marL="342900" lvl="1" indent="-342900" eaLnBrk="1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indent="0" algn="ctr" eaLnBrk="1" hangingPunct="1">
              <a:spcBef>
                <a:spcPts val="0"/>
              </a:spcBef>
              <a:spcAft>
                <a:spcPts val="0"/>
              </a:spcAft>
              <a:buFont typeface="Times" pitchFamily="18" charset="0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show @pc(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gdp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)</a:t>
            </a:r>
          </a:p>
          <a:p>
            <a:pPr marL="0" indent="0" algn="ctr" eaLnBrk="1" hangingPunct="1">
              <a:spcBef>
                <a:spcPts val="0"/>
              </a:spcBef>
              <a:spcAft>
                <a:spcPts val="0"/>
              </a:spcAft>
              <a:buFont typeface="Times" pitchFamily="18" charset="0"/>
              <a:buNone/>
              <a:defRPr/>
            </a:pPr>
            <a:endParaRPr lang="en-US" sz="1600" dirty="0" smtClean="0">
              <a:solidFill>
                <a:schemeClr val="tx1"/>
              </a:solidFill>
              <a:latin typeface="Courier" pitchFamily="49" charset="0"/>
            </a:endParaRPr>
          </a:p>
          <a:p>
            <a:pPr marL="365760" lvl="1" indent="0" eaLnBrk="1" hangingPunct="1">
              <a:buFont typeface="Times" pitchFamily="18" charset="0"/>
              <a:buNone/>
              <a:defRPr/>
            </a:pPr>
            <a:r>
              <a:rPr lang="en-US" sz="1400" dirty="0" smtClean="0"/>
              <a:t>Note that </a:t>
            </a:r>
            <a:r>
              <a:rPr lang="en-US" sz="1400" b="1" i="1" dirty="0" smtClean="0"/>
              <a:t>@pc </a:t>
            </a:r>
            <a:r>
              <a:rPr lang="en-US" sz="1400" dirty="0" smtClean="0"/>
              <a:t>shows the percent change in percent. If you would like to compute it in decimals, type in the command window:</a:t>
            </a:r>
            <a:endParaRPr lang="en-US" sz="1400" dirty="0"/>
          </a:p>
          <a:p>
            <a:pPr marL="0" indent="0" algn="ctr" eaLnBrk="1" hangingPunct="1"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show @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pch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gdp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)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marL="285750" lvl="1" indent="-285750"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Note that we instructed </a:t>
            </a:r>
            <a:r>
              <a:rPr lang="en-US" sz="1600" dirty="0" err="1" smtClean="0"/>
              <a:t>EViews</a:t>
            </a:r>
            <a:r>
              <a:rPr lang="en-US" sz="1600" dirty="0" smtClean="0"/>
              <a:t> to display both series (</a:t>
            </a:r>
            <a:r>
              <a:rPr lang="en-US" sz="1600" b="1" i="1" dirty="0" smtClean="0"/>
              <a:t>@pc(</a:t>
            </a:r>
            <a:r>
              <a:rPr lang="en-US" sz="1600" b="1" i="1" dirty="0" err="1" smtClean="0"/>
              <a:t>gdp</a:t>
            </a:r>
            <a:r>
              <a:rPr lang="en-US" sz="1600" dirty="0" smtClean="0"/>
              <a:t>) and </a:t>
            </a:r>
            <a:r>
              <a:rPr lang="en-US" sz="1600" b="1" i="1" dirty="0" smtClean="0"/>
              <a:t>@</a:t>
            </a:r>
            <a:r>
              <a:rPr lang="en-US" sz="1600" b="1" i="1" dirty="0" err="1" smtClean="0"/>
              <a:t>pch</a:t>
            </a:r>
            <a:r>
              <a:rPr lang="en-US" sz="1600" b="1" i="1" dirty="0" smtClean="0"/>
              <a:t>(</a:t>
            </a:r>
            <a:r>
              <a:rPr lang="en-US" sz="1600" b="1" i="1" dirty="0" err="1" smtClean="0"/>
              <a:t>gdp</a:t>
            </a:r>
            <a:r>
              <a:rPr lang="en-US" sz="1600" b="1" i="1" dirty="0" smtClean="0"/>
              <a:t>)) </a:t>
            </a:r>
            <a:r>
              <a:rPr lang="en-US" sz="1600" dirty="0" smtClean="0"/>
              <a:t>in the same group. The group is saved as</a:t>
            </a:r>
            <a:r>
              <a:rPr lang="en-US" sz="1600" i="1" dirty="0" smtClean="0"/>
              <a:t> group06</a:t>
            </a:r>
            <a:r>
              <a:rPr lang="en-US" sz="1600" dirty="0" smtClean="0"/>
              <a:t>. </a:t>
            </a: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</p:txBody>
      </p:sp>
      <p:pic>
        <p:nvPicPr>
          <p:cNvPr id="368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475" y="1720850"/>
            <a:ext cx="193357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525" y="2732088"/>
            <a:ext cx="2867025" cy="315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Percentages: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2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52525"/>
            <a:ext cx="8131175" cy="73025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Calculate the annualized one-period percent change in </a:t>
            </a:r>
            <a:r>
              <a:rPr lang="en-US" sz="1800" b="1" i="1" kern="1200" dirty="0" err="1" smtClean="0"/>
              <a:t>gdp</a:t>
            </a:r>
            <a:r>
              <a:rPr lang="en-US" sz="1800" b="1" i="1" kern="1200" dirty="0" smtClean="0"/>
              <a:t>. </a:t>
            </a:r>
            <a:endParaRPr lang="en-US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378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9D0B110-2DB5-4D2D-B417-6DF4FB9163E0}" type="slidenum">
              <a:rPr lang="en-US" sz="800"/>
              <a:pPr eaLnBrk="1" hangingPunct="1"/>
              <a:t>35</a:t>
            </a:fld>
            <a:endParaRPr lang="en-US" sz="80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52463" y="1633538"/>
            <a:ext cx="4035425" cy="408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Percentages : Example 2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indent="0" algn="ctr" eaLnBrk="1" hangingPunct="1">
              <a:buFont typeface="Times" pitchFamily="18" charset="0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show @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pca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gdp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)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marL="285750" lvl="1" indent="-285750"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Note this computes the annualized percent change in the quarterly (one-period) </a:t>
            </a:r>
            <a:r>
              <a:rPr lang="en-US" sz="1600" b="1" i="1" dirty="0" err="1" smtClean="0"/>
              <a:t>gdp</a:t>
            </a:r>
            <a:r>
              <a:rPr lang="en-US" sz="1600" dirty="0" smtClean="0"/>
              <a:t> data. </a:t>
            </a:r>
          </a:p>
          <a:p>
            <a:pPr marL="285750" lvl="1" indent="-285750"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This is the same as: 100*(</a:t>
            </a:r>
            <a:r>
              <a:rPr lang="en-US" sz="1600" i="1" dirty="0" smtClean="0"/>
              <a:t>(1</a:t>
            </a:r>
            <a:r>
              <a:rPr lang="en-US" sz="1600" i="1" dirty="0"/>
              <a:t>+@</a:t>
            </a:r>
            <a:r>
              <a:rPr lang="en-US" sz="1600" i="1" dirty="0" err="1"/>
              <a:t>pch</a:t>
            </a:r>
            <a:r>
              <a:rPr lang="en-US" sz="1600" i="1" dirty="0"/>
              <a:t>(</a:t>
            </a:r>
            <a:r>
              <a:rPr lang="en-US" sz="1600" i="1" dirty="0" err="1"/>
              <a:t>gdp</a:t>
            </a:r>
            <a:r>
              <a:rPr lang="en-US" sz="1600" i="1" dirty="0"/>
              <a:t>))</a:t>
            </a:r>
            <a:r>
              <a:rPr lang="en-US" sz="1600" i="1" baseline="30000" dirty="0" smtClean="0"/>
              <a:t>4</a:t>
            </a:r>
            <a:r>
              <a:rPr lang="en-US" sz="1600" i="1" dirty="0" smtClean="0"/>
              <a:t>-1)</a:t>
            </a:r>
            <a:r>
              <a:rPr lang="en-US" sz="1600" dirty="0" smtClean="0"/>
              <a:t>.</a:t>
            </a: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</p:txBody>
      </p:sp>
      <p:pic>
        <p:nvPicPr>
          <p:cNvPr id="378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675" y="1633538"/>
            <a:ext cx="190500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888" y="2681288"/>
            <a:ext cx="2314575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Percentages: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3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52525"/>
            <a:ext cx="8131175" cy="73025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Calculate the year-over-year  percent change in </a:t>
            </a:r>
            <a:r>
              <a:rPr lang="en-US" sz="1800" b="1" i="1" kern="1200" dirty="0" err="1" smtClean="0"/>
              <a:t>gdp</a:t>
            </a:r>
            <a:r>
              <a:rPr lang="en-US" sz="1800" b="1" i="1" kern="1200" dirty="0" smtClean="0"/>
              <a:t>. </a:t>
            </a:r>
            <a:endParaRPr lang="en-US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389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748AF6E-1632-4213-A4C2-BAFC78D3E314}" type="slidenum">
              <a:rPr lang="en-US" sz="800"/>
              <a:pPr eaLnBrk="1" hangingPunct="1"/>
              <a:t>36</a:t>
            </a:fld>
            <a:endParaRPr lang="en-US" sz="80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52463" y="1633538"/>
            <a:ext cx="3908425" cy="408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Percentages : Example </a:t>
            </a:r>
            <a:r>
              <a:rPr lang="en-US" sz="1600" u="sng" dirty="0"/>
              <a:t>3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indent="0" algn="ctr" eaLnBrk="1" hangingPunct="1">
              <a:buFont typeface="Times" pitchFamily="18" charset="0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show @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pcy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gdp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)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marL="285750" lvl="1" indent="-285750"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Note this computes the one-year percent change in</a:t>
            </a:r>
            <a:r>
              <a:rPr lang="en-US" sz="1600" b="1" i="1" dirty="0" smtClean="0"/>
              <a:t> </a:t>
            </a:r>
            <a:r>
              <a:rPr lang="en-US" sz="1600" b="1" i="1" dirty="0" err="1" smtClean="0"/>
              <a:t>gdp</a:t>
            </a:r>
            <a:r>
              <a:rPr lang="en-US" sz="1600" b="1" i="1" dirty="0" smtClean="0"/>
              <a:t> </a:t>
            </a:r>
            <a:r>
              <a:rPr lang="en-US" sz="1600" dirty="0" smtClean="0"/>
              <a:t>data. </a:t>
            </a:r>
          </a:p>
          <a:p>
            <a:pPr marL="285750" lvl="1" indent="-285750"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In quarterly data (which is the case here), </a:t>
            </a:r>
            <a:r>
              <a:rPr lang="en-US" sz="1600" dirty="0"/>
              <a:t>t</a:t>
            </a:r>
            <a:r>
              <a:rPr lang="en-US" sz="1600" dirty="0" smtClean="0"/>
              <a:t>his is the same as:        100*</a:t>
            </a:r>
            <a:r>
              <a:rPr lang="en-US" sz="1600" i="1" dirty="0" smtClean="0"/>
              <a:t>(gdp</a:t>
            </a:r>
            <a:r>
              <a:rPr lang="en-US" sz="1600" i="1" baseline="-25000" dirty="0" smtClean="0"/>
              <a:t>t+4</a:t>
            </a:r>
            <a:r>
              <a:rPr lang="en-US" sz="1600" i="1" dirty="0" smtClean="0"/>
              <a:t>-gdp</a:t>
            </a:r>
            <a:r>
              <a:rPr lang="en-US" sz="1600" i="1" baseline="-25000" dirty="0" smtClean="0"/>
              <a:t>t</a:t>
            </a:r>
            <a:r>
              <a:rPr lang="en-US" sz="1600" i="1" dirty="0" smtClean="0"/>
              <a:t>/</a:t>
            </a:r>
            <a:r>
              <a:rPr lang="en-US" sz="1600" i="1" dirty="0" err="1" smtClean="0"/>
              <a:t>gdp</a:t>
            </a:r>
            <a:r>
              <a:rPr lang="en-US" sz="1600" i="1" baseline="-25000" dirty="0" err="1" smtClean="0"/>
              <a:t>t</a:t>
            </a:r>
            <a:r>
              <a:rPr lang="en-US" sz="1600" i="1" dirty="0" smtClean="0"/>
              <a:t>).</a:t>
            </a:r>
            <a:r>
              <a:rPr lang="en-US" sz="1800" b="1" dirty="0"/>
              <a:t>	 </a:t>
            </a: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</p:txBody>
      </p:sp>
      <p:pic>
        <p:nvPicPr>
          <p:cNvPr id="389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13" y="1638300"/>
            <a:ext cx="157162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963" y="2660650"/>
            <a:ext cx="2295525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11113"/>
            <a:ext cx="7521575" cy="1131887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Cumulative Statistic Functions 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595313" y="1284288"/>
            <a:ext cx="8461375" cy="660400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/>
              <a:t>Cumulative functions perform “running-total”-type calculations.</a:t>
            </a:r>
            <a:endParaRPr lang="en-US" sz="1800" b="1" dirty="0"/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For these functions the length of the window changes with each observation.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399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C6DD580-FB57-4249-B323-1D786B7D8201}" type="slidenum">
              <a:rPr lang="en-US" sz="800"/>
              <a:pPr eaLnBrk="1" hangingPunct="1"/>
              <a:t>37</a:t>
            </a:fld>
            <a:endParaRPr lang="en-US" sz="800"/>
          </a:p>
        </p:txBody>
      </p:sp>
      <p:sp>
        <p:nvSpPr>
          <p:cNvPr id="39941" name="Rectangle 3"/>
          <p:cNvSpPr txBox="1">
            <a:spLocks noChangeArrowheads="1"/>
          </p:cNvSpPr>
          <p:nvPr/>
        </p:nvSpPr>
        <p:spPr bwMode="auto">
          <a:xfrm>
            <a:off x="77788" y="1957388"/>
            <a:ext cx="867092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65188"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865188"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865188"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865188"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865188"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2000" b="1">
                <a:solidFill>
                  <a:schemeClr val="hlink"/>
                </a:solidFill>
              </a:rPr>
              <a:t>	</a:t>
            </a:r>
            <a:r>
              <a:rPr lang="en-US" sz="1800" b="1">
                <a:solidFill>
                  <a:schemeClr val="hlink"/>
                </a:solidFill>
              </a:rPr>
              <a:t>Common  Functions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736600" y="2373313"/>
          <a:ext cx="8178800" cy="353698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78943"/>
                <a:gridCol w="6399857"/>
              </a:tblGrid>
              <a:tr h="34360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60" marR="91460" marT="45686" marB="4568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60" marR="91460" marT="45686" marB="45686"/>
                </a:tc>
              </a:tr>
              <a:tr h="339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cumsum</a:t>
                      </a:r>
                      <a:r>
                        <a:rPr lang="en-US" sz="1400" b="1" dirty="0" smtClean="0"/>
                        <a:t>(</a:t>
                      </a:r>
                      <a:r>
                        <a:rPr lang="en-US" sz="1400" b="1" dirty="0" err="1" smtClean="0"/>
                        <a:t>x,s</a:t>
                      </a:r>
                      <a:r>
                        <a:rPr lang="en-US" sz="1400" b="1" dirty="0" smtClean="0"/>
                        <a:t>)</a:t>
                      </a:r>
                      <a:endParaRPr lang="en-US" sz="1400" b="1" i="1" dirty="0" smtClean="0"/>
                    </a:p>
                  </a:txBody>
                  <a:tcPr marL="91460" marR="91460" marT="45686" marB="4568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Cumulative</a:t>
                      </a:r>
                      <a:r>
                        <a:rPr lang="en-US" sz="1400" baseline="0" dirty="0" smtClean="0"/>
                        <a:t> Sum of the values in </a:t>
                      </a:r>
                      <a:r>
                        <a:rPr lang="en-US" sz="1400" b="1" i="1" baseline="0" dirty="0" smtClean="0"/>
                        <a:t>X</a:t>
                      </a:r>
                      <a:r>
                        <a:rPr lang="en-US" sz="1400" baseline="0" dirty="0" smtClean="0"/>
                        <a:t> over sample </a:t>
                      </a:r>
                      <a:r>
                        <a:rPr lang="en-US" sz="1400" b="1" i="1" baseline="0" dirty="0" smtClean="0"/>
                        <a:t>s</a:t>
                      </a:r>
                      <a:endParaRPr lang="en-US" sz="1400" b="0" i="1" dirty="0" smtClean="0"/>
                    </a:p>
                  </a:txBody>
                  <a:tcPr marL="91460" marR="91460" marT="45686" marB="45686"/>
                </a:tc>
              </a:tr>
              <a:tr h="3705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cumprod</a:t>
                      </a:r>
                      <a:r>
                        <a:rPr lang="en-US" sz="1400" b="1" dirty="0" smtClean="0"/>
                        <a:t>(</a:t>
                      </a:r>
                      <a:r>
                        <a:rPr lang="en-US" sz="1400" b="1" dirty="0" err="1" smtClean="0"/>
                        <a:t>x,s</a:t>
                      </a:r>
                      <a:r>
                        <a:rPr lang="en-US" sz="1400" b="1" dirty="0" smtClean="0"/>
                        <a:t>)</a:t>
                      </a:r>
                      <a:endParaRPr lang="en-US" sz="1400" b="1" i="1" dirty="0" smtClean="0"/>
                    </a:p>
                  </a:txBody>
                  <a:tcPr marL="91460" marR="91460" marT="45686" marB="4568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Cumulative</a:t>
                      </a:r>
                      <a:r>
                        <a:rPr lang="en-US" sz="1400" baseline="0" dirty="0" smtClean="0"/>
                        <a:t> Product of the values in </a:t>
                      </a:r>
                      <a:r>
                        <a:rPr lang="en-US" sz="1400" b="1" i="1" baseline="0" dirty="0" smtClean="0"/>
                        <a:t>X</a:t>
                      </a:r>
                      <a:r>
                        <a:rPr lang="en-US" sz="1400" baseline="0" dirty="0" smtClean="0"/>
                        <a:t> over sample </a:t>
                      </a:r>
                      <a:r>
                        <a:rPr lang="en-US" sz="1400" b="1" i="1" baseline="0" dirty="0" smtClean="0"/>
                        <a:t>s</a:t>
                      </a:r>
                      <a:endParaRPr lang="en-US" sz="1400" b="0" i="1" dirty="0" smtClean="0"/>
                    </a:p>
                  </a:txBody>
                  <a:tcPr marL="91460" marR="91460" marT="45686" marB="45686"/>
                </a:tc>
              </a:tr>
              <a:tr h="3611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cummean</a:t>
                      </a:r>
                      <a:r>
                        <a:rPr lang="en-US" sz="1400" b="1" dirty="0" smtClean="0"/>
                        <a:t>(</a:t>
                      </a:r>
                      <a:r>
                        <a:rPr lang="en-US" sz="1400" b="1" dirty="0" err="1" smtClean="0"/>
                        <a:t>x,s</a:t>
                      </a:r>
                      <a:r>
                        <a:rPr lang="en-US" sz="1400" b="1" dirty="0" smtClean="0"/>
                        <a:t>)</a:t>
                      </a:r>
                      <a:endParaRPr lang="en-US" sz="1400" b="1" i="1" dirty="0" smtClean="0"/>
                    </a:p>
                  </a:txBody>
                  <a:tcPr marL="91460" marR="91460" marT="45686" marB="4568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Mean of the values in </a:t>
                      </a:r>
                      <a:r>
                        <a:rPr lang="en-US" sz="1400" b="1" dirty="0" smtClean="0"/>
                        <a:t>X</a:t>
                      </a:r>
                      <a:r>
                        <a:rPr lang="en-US" sz="1400" dirty="0" smtClean="0"/>
                        <a:t> over</a:t>
                      </a:r>
                      <a:r>
                        <a:rPr lang="en-US" sz="1400" baseline="0" dirty="0" smtClean="0"/>
                        <a:t> sample </a:t>
                      </a:r>
                      <a:r>
                        <a:rPr lang="en-US" sz="1400" b="1" i="1" baseline="0" dirty="0" smtClean="0"/>
                        <a:t>s</a:t>
                      </a:r>
                      <a:r>
                        <a:rPr lang="en-US" sz="1400" baseline="0" dirty="0" smtClean="0"/>
                        <a:t> up to and including current observation</a:t>
                      </a:r>
                      <a:endParaRPr lang="en-US" sz="1400" b="1" i="1" dirty="0" smtClean="0"/>
                    </a:p>
                  </a:txBody>
                  <a:tcPr marL="91460" marR="91460" marT="45686" marB="45686"/>
                </a:tc>
              </a:tr>
              <a:tr h="3546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cumobs</a:t>
                      </a:r>
                      <a:r>
                        <a:rPr lang="en-US" sz="1400" b="1" dirty="0" smtClean="0"/>
                        <a:t>(</a:t>
                      </a:r>
                      <a:r>
                        <a:rPr lang="en-US" sz="1400" b="1" dirty="0" err="1" smtClean="0"/>
                        <a:t>x,s</a:t>
                      </a:r>
                      <a:r>
                        <a:rPr lang="en-US" sz="1400" b="1" dirty="0" smtClean="0"/>
                        <a:t>)</a:t>
                      </a:r>
                      <a:endParaRPr lang="en-US" sz="1400" b="1" i="1" dirty="0" smtClean="0"/>
                    </a:p>
                  </a:txBody>
                  <a:tcPr marL="91460" marR="91460" marT="45686" marB="4568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The number of non-missing</a:t>
                      </a:r>
                      <a:r>
                        <a:rPr lang="en-US" sz="1400" baseline="0" dirty="0" smtClean="0"/>
                        <a:t> observations in </a:t>
                      </a:r>
                      <a:r>
                        <a:rPr lang="en-US" sz="1400" b="1" i="1" baseline="0" dirty="0" smtClean="0"/>
                        <a:t>X</a:t>
                      </a:r>
                      <a:r>
                        <a:rPr lang="en-US" sz="1400" baseline="0" dirty="0" smtClean="0"/>
                        <a:t> from over sample </a:t>
                      </a:r>
                      <a:r>
                        <a:rPr lang="en-US" sz="1400" b="1" i="1" baseline="0" dirty="0" smtClean="0"/>
                        <a:t>s</a:t>
                      </a:r>
                      <a:endParaRPr lang="en-US" sz="1400" b="0" i="1" dirty="0" smtClean="0"/>
                    </a:p>
                  </a:txBody>
                  <a:tcPr marL="91460" marR="91460" marT="45686" marB="45686"/>
                </a:tc>
              </a:tr>
              <a:tr h="5180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cumbsum</a:t>
                      </a:r>
                      <a:r>
                        <a:rPr lang="en-US" sz="1400" b="1" dirty="0" smtClean="0"/>
                        <a:t>(</a:t>
                      </a:r>
                      <a:r>
                        <a:rPr lang="en-US" sz="1400" b="1" dirty="0" err="1" smtClean="0"/>
                        <a:t>x,s</a:t>
                      </a:r>
                      <a:r>
                        <a:rPr lang="en-US" sz="1400" b="1" dirty="0" smtClean="0"/>
                        <a:t>)	</a:t>
                      </a:r>
                      <a:endParaRPr lang="en-US" sz="1400" b="1" i="1" dirty="0" smtClean="0"/>
                    </a:p>
                  </a:txBody>
                  <a:tcPr marL="91460" marR="91460" marT="45686" marB="4568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Backwards cumulative</a:t>
                      </a:r>
                      <a:r>
                        <a:rPr lang="en-US" sz="1400" baseline="0" dirty="0" smtClean="0"/>
                        <a:t> sum of the values of </a:t>
                      </a:r>
                      <a:r>
                        <a:rPr lang="en-US" sz="1400" b="1" i="1" baseline="0" dirty="0" smtClean="0"/>
                        <a:t>X</a:t>
                      </a:r>
                      <a:r>
                        <a:rPr lang="en-US" sz="1400" baseline="0" dirty="0" smtClean="0"/>
                        <a:t> over sample </a:t>
                      </a:r>
                      <a:r>
                        <a:rPr lang="en-US" sz="1400" b="1" i="1" baseline="0" dirty="0" smtClean="0"/>
                        <a:t>s</a:t>
                      </a:r>
                      <a:r>
                        <a:rPr lang="en-US" sz="1400" baseline="0" dirty="0" smtClean="0"/>
                        <a:t> beginning with the end of the sample</a:t>
                      </a:r>
                      <a:endParaRPr lang="en-US" sz="1400" dirty="0" smtClean="0"/>
                    </a:p>
                  </a:txBody>
                  <a:tcPr marL="91460" marR="91460" marT="45686" marB="45686"/>
                </a:tc>
              </a:tr>
              <a:tr h="5180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cumbmean</a:t>
                      </a:r>
                      <a:r>
                        <a:rPr lang="en-US" sz="1400" b="1" dirty="0" smtClean="0"/>
                        <a:t>(</a:t>
                      </a:r>
                      <a:r>
                        <a:rPr lang="en-US" sz="1400" b="1" dirty="0" err="1" smtClean="0"/>
                        <a:t>x,s</a:t>
                      </a:r>
                      <a:r>
                        <a:rPr lang="en-US" sz="1400" b="1" dirty="0" smtClean="0"/>
                        <a:t>)	</a:t>
                      </a:r>
                      <a:endParaRPr lang="en-US" sz="1400" b="1" i="1" dirty="0" smtClean="0"/>
                    </a:p>
                  </a:txBody>
                  <a:tcPr marL="91460" marR="91460" marT="45686" marB="4568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Backwards cumulative mean of the values of </a:t>
                      </a:r>
                      <a:r>
                        <a:rPr lang="en-US" sz="1400" b="1" i="1" dirty="0" smtClean="0"/>
                        <a:t>X</a:t>
                      </a:r>
                      <a:r>
                        <a:rPr lang="en-US" sz="1400" dirty="0" smtClean="0"/>
                        <a:t> over sample </a:t>
                      </a:r>
                      <a:r>
                        <a:rPr lang="en-US" sz="1400" b="1" i="1" dirty="0" smtClean="0"/>
                        <a:t>s</a:t>
                      </a:r>
                      <a:r>
                        <a:rPr lang="en-US" sz="1400" dirty="0" smtClean="0"/>
                        <a:t> beginning with the end of</a:t>
                      </a:r>
                      <a:r>
                        <a:rPr lang="en-US" sz="1400" baseline="0" dirty="0" smtClean="0"/>
                        <a:t> the sample up to and including current observation</a:t>
                      </a:r>
                      <a:endParaRPr lang="en-US" sz="1400" dirty="0" smtClean="0"/>
                    </a:p>
                  </a:txBody>
                  <a:tcPr marL="91460" marR="91460" marT="45686" marB="45686"/>
                </a:tc>
              </a:tr>
              <a:tr h="7313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cumbstdev</a:t>
                      </a:r>
                      <a:endParaRPr lang="en-US" sz="1400" b="1" i="1" dirty="0" smtClean="0"/>
                    </a:p>
                  </a:txBody>
                  <a:tcPr marL="91460" marR="91460" marT="45686" marB="4568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Backwards cumulative standard</a:t>
                      </a:r>
                      <a:r>
                        <a:rPr lang="en-US" sz="1400" baseline="0" dirty="0" smtClean="0"/>
                        <a:t> deviation</a:t>
                      </a:r>
                      <a:r>
                        <a:rPr lang="en-US" sz="1400" dirty="0" smtClean="0"/>
                        <a:t> of the values of </a:t>
                      </a:r>
                      <a:r>
                        <a:rPr lang="en-US" sz="1400" b="1" i="1" dirty="0" smtClean="0"/>
                        <a:t>X</a:t>
                      </a:r>
                      <a:r>
                        <a:rPr lang="en-US" sz="1400" dirty="0" smtClean="0"/>
                        <a:t> over sample </a:t>
                      </a:r>
                      <a:r>
                        <a:rPr lang="en-US" sz="1400" b="1" i="1" dirty="0" smtClean="0"/>
                        <a:t>s</a:t>
                      </a:r>
                      <a:r>
                        <a:rPr lang="en-US" sz="1400" dirty="0" smtClean="0"/>
                        <a:t> beginning with the end of</a:t>
                      </a:r>
                      <a:r>
                        <a:rPr lang="en-US" sz="1400" baseline="0" dirty="0" smtClean="0"/>
                        <a:t> the sample up to and including current observation</a:t>
                      </a:r>
                      <a:endParaRPr lang="en-US" sz="1400" dirty="0" smtClean="0"/>
                    </a:p>
                  </a:txBody>
                  <a:tcPr marL="91460" marR="91460" marT="45686" marB="4568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Cumulative Statistic Functions: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1 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46088" y="1143000"/>
            <a:ext cx="8131175" cy="73025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Show the cumulative sum for series</a:t>
            </a:r>
            <a:r>
              <a:rPr lang="en-US" sz="1800" b="1" i="1" kern="1200" dirty="0" smtClean="0"/>
              <a:t> y </a:t>
            </a:r>
            <a:r>
              <a:rPr lang="en-US" sz="1800" kern="1200" dirty="0" smtClean="0"/>
              <a:t>over a pre-defined sample. </a:t>
            </a:r>
            <a:endParaRPr lang="en-US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409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0F361D0-6C1C-4E53-B056-5799CE53E554}" type="slidenum">
              <a:rPr lang="en-US" sz="800"/>
              <a:pPr eaLnBrk="1" hangingPunct="1"/>
              <a:t>38</a:t>
            </a:fld>
            <a:endParaRPr lang="en-US" sz="80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52463" y="1633538"/>
            <a:ext cx="4181475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Cumulative Statistic: Example 1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 show @</a:t>
            </a:r>
            <a:r>
              <a:rPr lang="en-US" sz="1600" dirty="0" err="1">
                <a:solidFill>
                  <a:schemeClr val="tx1"/>
                </a:solidFill>
                <a:latin typeface="Courier" pitchFamily="49" charset="0"/>
              </a:rPr>
              <a:t>cumsum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(y,"1980Q3 1981Q4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")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marL="285750" lvl="1" indent="-2857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Note that to facilitate comparisons, we have shown both the original (</a:t>
            </a:r>
            <a:r>
              <a:rPr lang="en-US" sz="1600" b="1" i="1" dirty="0" smtClean="0"/>
              <a:t>y</a:t>
            </a:r>
            <a:r>
              <a:rPr lang="en-US" sz="1600" dirty="0" smtClean="0"/>
              <a:t>) series and the new cumulative sum defined over the specific sample. </a:t>
            </a:r>
            <a:r>
              <a:rPr lang="en-US" sz="1600" b="1" dirty="0"/>
              <a:t>	</a:t>
            </a:r>
            <a:endParaRPr lang="en-US" sz="1600" b="1" dirty="0" smtClean="0"/>
          </a:p>
          <a:p>
            <a:pPr marL="285750" lvl="1" indent="-2857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/>
              <a:t>The cumulative sum series is calculated by adding the </a:t>
            </a:r>
            <a:r>
              <a:rPr lang="en-US" sz="1600" dirty="0" smtClean="0"/>
              <a:t>values from the start of the sample to the current value.</a:t>
            </a:r>
          </a:p>
          <a:p>
            <a:pPr marL="285750" lvl="1" indent="-2857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The cumulative sum starts at the beginning of the sample (1980Q3) and ends at the end of the sample (1981Q4). </a:t>
            </a:r>
            <a:r>
              <a:rPr lang="en-US" sz="2000" b="1" dirty="0"/>
              <a:t>	</a:t>
            </a:r>
            <a:r>
              <a:rPr lang="en-US" sz="1800" b="1" dirty="0" smtClean="0"/>
              <a:t> </a:t>
            </a: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8" y="1700213"/>
            <a:ext cx="230505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3205163"/>
            <a:ext cx="199072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68" name="Rectangle 3"/>
          <p:cNvSpPr txBox="1">
            <a:spLocks noChangeArrowheads="1"/>
          </p:cNvSpPr>
          <p:nvPr/>
        </p:nvSpPr>
        <p:spPr bwMode="auto">
          <a:xfrm>
            <a:off x="4910138" y="2784475"/>
            <a:ext cx="37115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 b="1">
                <a:solidFill>
                  <a:schemeClr val="hlink"/>
                </a:solidFill>
              </a:rPr>
              <a:t>Original series</a:t>
            </a:r>
            <a:r>
              <a:rPr lang="en-US" sz="1800" b="1">
                <a:solidFill>
                  <a:schemeClr val="hlink"/>
                </a:solidFill>
              </a:rPr>
              <a:t>         </a:t>
            </a:r>
            <a:r>
              <a:rPr lang="en-US" sz="1600" b="1">
                <a:solidFill>
                  <a:schemeClr val="hlink"/>
                </a:solidFill>
              </a:rPr>
              <a:t>@cumsum(y,s)</a:t>
            </a:r>
            <a:r>
              <a:rPr lang="en-US" sz="1800" b="1" i="1">
                <a:solidFill>
                  <a:schemeClr val="hlink"/>
                </a:solidFill>
              </a:rPr>
              <a:t>	</a:t>
            </a:r>
            <a:r>
              <a:rPr lang="en-US" sz="1800" b="1">
                <a:solidFill>
                  <a:schemeClr val="hlink"/>
                </a:solidFill>
              </a:rPr>
              <a:t>		</a:t>
            </a:r>
            <a:r>
              <a:rPr lang="en-US" sz="1800">
                <a:solidFill>
                  <a:schemeClr val="hlink"/>
                </a:solidFill>
              </a:rPr>
              <a:t>					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</p:txBody>
      </p:sp>
      <p:pic>
        <p:nvPicPr>
          <p:cNvPr id="4096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3214688"/>
            <a:ext cx="199072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Cumulative Statistic Functions: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2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46088" y="1143000"/>
            <a:ext cx="8131175" cy="73025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Show the cumulative backward sum for series</a:t>
            </a:r>
            <a:r>
              <a:rPr lang="en-US" sz="1800" b="1" i="1" kern="1200" dirty="0" smtClean="0"/>
              <a:t> y </a:t>
            </a:r>
            <a:r>
              <a:rPr lang="en-US" sz="1800" kern="1200" dirty="0" smtClean="0"/>
              <a:t>over a pre-defined sample. </a:t>
            </a:r>
            <a:endParaRPr lang="en-US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419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1A4E5A1-0FE8-46CB-B5DA-456F5F915B0A}" type="slidenum">
              <a:rPr lang="en-US" sz="800"/>
              <a:pPr eaLnBrk="1" hangingPunct="1"/>
              <a:t>39</a:t>
            </a:fld>
            <a:endParaRPr lang="en-US" sz="800"/>
          </a:p>
        </p:txBody>
      </p:sp>
      <p:pic>
        <p:nvPicPr>
          <p:cNvPr id="4198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3205163"/>
            <a:ext cx="199072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90" name="Rectangle 3"/>
          <p:cNvSpPr txBox="1">
            <a:spLocks noChangeArrowheads="1"/>
          </p:cNvSpPr>
          <p:nvPr/>
        </p:nvSpPr>
        <p:spPr bwMode="auto">
          <a:xfrm>
            <a:off x="4910138" y="2784475"/>
            <a:ext cx="38528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 b="1">
                <a:solidFill>
                  <a:schemeClr val="hlink"/>
                </a:solidFill>
              </a:rPr>
              <a:t>Original series</a:t>
            </a:r>
            <a:r>
              <a:rPr lang="en-US" sz="1800" b="1">
                <a:solidFill>
                  <a:schemeClr val="hlink"/>
                </a:solidFill>
              </a:rPr>
              <a:t>         </a:t>
            </a:r>
            <a:r>
              <a:rPr lang="en-US" sz="1600" b="1">
                <a:solidFill>
                  <a:schemeClr val="hlink"/>
                </a:solidFill>
              </a:rPr>
              <a:t>@cumbsum(y,s)</a:t>
            </a:r>
            <a:r>
              <a:rPr lang="en-US" sz="1800" b="1" i="1">
                <a:solidFill>
                  <a:schemeClr val="hlink"/>
                </a:solidFill>
              </a:rPr>
              <a:t>	</a:t>
            </a:r>
            <a:r>
              <a:rPr lang="en-US" sz="1800" b="1">
                <a:solidFill>
                  <a:schemeClr val="hlink"/>
                </a:solidFill>
              </a:rPr>
              <a:t>		</a:t>
            </a:r>
            <a:r>
              <a:rPr lang="en-US" sz="1800">
                <a:solidFill>
                  <a:schemeClr val="hlink"/>
                </a:solidFill>
              </a:rPr>
              <a:t>					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95313" y="1633538"/>
            <a:ext cx="4314825" cy="408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Cumulative Statistic: Example </a:t>
            </a:r>
            <a:r>
              <a:rPr lang="en-US" sz="1600" u="sng" dirty="0"/>
              <a:t>2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 show @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cumbsum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(y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,"1980Q3 1981Q4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")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800" b="1" dirty="0"/>
              <a:t>	</a:t>
            </a:r>
            <a:endParaRPr lang="en-US" sz="1800" b="1" dirty="0" smtClean="0"/>
          </a:p>
          <a:p>
            <a:pPr marL="285750" lvl="1" indent="-2857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/>
              <a:t>The </a:t>
            </a:r>
            <a:r>
              <a:rPr lang="en-US" sz="1600" dirty="0" smtClean="0"/>
              <a:t>backward cumulative </a:t>
            </a:r>
            <a:r>
              <a:rPr lang="en-US" sz="1600" dirty="0"/>
              <a:t>sum series is calculated by adding the values from the </a:t>
            </a:r>
            <a:r>
              <a:rPr lang="en-US" sz="1600" dirty="0" smtClean="0"/>
              <a:t>end of </a:t>
            </a:r>
            <a:r>
              <a:rPr lang="en-US" sz="1600" dirty="0"/>
              <a:t>the sample to the current value</a:t>
            </a:r>
            <a:r>
              <a:rPr lang="en-US" sz="1600" dirty="0" smtClean="0"/>
              <a:t>. </a:t>
            </a:r>
          </a:p>
          <a:p>
            <a:pPr marL="285750" lvl="1" indent="-2857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Note that, unlike the previous example, the backward cumulative </a:t>
            </a:r>
            <a:r>
              <a:rPr lang="en-US" sz="1600" dirty="0"/>
              <a:t>sum starts at the </a:t>
            </a:r>
            <a:r>
              <a:rPr lang="en-US" sz="1600" dirty="0" smtClean="0"/>
              <a:t>end </a:t>
            </a:r>
            <a:r>
              <a:rPr lang="en-US" sz="1600" dirty="0"/>
              <a:t>of the </a:t>
            </a:r>
            <a:r>
              <a:rPr lang="en-US" sz="1600" dirty="0" smtClean="0"/>
              <a:t>sample (1984Q1) and ends at the start of the sample (1980Q3). </a:t>
            </a:r>
            <a:r>
              <a:rPr lang="en-US" sz="2000" b="1" dirty="0"/>
              <a:t>	</a:t>
            </a:r>
            <a:r>
              <a:rPr lang="en-US" sz="1800" b="1" dirty="0" smtClean="0"/>
              <a:t> </a:t>
            </a: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</p:txBody>
      </p:sp>
      <p:pic>
        <p:nvPicPr>
          <p:cNvPr id="4199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913" y="1633538"/>
            <a:ext cx="237172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675" y="3205163"/>
            <a:ext cx="200025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smtClean="0">
                <a:ea typeface="ＭＳ Ｐゴシック" panose="020B0600070205080204" pitchFamily="34" charset="-128"/>
              </a:rPr>
              <a:t>Generating Random Numbers</a:t>
            </a:r>
            <a:endParaRPr lang="en-US" sz="320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Cumulative Statistic Functions: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3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46088" y="1143000"/>
            <a:ext cx="8131175" cy="73025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Show the cumulative mean of series</a:t>
            </a:r>
            <a:r>
              <a:rPr lang="en-US" sz="1800" b="1" i="1" kern="1200" dirty="0" smtClean="0"/>
              <a:t> y </a:t>
            </a:r>
            <a:r>
              <a:rPr lang="en-US" sz="1800" kern="1200" dirty="0" smtClean="0"/>
              <a:t>over a pre-defined sample. </a:t>
            </a:r>
            <a:endParaRPr lang="en-US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430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14AFAFC-C7FF-4E5D-B236-5AAF7CB54B81}" type="slidenum">
              <a:rPr lang="en-US" sz="800"/>
              <a:pPr eaLnBrk="1" hangingPunct="1"/>
              <a:t>40</a:t>
            </a:fld>
            <a:endParaRPr lang="en-US" sz="800"/>
          </a:p>
        </p:txBody>
      </p:sp>
      <p:pic>
        <p:nvPicPr>
          <p:cNvPr id="430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3205163"/>
            <a:ext cx="199072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014" name="Rectangle 3"/>
          <p:cNvSpPr txBox="1">
            <a:spLocks noChangeArrowheads="1"/>
          </p:cNvSpPr>
          <p:nvPr/>
        </p:nvSpPr>
        <p:spPr bwMode="auto">
          <a:xfrm>
            <a:off x="4910138" y="2784475"/>
            <a:ext cx="38528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 b="1">
                <a:solidFill>
                  <a:schemeClr val="hlink"/>
                </a:solidFill>
              </a:rPr>
              <a:t>Original series</a:t>
            </a:r>
            <a:r>
              <a:rPr lang="en-US" sz="1800" b="1">
                <a:solidFill>
                  <a:schemeClr val="hlink"/>
                </a:solidFill>
              </a:rPr>
              <a:t>         </a:t>
            </a:r>
            <a:r>
              <a:rPr lang="en-US" sz="1600" b="1">
                <a:solidFill>
                  <a:schemeClr val="hlink"/>
                </a:solidFill>
              </a:rPr>
              <a:t>@cummean(y,s)</a:t>
            </a:r>
            <a:r>
              <a:rPr lang="en-US" sz="1800" b="1" i="1">
                <a:solidFill>
                  <a:schemeClr val="hlink"/>
                </a:solidFill>
              </a:rPr>
              <a:t>	</a:t>
            </a:r>
            <a:r>
              <a:rPr lang="en-US" sz="1800" b="1">
                <a:solidFill>
                  <a:schemeClr val="hlink"/>
                </a:solidFill>
              </a:rPr>
              <a:t>		</a:t>
            </a:r>
            <a:r>
              <a:rPr lang="en-US" sz="1800">
                <a:solidFill>
                  <a:schemeClr val="hlink"/>
                </a:solidFill>
              </a:rPr>
              <a:t>					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95313" y="1633538"/>
            <a:ext cx="4314825" cy="408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Cumulative Statistic: Example 3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 show @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cummean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(y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,"1980Q3 1981Q4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")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800" b="1" dirty="0"/>
              <a:t>	</a:t>
            </a:r>
            <a:endParaRPr lang="en-US" sz="1800" b="1" dirty="0" smtClean="0"/>
          </a:p>
          <a:p>
            <a:pPr marL="285750" lvl="1" indent="-2857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/>
              <a:t>The </a:t>
            </a:r>
            <a:r>
              <a:rPr lang="en-US" sz="1600" dirty="0" smtClean="0"/>
              <a:t>cumulative mean </a:t>
            </a:r>
            <a:r>
              <a:rPr lang="en-US" sz="1600" dirty="0"/>
              <a:t>series is calculated </a:t>
            </a:r>
            <a:r>
              <a:rPr lang="en-US" sz="1600" dirty="0" smtClean="0"/>
              <a:t>from the start of the sample (1980Q3)   until the current observation. </a:t>
            </a:r>
            <a:r>
              <a:rPr lang="en-US" sz="2000" b="1" dirty="0"/>
              <a:t>	</a:t>
            </a:r>
            <a:r>
              <a:rPr lang="en-US" sz="1800" b="1" dirty="0" smtClean="0"/>
              <a:t> </a:t>
            </a: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</p:txBody>
      </p:sp>
      <p:pic>
        <p:nvPicPr>
          <p:cNvPr id="430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213" y="1749425"/>
            <a:ext cx="22955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775" y="3224213"/>
            <a:ext cx="2009775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Cumulative Statistic Functions: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4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46088" y="1143000"/>
            <a:ext cx="8488362" cy="73025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Show the cumulative standard deviation of series</a:t>
            </a:r>
            <a:r>
              <a:rPr lang="en-US" sz="1800" b="1" i="1" kern="1200" dirty="0" smtClean="0"/>
              <a:t> y </a:t>
            </a:r>
            <a:r>
              <a:rPr lang="en-US" sz="1800" kern="1200" dirty="0" smtClean="0"/>
              <a:t>over a pre-defined sample. </a:t>
            </a:r>
            <a:endParaRPr lang="en-US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440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DD48B95-BFDF-4970-B321-AF50E9ED0DDC}" type="slidenum">
              <a:rPr lang="en-US" sz="800"/>
              <a:pPr eaLnBrk="1" hangingPunct="1"/>
              <a:t>41</a:t>
            </a:fld>
            <a:endParaRPr lang="en-US" sz="800"/>
          </a:p>
        </p:txBody>
      </p:sp>
      <p:pic>
        <p:nvPicPr>
          <p:cNvPr id="4403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3205163"/>
            <a:ext cx="199072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038" name="Rectangle 3"/>
          <p:cNvSpPr txBox="1">
            <a:spLocks noChangeArrowheads="1"/>
          </p:cNvSpPr>
          <p:nvPr/>
        </p:nvSpPr>
        <p:spPr bwMode="auto">
          <a:xfrm>
            <a:off x="4910138" y="2784475"/>
            <a:ext cx="38528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 b="1">
                <a:solidFill>
                  <a:schemeClr val="hlink"/>
                </a:solidFill>
              </a:rPr>
              <a:t>Original series</a:t>
            </a:r>
            <a:r>
              <a:rPr lang="en-US" sz="1800" b="1">
                <a:solidFill>
                  <a:schemeClr val="hlink"/>
                </a:solidFill>
              </a:rPr>
              <a:t>         </a:t>
            </a:r>
            <a:r>
              <a:rPr lang="en-US" sz="1600" b="1">
                <a:solidFill>
                  <a:schemeClr val="hlink"/>
                </a:solidFill>
              </a:rPr>
              <a:t>@cumstdev(y,s)</a:t>
            </a:r>
            <a:r>
              <a:rPr lang="en-US" sz="1800" b="1" i="1">
                <a:solidFill>
                  <a:schemeClr val="hlink"/>
                </a:solidFill>
              </a:rPr>
              <a:t>	</a:t>
            </a:r>
            <a:r>
              <a:rPr lang="en-US" sz="1800" b="1">
                <a:solidFill>
                  <a:schemeClr val="hlink"/>
                </a:solidFill>
              </a:rPr>
              <a:t>		</a:t>
            </a:r>
            <a:r>
              <a:rPr lang="en-US" sz="1800">
                <a:solidFill>
                  <a:schemeClr val="hlink"/>
                </a:solidFill>
              </a:rPr>
              <a:t>					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95313" y="1633538"/>
            <a:ext cx="4487862" cy="408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Cumulative Statistic: Example </a:t>
            </a:r>
            <a:r>
              <a:rPr lang="en-US" sz="1600" u="sng" dirty="0"/>
              <a:t>4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 show @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cumstdev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(y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,"1980Q3 1981Q4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")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800" b="1" dirty="0"/>
              <a:t>	</a:t>
            </a:r>
            <a:endParaRPr lang="en-US" sz="1800" b="1" dirty="0" smtClean="0"/>
          </a:p>
          <a:p>
            <a:pPr marL="285750" lvl="1" indent="-2857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/>
              <a:t>The </a:t>
            </a:r>
            <a:r>
              <a:rPr lang="en-US" sz="1600" dirty="0" smtClean="0"/>
              <a:t>cumulative standard deviation is </a:t>
            </a:r>
            <a:r>
              <a:rPr lang="en-US" sz="1600" dirty="0"/>
              <a:t>calculated </a:t>
            </a:r>
            <a:r>
              <a:rPr lang="en-US" sz="1600" dirty="0" smtClean="0"/>
              <a:t>from the start of the sample (1980Q3) until the current observation. </a:t>
            </a:r>
            <a:r>
              <a:rPr lang="en-US" sz="2000" b="1" dirty="0"/>
              <a:t>	</a:t>
            </a:r>
            <a:r>
              <a:rPr lang="en-US" sz="1800" b="1" dirty="0" smtClean="0"/>
              <a:t> </a:t>
            </a: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</p:txBody>
      </p:sp>
      <p:pic>
        <p:nvPicPr>
          <p:cNvPr id="4404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763" y="1720850"/>
            <a:ext cx="22479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4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150" y="3205163"/>
            <a:ext cx="2019300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Moving Statistic Functions  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595313" y="1271588"/>
            <a:ext cx="8418512" cy="18637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dirty="0" smtClean="0">
                <a:ea typeface="ＭＳ Ｐゴシック" panose="020B0600070205080204" pitchFamily="34" charset="-128"/>
              </a:rPr>
              <a:t>These types of functions have shorter, fixed, user-specified window lengths.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dirty="0" smtClean="0">
                <a:ea typeface="ＭＳ Ｐゴシック" panose="020B0600070205080204" pitchFamily="34" charset="-128"/>
              </a:rPr>
              <a:t>They provide information on </a:t>
            </a:r>
            <a:r>
              <a:rPr lang="en-US" sz="1800" i="1" dirty="0" smtClean="0">
                <a:ea typeface="ＭＳ Ｐゴシック" panose="020B0600070205080204" pitchFamily="34" charset="-128"/>
              </a:rPr>
              <a:t>n</a:t>
            </a:r>
            <a:r>
              <a:rPr lang="en-US" sz="1800" dirty="0" smtClean="0">
                <a:ea typeface="ＭＳ Ｐゴシック" panose="020B0600070205080204" pitchFamily="34" charset="-128"/>
              </a:rPr>
              <a:t> observations (including the current observation).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dirty="0" smtClean="0">
                <a:ea typeface="ＭＳ Ｐゴシック" panose="020B0600070205080204" pitchFamily="34" charset="-128"/>
              </a:rPr>
              <a:t>The window length </a:t>
            </a:r>
            <a:r>
              <a:rPr lang="en-US" sz="1800" i="1" dirty="0" smtClean="0">
                <a:ea typeface="ＭＳ Ｐゴシック" panose="020B0600070205080204" pitchFamily="34" charset="-128"/>
              </a:rPr>
              <a:t>n</a:t>
            </a:r>
            <a:r>
              <a:rPr lang="en-US" sz="1800" dirty="0" smtClean="0">
                <a:ea typeface="ＭＳ Ｐゴシック" panose="020B0600070205080204" pitchFamily="34" charset="-128"/>
              </a:rPr>
              <a:t> is chosen by the user.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dirty="0" smtClean="0">
                <a:ea typeface="ＭＳ Ｐゴシック" panose="020B0600070205080204" pitchFamily="34" charset="-128"/>
              </a:rPr>
              <a:t>If the original data has missing values (</a:t>
            </a:r>
            <a:r>
              <a:rPr lang="en-US" sz="1800" b="1" dirty="0" smtClean="0">
                <a:ea typeface="ＭＳ Ｐゴシック" panose="020B0600070205080204" pitchFamily="34" charset="-128"/>
              </a:rPr>
              <a:t>NA</a:t>
            </a:r>
            <a:r>
              <a:rPr lang="en-US" sz="1800" dirty="0" smtClean="0">
                <a:ea typeface="ＭＳ Ｐゴシック" panose="020B0600070205080204" pitchFamily="34" charset="-128"/>
              </a:rPr>
              <a:t>), results may or may not        propagate NA.</a:t>
            </a:r>
            <a:endParaRPr lang="en-US" dirty="0" smtClean="0">
              <a:ea typeface="ＭＳ Ｐゴシック" panose="020B0600070205080204" pitchFamily="34" charset="-128"/>
            </a:endParaRPr>
          </a:p>
          <a:p>
            <a:pPr eaLnBrk="1" hangingPunct="1">
              <a:buSzPct val="100000"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450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8A44C07-CBE6-4AB7-83E1-02C490AE967A}" type="slidenum">
              <a:rPr lang="en-US" sz="800"/>
              <a:pPr eaLnBrk="1" hangingPunct="1"/>
              <a:t>42</a:t>
            </a:fld>
            <a:endParaRPr lang="en-US" sz="80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74713" y="3063875"/>
          <a:ext cx="7631112" cy="125571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27333"/>
                <a:gridCol w="5303779"/>
              </a:tblGrid>
              <a:tr h="36625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Generic Function</a:t>
                      </a:r>
                      <a:endParaRPr lang="en-US" sz="1600" dirty="0"/>
                    </a:p>
                  </a:txBody>
                  <a:tcPr marL="91450" marR="91450" marT="45752" marB="45752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50" marR="91450" marT="45752" marB="45752"/>
                </a:tc>
              </a:tr>
              <a:tr h="3710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@</a:t>
                      </a:r>
                      <a:r>
                        <a:rPr lang="en-US" sz="1400" b="1" i="1" dirty="0" err="1" smtClean="0"/>
                        <a:t>mov</a:t>
                      </a:r>
                      <a:r>
                        <a:rPr lang="en-US" sz="1400" b="0" dirty="0" smtClean="0"/>
                        <a:t>[</a:t>
                      </a:r>
                      <a:r>
                        <a:rPr lang="en-US" sz="1400" b="0" i="1" dirty="0" smtClean="0"/>
                        <a:t>specified</a:t>
                      </a:r>
                      <a:r>
                        <a:rPr lang="en-US" sz="1400" b="0" i="1" baseline="0" dirty="0" smtClean="0"/>
                        <a:t> statistic</a:t>
                      </a:r>
                      <a:r>
                        <a:rPr lang="en-US" sz="1400" b="0" baseline="0" dirty="0" smtClean="0"/>
                        <a:t>]</a:t>
                      </a:r>
                      <a:r>
                        <a:rPr lang="en-US" sz="1400" b="0" dirty="0" smtClean="0"/>
                        <a:t> </a:t>
                      </a:r>
                      <a:endParaRPr lang="en-US" sz="1400" b="0" i="0" dirty="0" smtClean="0"/>
                    </a:p>
                  </a:txBody>
                  <a:tcPr marL="91450" marR="91450" marT="45752" marB="45752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This</a:t>
                      </a:r>
                      <a:r>
                        <a:rPr lang="en-US" sz="1400" baseline="0" dirty="0" smtClean="0"/>
                        <a:t> c</a:t>
                      </a:r>
                      <a:r>
                        <a:rPr lang="en-US" sz="1400" dirty="0" smtClean="0"/>
                        <a:t>ommand generates missing values</a:t>
                      </a:r>
                    </a:p>
                  </a:txBody>
                  <a:tcPr marL="91450" marR="91450" marT="45752" marB="45752"/>
                </a:tc>
              </a:tr>
              <a:tr h="5183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@</a:t>
                      </a:r>
                      <a:r>
                        <a:rPr lang="en-US" sz="1400" b="1" i="1" dirty="0" smtClean="0"/>
                        <a:t>m</a:t>
                      </a:r>
                      <a:r>
                        <a:rPr lang="en-US" sz="1400" b="0" dirty="0" smtClean="0"/>
                        <a:t>[</a:t>
                      </a:r>
                      <a:r>
                        <a:rPr lang="en-US" sz="1400" b="0" i="1" dirty="0" smtClean="0"/>
                        <a:t>specified</a:t>
                      </a:r>
                      <a:r>
                        <a:rPr lang="en-US" sz="1400" b="0" i="1" baseline="0" dirty="0" smtClean="0"/>
                        <a:t> statistic</a:t>
                      </a:r>
                      <a:r>
                        <a:rPr lang="en-US" sz="1400" b="0" baseline="0" dirty="0" smtClean="0"/>
                        <a:t>]</a:t>
                      </a:r>
                      <a:r>
                        <a:rPr lang="en-US" sz="1400" b="0" dirty="0" smtClean="0"/>
                        <a:t> 	</a:t>
                      </a:r>
                      <a:endParaRPr lang="en-US" sz="1400" b="0" i="0" dirty="0" smtClean="0"/>
                    </a:p>
                  </a:txBody>
                  <a:tcPr marL="91450" marR="91450" marT="45752" marB="45752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This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command skips </a:t>
                      </a:r>
                      <a:r>
                        <a:rPr lang="en-US" sz="1400" b="1" dirty="0" smtClean="0"/>
                        <a:t>NA</a:t>
                      </a:r>
                      <a:r>
                        <a:rPr lang="en-US" sz="1400" dirty="0" smtClean="0"/>
                        <a:t> observations and does not generate </a:t>
                      </a:r>
                      <a:r>
                        <a:rPr lang="en-US" sz="1400" b="1" dirty="0" smtClean="0"/>
                        <a:t>NA</a:t>
                      </a:r>
                      <a:r>
                        <a:rPr lang="en-US" sz="1400" dirty="0" smtClean="0"/>
                        <a:t> values</a:t>
                      </a:r>
                      <a:endParaRPr lang="en-US" sz="1400" b="1" dirty="0" smtClean="0"/>
                    </a:p>
                  </a:txBody>
                  <a:tcPr marL="91450" marR="91450" marT="45752" marB="45752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F9AB3C5-F9CD-4690-8D34-13C39A81AE55}" type="slidenum">
              <a:rPr lang="en-US" sz="800">
                <a:solidFill>
                  <a:schemeClr val="accent1"/>
                </a:solidFill>
              </a:rPr>
              <a:pPr/>
              <a:t>43</a:t>
            </a:fld>
            <a:endParaRPr lang="en-US" sz="800">
              <a:solidFill>
                <a:schemeClr val="accent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69950" y="1776413"/>
          <a:ext cx="7759700" cy="40179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25703"/>
                <a:gridCol w="5633997"/>
              </a:tblGrid>
              <a:tr h="368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44" marR="91444" marT="45695" marB="4569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44" marR="91444" marT="45695" marB="45695"/>
                </a:tc>
              </a:tr>
              <a:tr h="5214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movav</a:t>
                      </a:r>
                      <a:r>
                        <a:rPr lang="en-US" sz="1400" b="1" dirty="0" smtClean="0"/>
                        <a:t>(</a:t>
                      </a:r>
                      <a:r>
                        <a:rPr lang="en-US" sz="1400" b="1" dirty="0" err="1" smtClean="0"/>
                        <a:t>x,n</a:t>
                      </a:r>
                      <a:r>
                        <a:rPr lang="en-US" sz="1400" b="1" dirty="0" smtClean="0"/>
                        <a:t>)	</a:t>
                      </a:r>
                      <a:endParaRPr lang="en-US" sz="1400" b="1" i="1" dirty="0" smtClean="0"/>
                    </a:p>
                  </a:txBody>
                  <a:tcPr marL="91444" marR="91444" marT="45695" marB="4569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n-period backwards moving average (if n=3, X+X(-1)+X(-2)/3).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NA</a:t>
                      </a:r>
                      <a:r>
                        <a:rPr lang="en-US" sz="1400" dirty="0" smtClean="0"/>
                        <a:t>s are generated</a:t>
                      </a:r>
                    </a:p>
                  </a:txBody>
                  <a:tcPr marL="91444" marR="91444" marT="45695" marB="45695"/>
                </a:tc>
              </a:tr>
              <a:tr h="5214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movav</a:t>
                      </a:r>
                      <a:r>
                        <a:rPr lang="en-US" sz="1400" b="1" dirty="0" smtClean="0"/>
                        <a:t>(x(-1),n)</a:t>
                      </a:r>
                      <a:endParaRPr lang="en-US" sz="1400" b="1" i="1" dirty="0" smtClean="0"/>
                    </a:p>
                  </a:txBody>
                  <a:tcPr marL="91444" marR="91444" marT="45695" marB="4569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n-period</a:t>
                      </a:r>
                      <a:r>
                        <a:rPr lang="en-US" sz="1400" baseline="0" dirty="0" smtClean="0"/>
                        <a:t> backwards moving average </a:t>
                      </a:r>
                      <a:r>
                        <a:rPr lang="en-US" sz="1400" dirty="0" smtClean="0"/>
                        <a:t>(if n=3, X+X(-1)+X(-2)/3)</a:t>
                      </a:r>
                      <a:r>
                        <a:rPr lang="en-US" sz="1400" baseline="0" dirty="0" smtClean="0"/>
                        <a:t> lagged by one period. </a:t>
                      </a:r>
                      <a:r>
                        <a:rPr lang="en-US" sz="1400" b="1" dirty="0" smtClean="0"/>
                        <a:t>NA</a:t>
                      </a:r>
                      <a:r>
                        <a:rPr lang="en-US" sz="1400" dirty="0" smtClean="0"/>
                        <a:t>s are generated</a:t>
                      </a:r>
                    </a:p>
                  </a:txBody>
                  <a:tcPr marL="91444" marR="91444" marT="45695" marB="45695"/>
                </a:tc>
              </a:tr>
              <a:tr h="5214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movsum</a:t>
                      </a:r>
                      <a:r>
                        <a:rPr lang="en-US" sz="1400" b="1" dirty="0" smtClean="0"/>
                        <a:t>(</a:t>
                      </a:r>
                      <a:r>
                        <a:rPr lang="en-US" sz="1400" b="1" dirty="0" err="1" smtClean="0"/>
                        <a:t>x,n</a:t>
                      </a:r>
                      <a:r>
                        <a:rPr lang="en-US" sz="1400" b="1" dirty="0" smtClean="0"/>
                        <a:t>)</a:t>
                      </a:r>
                      <a:endParaRPr lang="en-US" sz="1400" b="1" i="1" dirty="0" smtClean="0"/>
                    </a:p>
                  </a:txBody>
                  <a:tcPr marL="91444" marR="91444" marT="45695" marB="4569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n-period backwards moving sum (if n=3, X+X(-1)+X(-2)).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NA</a:t>
                      </a:r>
                      <a:r>
                        <a:rPr lang="en-US" sz="1400" dirty="0" smtClean="0"/>
                        <a:t>s are generated</a:t>
                      </a:r>
                    </a:p>
                  </a:txBody>
                  <a:tcPr marL="91444" marR="91444" marT="45695" marB="45695"/>
                </a:tc>
              </a:tr>
              <a:tr h="5214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movvar</a:t>
                      </a:r>
                      <a:r>
                        <a:rPr lang="en-US" sz="1400" b="1" dirty="0" smtClean="0"/>
                        <a:t>(</a:t>
                      </a:r>
                      <a:r>
                        <a:rPr lang="en-US" sz="1400" b="1" dirty="0" err="1" smtClean="0"/>
                        <a:t>x,n</a:t>
                      </a:r>
                      <a:r>
                        <a:rPr lang="en-US" sz="1400" b="1" dirty="0" smtClean="0"/>
                        <a:t>)	</a:t>
                      </a:r>
                      <a:endParaRPr lang="en-US" sz="1400" b="1" i="1" dirty="0" smtClean="0"/>
                    </a:p>
                  </a:txBody>
                  <a:tcPr marL="91444" marR="91444" marT="45695" marB="4569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n-period</a:t>
                      </a:r>
                      <a:r>
                        <a:rPr lang="en-US" sz="1400" baseline="0" dirty="0" smtClean="0"/>
                        <a:t> backwards moving variances: population variance for the current and previous n-1 observations</a:t>
                      </a:r>
                      <a:r>
                        <a:rPr lang="en-US" sz="1400" dirty="0" smtClean="0"/>
                        <a:t>. </a:t>
                      </a:r>
                      <a:r>
                        <a:rPr lang="en-US" sz="1400" b="1" dirty="0" smtClean="0"/>
                        <a:t>NA</a:t>
                      </a:r>
                      <a:r>
                        <a:rPr lang="en-US" sz="1400" dirty="0" smtClean="0"/>
                        <a:t>s are generated</a:t>
                      </a:r>
                    </a:p>
                  </a:txBody>
                  <a:tcPr marL="91444" marR="91444" marT="45695" marB="45695"/>
                </a:tc>
              </a:tr>
              <a:tr h="5214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mav</a:t>
                      </a:r>
                      <a:r>
                        <a:rPr lang="en-US" sz="1400" b="1" dirty="0" smtClean="0"/>
                        <a:t>(</a:t>
                      </a:r>
                      <a:r>
                        <a:rPr lang="en-US" sz="1400" b="1" dirty="0" err="1" smtClean="0"/>
                        <a:t>x,n</a:t>
                      </a:r>
                      <a:r>
                        <a:rPr lang="en-US" sz="1400" b="1" dirty="0" smtClean="0"/>
                        <a:t>)	</a:t>
                      </a:r>
                      <a:endParaRPr lang="en-US" sz="1400" b="1" i="1" dirty="0" smtClean="0"/>
                    </a:p>
                  </a:txBody>
                  <a:tcPr marL="91444" marR="91444" marT="45695" marB="4569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n-period backwards moving average (if n=3, X+X(-1)+X(-2)/3).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NA</a:t>
                      </a:r>
                      <a:r>
                        <a:rPr lang="en-US" sz="1400" dirty="0" smtClean="0"/>
                        <a:t>s are NOT generated</a:t>
                      </a:r>
                    </a:p>
                  </a:txBody>
                  <a:tcPr marL="91444" marR="91444" marT="45695" marB="45695"/>
                </a:tc>
              </a:tr>
              <a:tr h="5214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msum</a:t>
                      </a:r>
                      <a:r>
                        <a:rPr lang="en-US" sz="1400" b="1" dirty="0" smtClean="0"/>
                        <a:t>(</a:t>
                      </a:r>
                      <a:r>
                        <a:rPr lang="en-US" sz="1400" b="1" dirty="0" err="1" smtClean="0"/>
                        <a:t>x,n</a:t>
                      </a:r>
                      <a:r>
                        <a:rPr lang="en-US" sz="1400" b="1" dirty="0" smtClean="0"/>
                        <a:t>)	</a:t>
                      </a:r>
                      <a:endParaRPr lang="en-US" sz="1400" b="1" i="1" dirty="0" smtClean="0"/>
                    </a:p>
                  </a:txBody>
                  <a:tcPr marL="91444" marR="91444" marT="45695" marB="4569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n-period backwards moving sum (if n=3, X+X(-1)+X(-2)).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NA</a:t>
                      </a:r>
                      <a:r>
                        <a:rPr lang="en-US" sz="1400" dirty="0" smtClean="0"/>
                        <a:t>s are NOT generated</a:t>
                      </a:r>
                    </a:p>
                  </a:txBody>
                  <a:tcPr marL="91444" marR="91444" marT="45695" marB="45695"/>
                </a:tc>
              </a:tr>
              <a:tr h="5214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mvars</a:t>
                      </a:r>
                      <a:r>
                        <a:rPr lang="en-US" sz="1400" b="1" dirty="0" smtClean="0"/>
                        <a:t>(</a:t>
                      </a:r>
                      <a:r>
                        <a:rPr lang="en-US" sz="1400" b="1" dirty="0" err="1" smtClean="0"/>
                        <a:t>x,n</a:t>
                      </a:r>
                      <a:r>
                        <a:rPr lang="en-US" sz="1400" b="1" dirty="0" smtClean="0"/>
                        <a:t>)</a:t>
                      </a:r>
                      <a:endParaRPr lang="en-US" sz="1400" b="1" i="1" dirty="0" smtClean="0"/>
                    </a:p>
                  </a:txBody>
                  <a:tcPr marL="91444" marR="91444" marT="45695" marB="4569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n-period</a:t>
                      </a:r>
                      <a:r>
                        <a:rPr lang="en-US" sz="1400" baseline="0" dirty="0" smtClean="0"/>
                        <a:t> backwards moving sample variance: sample variance for the current and previous n-1 observations</a:t>
                      </a:r>
                      <a:r>
                        <a:rPr lang="en-US" sz="1400" dirty="0" smtClean="0"/>
                        <a:t>. </a:t>
                      </a:r>
                      <a:r>
                        <a:rPr lang="en-US" sz="1400" b="1" dirty="0" smtClean="0"/>
                        <a:t>NA</a:t>
                      </a:r>
                      <a:r>
                        <a:rPr lang="en-US" sz="1400" dirty="0" smtClean="0"/>
                        <a:t>s are NOT generated</a:t>
                      </a:r>
                    </a:p>
                  </a:txBody>
                  <a:tcPr marL="91444" marR="91444" marT="45695" marB="45695"/>
                </a:tc>
              </a:tr>
            </a:tbl>
          </a:graphicData>
        </a:graphic>
      </p:graphicFrame>
      <p:sp>
        <p:nvSpPr>
          <p:cNvPr id="46112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Moving Statistic Functions </a:t>
            </a:r>
            <a:r>
              <a:rPr lang="en-US" sz="1800" dirty="0">
                <a:solidFill>
                  <a:schemeClr val="hlink"/>
                </a:solidFill>
              </a:rPr>
              <a:t>(cont’d)</a:t>
            </a:r>
          </a:p>
        </p:txBody>
      </p:sp>
      <p:sp>
        <p:nvSpPr>
          <p:cNvPr id="46113" name="Rectangle 3"/>
          <p:cNvSpPr txBox="1">
            <a:spLocks noChangeArrowheads="1"/>
          </p:cNvSpPr>
          <p:nvPr/>
        </p:nvSpPr>
        <p:spPr bwMode="auto">
          <a:xfrm>
            <a:off x="371475" y="1306513"/>
            <a:ext cx="867092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65188"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865188"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865188"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865188"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865188"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2000" b="1">
                <a:solidFill>
                  <a:schemeClr val="hlink"/>
                </a:solidFill>
              </a:rPr>
              <a:t>	</a:t>
            </a:r>
            <a:r>
              <a:rPr lang="en-US" sz="1800" b="1">
                <a:solidFill>
                  <a:schemeClr val="hlink"/>
                </a:solidFill>
              </a:rPr>
              <a:t>Common  Functions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Moving Statistic Functions: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1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46088" y="1143000"/>
            <a:ext cx="8131175" cy="73025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Show a 4-period moving average for series </a:t>
            </a:r>
            <a:r>
              <a:rPr lang="en-US" sz="1800" b="1" i="1" kern="1200" dirty="0" smtClean="0"/>
              <a:t>y</a:t>
            </a:r>
            <a:r>
              <a:rPr lang="en-US" sz="1800" kern="1200" dirty="0" smtClean="0"/>
              <a:t>. </a:t>
            </a:r>
            <a:endParaRPr lang="en-US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471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7E8E4B5-A129-4D31-B582-FC3505DA03AB}" type="slidenum">
              <a:rPr lang="en-US" sz="800"/>
              <a:pPr eaLnBrk="1" hangingPunct="1"/>
              <a:t>44</a:t>
            </a:fld>
            <a:endParaRPr lang="en-US" sz="800"/>
          </a:p>
        </p:txBody>
      </p:sp>
      <p:pic>
        <p:nvPicPr>
          <p:cNvPr id="4710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5" y="3124200"/>
            <a:ext cx="199072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10" name="Rectangle 3"/>
          <p:cNvSpPr txBox="1">
            <a:spLocks noChangeArrowheads="1"/>
          </p:cNvSpPr>
          <p:nvPr/>
        </p:nvSpPr>
        <p:spPr bwMode="auto">
          <a:xfrm>
            <a:off x="4730750" y="2784475"/>
            <a:ext cx="38528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 b="1">
                <a:solidFill>
                  <a:schemeClr val="hlink"/>
                </a:solidFill>
              </a:rPr>
              <a:t>Original series</a:t>
            </a:r>
            <a:r>
              <a:rPr lang="en-US" sz="1800" b="1">
                <a:solidFill>
                  <a:schemeClr val="hlink"/>
                </a:solidFill>
              </a:rPr>
              <a:t>             </a:t>
            </a:r>
            <a:r>
              <a:rPr lang="en-US" sz="1600" b="1">
                <a:solidFill>
                  <a:schemeClr val="hlink"/>
                </a:solidFill>
              </a:rPr>
              <a:t>@movav(y,n)</a:t>
            </a:r>
            <a:r>
              <a:rPr lang="en-US" sz="1800" b="1" i="1">
                <a:solidFill>
                  <a:schemeClr val="hlink"/>
                </a:solidFill>
              </a:rPr>
              <a:t>	</a:t>
            </a:r>
            <a:r>
              <a:rPr lang="en-US" sz="1800" b="1">
                <a:solidFill>
                  <a:schemeClr val="hlink"/>
                </a:solidFill>
              </a:rPr>
              <a:t>		</a:t>
            </a:r>
            <a:r>
              <a:rPr lang="en-US" sz="1800">
                <a:solidFill>
                  <a:schemeClr val="hlink"/>
                </a:solidFill>
              </a:rPr>
              <a:t>					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95313" y="1633538"/>
            <a:ext cx="4135437" cy="408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Moving Statistic: Example 1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   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show 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@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movav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(y,4)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800" b="1" dirty="0"/>
              <a:t>	</a:t>
            </a:r>
            <a:endParaRPr lang="en-US" sz="1800" b="1" dirty="0" smtClean="0"/>
          </a:p>
          <a:p>
            <a:pPr marL="285750" lvl="1" indent="-2857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Note that the 4-period </a:t>
            </a:r>
            <a:r>
              <a:rPr lang="en-US" sz="1600" dirty="0"/>
              <a:t>backwards moving average </a:t>
            </a:r>
            <a:r>
              <a:rPr lang="en-US" sz="1600" dirty="0" smtClean="0"/>
              <a:t>is computed as:      </a:t>
            </a:r>
            <a:r>
              <a:rPr lang="en-US" sz="1600" i="1" dirty="0" smtClean="0"/>
              <a:t>(X+X</a:t>
            </a:r>
            <a:r>
              <a:rPr lang="en-US" sz="1600" i="1" dirty="0"/>
              <a:t>(-1)+X(-2</a:t>
            </a:r>
            <a:r>
              <a:rPr lang="en-US" sz="1600" i="1" dirty="0" smtClean="0"/>
              <a:t>)+X(-3))/4. </a:t>
            </a:r>
            <a:endParaRPr lang="en-US" sz="1600" i="1" dirty="0"/>
          </a:p>
          <a:p>
            <a:pPr marL="0" lvl="1" indent="0" eaLnBrk="1" hangingPunct="1">
              <a:spcBef>
                <a:spcPts val="0"/>
              </a:spcBef>
              <a:spcAft>
                <a:spcPts val="0"/>
              </a:spcAft>
              <a:buFont typeface="Times" pitchFamily="18" charset="0"/>
              <a:buNone/>
              <a:defRPr/>
            </a:pPr>
            <a:r>
              <a:rPr lang="en-US" sz="1800" b="1" dirty="0" smtClean="0"/>
              <a:t> </a:t>
            </a: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</p:txBody>
      </p:sp>
      <p:pic>
        <p:nvPicPr>
          <p:cNvPr id="471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0" y="1825625"/>
            <a:ext cx="150495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475" y="3124200"/>
            <a:ext cx="2009775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Moving Statistic Functions: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2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46088" y="1143000"/>
            <a:ext cx="8131175" cy="7302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You can combine operators (functions) to perform more complex examples.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Suppose you would like to show the 4-period moving average for series </a:t>
            </a:r>
            <a:r>
              <a:rPr lang="en-US" sz="1800" b="1" i="1" kern="1200" dirty="0" smtClean="0"/>
              <a:t>y </a:t>
            </a:r>
            <a:r>
              <a:rPr lang="en-US" sz="1800" kern="1200" dirty="0" smtClean="0"/>
              <a:t>lagged by one period. </a:t>
            </a:r>
            <a:endParaRPr lang="en-US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9AFBD60-3377-428E-9074-9398FB701A79}" type="slidenum">
              <a:rPr lang="en-US" sz="800"/>
              <a:pPr eaLnBrk="1" hangingPunct="1"/>
              <a:t>45</a:t>
            </a:fld>
            <a:endParaRPr lang="en-US" sz="800"/>
          </a:p>
        </p:txBody>
      </p:sp>
      <p:pic>
        <p:nvPicPr>
          <p:cNvPr id="481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613" y="3124200"/>
            <a:ext cx="199072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134" name="Rectangle 3"/>
          <p:cNvSpPr txBox="1">
            <a:spLocks noChangeArrowheads="1"/>
          </p:cNvSpPr>
          <p:nvPr/>
        </p:nvSpPr>
        <p:spPr bwMode="auto">
          <a:xfrm>
            <a:off x="4486275" y="2784475"/>
            <a:ext cx="40925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 b="1">
                <a:solidFill>
                  <a:schemeClr val="hlink"/>
                </a:solidFill>
              </a:rPr>
              <a:t>Original series</a:t>
            </a:r>
            <a:r>
              <a:rPr lang="en-US" sz="1800" b="1">
                <a:solidFill>
                  <a:schemeClr val="hlink"/>
                </a:solidFill>
              </a:rPr>
              <a:t>             </a:t>
            </a:r>
            <a:r>
              <a:rPr lang="en-US" sz="1600" b="1">
                <a:solidFill>
                  <a:schemeClr val="hlink"/>
                </a:solidFill>
              </a:rPr>
              <a:t>@movav(y(-1),n)</a:t>
            </a:r>
            <a:r>
              <a:rPr lang="en-US" sz="1800" b="1" i="1">
                <a:solidFill>
                  <a:schemeClr val="hlink"/>
                </a:solidFill>
              </a:rPr>
              <a:t>	</a:t>
            </a:r>
            <a:r>
              <a:rPr lang="en-US" sz="1800" b="1">
                <a:solidFill>
                  <a:schemeClr val="hlink"/>
                </a:solidFill>
              </a:rPr>
              <a:t>		</a:t>
            </a:r>
            <a:r>
              <a:rPr lang="en-US" sz="1800">
                <a:solidFill>
                  <a:schemeClr val="hlink"/>
                </a:solidFill>
              </a:rPr>
              <a:t>					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95313" y="2206625"/>
            <a:ext cx="3573462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Moving Statistic: Example </a:t>
            </a:r>
            <a:r>
              <a:rPr lang="en-US" sz="1600" u="sng" dirty="0"/>
              <a:t>2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   show @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movav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(y(-1),4)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800" b="1" dirty="0"/>
              <a:t>	</a:t>
            </a:r>
            <a:endParaRPr lang="en-US" sz="1800" b="1" dirty="0" smtClean="0"/>
          </a:p>
          <a:p>
            <a:pPr marL="285750" lvl="1" indent="-2857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The 4-period </a:t>
            </a:r>
            <a:r>
              <a:rPr lang="en-US" sz="1600" dirty="0"/>
              <a:t>backwards moving average </a:t>
            </a:r>
            <a:r>
              <a:rPr lang="en-US" sz="1600" dirty="0" smtClean="0"/>
              <a:t>is computed as: </a:t>
            </a:r>
          </a:p>
          <a:p>
            <a:pPr marL="0" lvl="1" indent="0" eaLnBrk="1" hangingPunct="1">
              <a:spcBef>
                <a:spcPts val="0"/>
              </a:spcBef>
              <a:spcAft>
                <a:spcPts val="0"/>
              </a:spcAft>
              <a:buFont typeface="Times" pitchFamily="18" charset="0"/>
              <a:buNone/>
              <a:defRPr/>
            </a:pPr>
            <a:r>
              <a:rPr lang="en-US" sz="1600" dirty="0"/>
              <a:t> </a:t>
            </a:r>
            <a:r>
              <a:rPr lang="en-US" sz="1600" dirty="0" smtClean="0"/>
              <a:t>    </a:t>
            </a:r>
            <a:r>
              <a:rPr lang="en-US" sz="1600" i="1" dirty="0" smtClean="0"/>
              <a:t>(X+X</a:t>
            </a:r>
            <a:r>
              <a:rPr lang="en-US" sz="1600" i="1" dirty="0"/>
              <a:t>(-1)+X(-2</a:t>
            </a:r>
            <a:r>
              <a:rPr lang="en-US" sz="1600" i="1" dirty="0" smtClean="0"/>
              <a:t>)+X(-3))/4. </a:t>
            </a:r>
            <a:r>
              <a:rPr lang="en-US" sz="1600" dirty="0" smtClean="0"/>
              <a:t>This is </a:t>
            </a:r>
            <a:r>
              <a:rPr lang="en-US" sz="1600" dirty="0"/>
              <a:t> </a:t>
            </a:r>
            <a:r>
              <a:rPr lang="en-US" sz="1600" dirty="0" smtClean="0"/>
              <a:t>  </a:t>
            </a:r>
          </a:p>
          <a:p>
            <a:pPr marL="0" lvl="1" indent="0" eaLnBrk="1" hangingPunct="1">
              <a:spcBef>
                <a:spcPts val="0"/>
              </a:spcBef>
              <a:spcAft>
                <a:spcPts val="0"/>
              </a:spcAft>
              <a:buFont typeface="Times" pitchFamily="18" charset="0"/>
              <a:buNone/>
              <a:defRPr/>
            </a:pPr>
            <a:r>
              <a:rPr lang="en-US" sz="1600" dirty="0" smtClean="0"/>
              <a:t>     then lagged by one period as we </a:t>
            </a:r>
          </a:p>
          <a:p>
            <a:pPr marL="0" lvl="1" indent="0" eaLnBrk="1" hangingPunct="1">
              <a:spcBef>
                <a:spcPts val="0"/>
              </a:spcBef>
              <a:spcAft>
                <a:spcPts val="0"/>
              </a:spcAft>
              <a:buFont typeface="Times" pitchFamily="18" charset="0"/>
              <a:buNone/>
              <a:defRPr/>
            </a:pPr>
            <a:r>
              <a:rPr lang="en-US" sz="1600" dirty="0" smtClean="0"/>
              <a:t>     specified. </a:t>
            </a:r>
          </a:p>
          <a:p>
            <a:pPr marL="0" lvl="1" indent="0" eaLnBrk="1" hangingPunct="1">
              <a:spcBef>
                <a:spcPts val="0"/>
              </a:spcBef>
              <a:spcAft>
                <a:spcPts val="0"/>
              </a:spcAft>
              <a:buFont typeface="Times" pitchFamily="18" charset="0"/>
              <a:buNone/>
              <a:defRPr/>
            </a:pPr>
            <a:r>
              <a:rPr lang="en-US" sz="2000" b="1" dirty="0" smtClean="0"/>
              <a:t>	</a:t>
            </a:r>
            <a:r>
              <a:rPr lang="en-US" sz="1800" b="1" dirty="0" smtClean="0"/>
              <a:t> </a:t>
            </a:r>
            <a:endParaRPr lang="en-US" sz="1600" dirty="0" smtClean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</p:txBody>
      </p:sp>
      <p:pic>
        <p:nvPicPr>
          <p:cNvPr id="4813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0" y="1831975"/>
            <a:ext cx="193357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3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3124200"/>
            <a:ext cx="199072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Moving Statistic Functions: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3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46088" y="1143000"/>
            <a:ext cx="8131175" cy="7302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Show a 5-period backward moving sum for series </a:t>
            </a:r>
            <a:r>
              <a:rPr lang="en-US" sz="1800" b="1" i="1" kern="1200" dirty="0" smtClean="0"/>
              <a:t>y</a:t>
            </a:r>
            <a:r>
              <a:rPr lang="en-US" sz="1800" kern="1200" dirty="0" smtClean="0"/>
              <a:t>.  </a:t>
            </a:r>
            <a:endParaRPr lang="en-US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491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803A7D3-2EBC-4D36-8C55-1AC9ED16C5B7}" type="slidenum">
              <a:rPr lang="en-US" sz="800"/>
              <a:pPr eaLnBrk="1" hangingPunct="1"/>
              <a:t>46</a:t>
            </a:fld>
            <a:endParaRPr lang="en-US" sz="800"/>
          </a:p>
        </p:txBody>
      </p:sp>
      <p:pic>
        <p:nvPicPr>
          <p:cNvPr id="4915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063" y="2973388"/>
            <a:ext cx="199072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8" name="Rectangle 3"/>
          <p:cNvSpPr txBox="1">
            <a:spLocks noChangeArrowheads="1"/>
          </p:cNvSpPr>
          <p:nvPr/>
        </p:nvSpPr>
        <p:spPr bwMode="auto">
          <a:xfrm>
            <a:off x="4448175" y="2601913"/>
            <a:ext cx="40925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 b="1">
                <a:solidFill>
                  <a:schemeClr val="hlink"/>
                </a:solidFill>
              </a:rPr>
              <a:t>Original series</a:t>
            </a:r>
            <a:r>
              <a:rPr lang="en-US" sz="1800" b="1">
                <a:solidFill>
                  <a:schemeClr val="hlink"/>
                </a:solidFill>
              </a:rPr>
              <a:t>             </a:t>
            </a:r>
            <a:r>
              <a:rPr lang="en-US" sz="1600" b="1">
                <a:solidFill>
                  <a:schemeClr val="hlink"/>
                </a:solidFill>
              </a:rPr>
              <a:t>@movsum(y,5)</a:t>
            </a:r>
            <a:r>
              <a:rPr lang="en-US" sz="1800" b="1" i="1">
                <a:solidFill>
                  <a:schemeClr val="hlink"/>
                </a:solidFill>
              </a:rPr>
              <a:t>	</a:t>
            </a:r>
            <a:r>
              <a:rPr lang="en-US" sz="1800" b="1">
                <a:solidFill>
                  <a:schemeClr val="hlink"/>
                </a:solidFill>
              </a:rPr>
              <a:t>		</a:t>
            </a:r>
            <a:r>
              <a:rPr lang="en-US" sz="1800">
                <a:solidFill>
                  <a:schemeClr val="hlink"/>
                </a:solidFill>
              </a:rPr>
              <a:t>					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95313" y="1684338"/>
            <a:ext cx="3660775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Moving Statistic: Example 3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   show @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movsum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(y,5)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800" b="1" dirty="0"/>
              <a:t>	</a:t>
            </a:r>
            <a:endParaRPr lang="en-US" sz="1800" b="1" dirty="0" smtClean="0"/>
          </a:p>
          <a:p>
            <a:pPr marL="285750" lvl="1" indent="-2857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Note that the 5-period backward moving sum is generated by adding:                                   </a:t>
            </a:r>
            <a:r>
              <a:rPr lang="en-US" sz="1600" i="1" dirty="0" smtClean="0"/>
              <a:t>(</a:t>
            </a:r>
            <a:r>
              <a:rPr lang="en-US" sz="1600" i="1" dirty="0"/>
              <a:t>X+X(-1)+X(-2)+X(-3</a:t>
            </a:r>
            <a:r>
              <a:rPr lang="en-US" sz="1600" i="1" dirty="0" smtClean="0"/>
              <a:t>)+X(-4)). </a:t>
            </a:r>
            <a:r>
              <a:rPr lang="en-US" sz="2000" b="1" dirty="0" smtClean="0"/>
              <a:t>	</a:t>
            </a:r>
            <a:r>
              <a:rPr lang="en-US" sz="1800" b="1" dirty="0" smtClean="0"/>
              <a:t> </a:t>
            </a:r>
            <a:endParaRPr lang="en-US" sz="1600" dirty="0" smtClean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</p:txBody>
      </p:sp>
      <p:pic>
        <p:nvPicPr>
          <p:cNvPr id="4916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0" y="1684338"/>
            <a:ext cx="1876425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6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88" y="2992438"/>
            <a:ext cx="19431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Moving Statistic Functions: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4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46088" y="1143000"/>
            <a:ext cx="8131175" cy="7302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Show a </a:t>
            </a:r>
            <a:r>
              <a:rPr lang="en-US" sz="1800" i="1" kern="1200" dirty="0" smtClean="0"/>
              <a:t>centered </a:t>
            </a:r>
            <a:r>
              <a:rPr lang="en-US" sz="1800" kern="1200" dirty="0" smtClean="0"/>
              <a:t>5-period backward moving sum for series </a:t>
            </a:r>
            <a:r>
              <a:rPr lang="en-US" sz="1800" b="1" i="1" kern="1200" dirty="0" smtClean="0"/>
              <a:t>y</a:t>
            </a:r>
            <a:r>
              <a:rPr lang="en-US" sz="1800" kern="1200" dirty="0" smtClean="0"/>
              <a:t>.  </a:t>
            </a:r>
            <a:endParaRPr lang="en-US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501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CF33A78-30C3-49BD-8EC7-3006DA9F779C}" type="slidenum">
              <a:rPr lang="en-US" sz="800"/>
              <a:pPr eaLnBrk="1" hangingPunct="1"/>
              <a:t>47</a:t>
            </a:fld>
            <a:endParaRPr lang="en-US" sz="800"/>
          </a:p>
        </p:txBody>
      </p:sp>
      <p:pic>
        <p:nvPicPr>
          <p:cNvPr id="5018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038" y="2962275"/>
            <a:ext cx="199072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182" name="Rectangle 3"/>
          <p:cNvSpPr txBox="1">
            <a:spLocks noChangeArrowheads="1"/>
          </p:cNvSpPr>
          <p:nvPr/>
        </p:nvSpPr>
        <p:spPr bwMode="auto">
          <a:xfrm>
            <a:off x="4310063" y="2622550"/>
            <a:ext cx="42719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 b="1">
                <a:solidFill>
                  <a:schemeClr val="hlink"/>
                </a:solidFill>
              </a:rPr>
              <a:t>Original series</a:t>
            </a:r>
            <a:r>
              <a:rPr lang="en-US" sz="1800" b="1">
                <a:solidFill>
                  <a:schemeClr val="hlink"/>
                </a:solidFill>
              </a:rPr>
              <a:t>           </a:t>
            </a:r>
            <a:r>
              <a:rPr lang="en-US" sz="1600" b="1">
                <a:solidFill>
                  <a:schemeClr val="hlink"/>
                </a:solidFill>
              </a:rPr>
              <a:t>@movsum(y(2),5)</a:t>
            </a:r>
            <a:r>
              <a:rPr lang="en-US" sz="1800" b="1" i="1">
                <a:solidFill>
                  <a:schemeClr val="hlink"/>
                </a:solidFill>
              </a:rPr>
              <a:t>	</a:t>
            </a:r>
            <a:r>
              <a:rPr lang="en-US" sz="1800" b="1">
                <a:solidFill>
                  <a:schemeClr val="hlink"/>
                </a:solidFill>
              </a:rPr>
              <a:t>		</a:t>
            </a:r>
            <a:r>
              <a:rPr lang="en-US" sz="1800">
                <a:solidFill>
                  <a:schemeClr val="hlink"/>
                </a:solidFill>
              </a:rPr>
              <a:t>					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95313" y="1684338"/>
            <a:ext cx="3514725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Moving Statistic: Example </a:t>
            </a:r>
            <a:r>
              <a:rPr lang="en-US" sz="1600" u="sng" dirty="0"/>
              <a:t>4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  show @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movsum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(y(2),5)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800" b="1" dirty="0"/>
              <a:t>	</a:t>
            </a:r>
            <a:endParaRPr lang="en-US" sz="1800" b="1" dirty="0" smtClean="0"/>
          </a:p>
          <a:p>
            <a:pPr marL="285750" lvl="1" indent="-2857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Note that the 5-period backward moving sum is now centered at the observation which falls in the middle of the interval. </a:t>
            </a:r>
          </a:p>
          <a:p>
            <a:pPr marL="285750" lvl="1" indent="-2857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It is computed by adding:                 </a:t>
            </a:r>
            <a:r>
              <a:rPr lang="en-US" sz="1600" i="1" dirty="0" smtClean="0"/>
              <a:t>(X(-1)+X(-2)+X+X(+1)+X(+2)). </a:t>
            </a:r>
            <a:r>
              <a:rPr lang="en-US" sz="2000" b="1" dirty="0" smtClean="0"/>
              <a:t>	</a:t>
            </a:r>
            <a:r>
              <a:rPr lang="en-US" sz="1800" b="1" dirty="0" smtClean="0"/>
              <a:t> </a:t>
            </a:r>
            <a:endParaRPr lang="en-US" sz="1600" dirty="0" smtClean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</p:txBody>
      </p:sp>
      <p:pic>
        <p:nvPicPr>
          <p:cNvPr id="5018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675" y="1674813"/>
            <a:ext cx="1828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18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063" y="2995613"/>
            <a:ext cx="188595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Trends</a:t>
            </a:r>
            <a:r>
              <a:rPr lang="en-US" sz="2400" b="1" dirty="0" smtClean="0">
                <a:ea typeface="ＭＳ Ｐゴシック" panose="020B0600070205080204" pitchFamily="34" charset="-128"/>
              </a:rPr>
              <a:t> </a:t>
            </a:r>
            <a:r>
              <a:rPr lang="en-US" b="1" dirty="0" smtClean="0">
                <a:ea typeface="ＭＳ Ｐゴシック" panose="020B0600070205080204" pitchFamily="34" charset="-128"/>
              </a:rPr>
              <a:t> </a:t>
            </a:r>
          </a:p>
        </p:txBody>
      </p:sp>
      <p:sp>
        <p:nvSpPr>
          <p:cNvPr id="512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75F3E55-5AB7-4792-B6EF-E9063D97E5C2}" type="slidenum">
              <a:rPr lang="en-US" sz="800"/>
              <a:pPr eaLnBrk="1" hangingPunct="1"/>
              <a:t>48</a:t>
            </a:fld>
            <a:endParaRPr lang="en-US" sz="8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25500" y="2262188"/>
          <a:ext cx="7805738" cy="155596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0147"/>
                <a:gridCol w="6205591"/>
              </a:tblGrid>
              <a:tr h="33498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48" marR="91448" marT="45678" marB="45678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48" marR="91448" marT="45678" marB="45678"/>
                </a:tc>
              </a:tr>
              <a:tr h="348204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@trend</a:t>
                      </a:r>
                      <a:endParaRPr lang="en-US" sz="1400" b="1" dirty="0"/>
                    </a:p>
                  </a:txBody>
                  <a:tcPr marL="91448" marR="91448" marT="45678" marB="4567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Time trend increasing with each observation </a:t>
                      </a:r>
                    </a:p>
                  </a:txBody>
                  <a:tcPr marL="91448" marR="91448" marT="45678" marB="45678"/>
                </a:tc>
              </a:tr>
              <a:tr h="54384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@</a:t>
                      </a:r>
                      <a:r>
                        <a:rPr lang="en-US" sz="1400" b="1" dirty="0" err="1" smtClean="0"/>
                        <a:t>trendc</a:t>
                      </a:r>
                      <a:endParaRPr lang="en-US" sz="1400" b="1" dirty="0"/>
                    </a:p>
                  </a:txBody>
                  <a:tcPr marL="91448" marR="91448" marT="45678" marB="4567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Calendar-based time trend (in irregular workfiles @trend and @</a:t>
                      </a:r>
                      <a:r>
                        <a:rPr lang="en-US" sz="1400" b="0" dirty="0" err="1" smtClean="0"/>
                        <a:t>trendc</a:t>
                      </a:r>
                      <a:r>
                        <a:rPr lang="en-US" sz="1400" b="0" dirty="0" smtClean="0"/>
                        <a:t> return different results)</a:t>
                      </a:r>
                    </a:p>
                  </a:txBody>
                  <a:tcPr marL="91448" marR="91448" marT="45678" marB="45678"/>
                </a:tc>
              </a:tr>
              <a:tr h="328722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@trend^2</a:t>
                      </a:r>
                      <a:endParaRPr lang="en-US" sz="1400" b="1" dirty="0"/>
                    </a:p>
                  </a:txBody>
                  <a:tcPr marL="91448" marR="91448" marT="45678" marB="4567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Quadratic time trend increasing with each observation</a:t>
                      </a:r>
                    </a:p>
                  </a:txBody>
                  <a:tcPr marL="91448" marR="91448" marT="45678" marB="45678"/>
                </a:tc>
              </a:tr>
            </a:tbl>
          </a:graphicData>
        </a:graphic>
      </p:graphicFrame>
      <p:sp>
        <p:nvSpPr>
          <p:cNvPr id="51221" name="Rectangle 3"/>
          <p:cNvSpPr txBox="1">
            <a:spLocks noChangeArrowheads="1"/>
          </p:cNvSpPr>
          <p:nvPr/>
        </p:nvSpPr>
        <p:spPr bwMode="auto">
          <a:xfrm>
            <a:off x="585788" y="1260475"/>
            <a:ext cx="8326437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hlink"/>
                </a:solidFill>
              </a:rPr>
              <a:t>It is very easy to generate trends in EViews</a:t>
            </a:r>
            <a:r>
              <a:rPr lang="en-US" sz="1600">
                <a:solidFill>
                  <a:schemeClr val="hlink"/>
                </a:solidFill>
              </a:rPr>
              <a:t>	 by using a number of built-in functions. 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>
                <a:solidFill>
                  <a:schemeClr val="hlink"/>
                </a:solidFill>
              </a:rPr>
              <a:t>		</a:t>
            </a:r>
            <a:r>
              <a:rPr lang="en-US" sz="1600">
                <a:solidFill>
                  <a:schemeClr val="hlink"/>
                </a:solidFill>
              </a:rPr>
              <a:t>				</a:t>
            </a:r>
          </a:p>
        </p:txBody>
      </p:sp>
      <p:sp>
        <p:nvSpPr>
          <p:cNvPr id="51222" name="Rectangle 3"/>
          <p:cNvSpPr txBox="1">
            <a:spLocks noChangeArrowheads="1"/>
          </p:cNvSpPr>
          <p:nvPr/>
        </p:nvSpPr>
        <p:spPr bwMode="auto">
          <a:xfrm>
            <a:off x="241300" y="1885950"/>
            <a:ext cx="8670925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65188"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865188"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865188"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865188"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865188"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522288" algn="l"/>
              </a:tabLs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2000" b="1">
                <a:solidFill>
                  <a:schemeClr val="hlink"/>
                </a:solidFill>
              </a:rPr>
              <a:t>	</a:t>
            </a:r>
            <a:r>
              <a:rPr lang="en-US" sz="1800" b="1">
                <a:solidFill>
                  <a:schemeClr val="hlink"/>
                </a:solidFill>
              </a:rPr>
              <a:t>Common  Functions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Trends</a:t>
            </a:r>
            <a:r>
              <a:rPr lang="en-US" smtClean="0">
                <a:ea typeface="ＭＳ Ｐゴシック" panose="020B0600070205080204" pitchFamily="34" charset="-128"/>
              </a:rPr>
              <a:t>: Examples</a:t>
            </a: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46088" y="1143000"/>
            <a:ext cx="8131175" cy="7302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Create two trend series one with initial value 0 and the other one 1.  </a:t>
            </a:r>
            <a:endParaRPr lang="en-US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b="1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		</a:t>
            </a:r>
            <a:r>
              <a:rPr lang="en-US" sz="1800" dirty="0" smtClean="0"/>
              <a:t>	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522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7418F66-8ED6-49CC-A868-0E0FC088DAAB}" type="slidenum">
              <a:rPr lang="en-US" sz="800"/>
              <a:pPr eaLnBrk="1" hangingPunct="1"/>
              <a:t>49</a:t>
            </a:fld>
            <a:endParaRPr lang="en-US" sz="800"/>
          </a:p>
        </p:txBody>
      </p:sp>
      <p:sp>
        <p:nvSpPr>
          <p:cNvPr id="52229" name="Rectangle 3"/>
          <p:cNvSpPr txBox="1">
            <a:spLocks noChangeArrowheads="1"/>
          </p:cNvSpPr>
          <p:nvPr/>
        </p:nvSpPr>
        <p:spPr bwMode="auto">
          <a:xfrm>
            <a:off x="4921250" y="2720975"/>
            <a:ext cx="40925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600" b="1">
                <a:solidFill>
                  <a:schemeClr val="hlink"/>
                </a:solidFill>
              </a:rPr>
              <a:t>     Trend1	       Trend2</a:t>
            </a:r>
            <a:r>
              <a:rPr lang="en-US" sz="1800" b="1" i="1">
                <a:solidFill>
                  <a:schemeClr val="hlink"/>
                </a:solidFill>
              </a:rPr>
              <a:t>	</a:t>
            </a:r>
            <a:r>
              <a:rPr lang="en-US" sz="1800" b="1">
                <a:solidFill>
                  <a:schemeClr val="hlink"/>
                </a:solidFill>
              </a:rPr>
              <a:t>		</a:t>
            </a:r>
            <a:r>
              <a:rPr lang="en-US" sz="1800">
                <a:solidFill>
                  <a:schemeClr val="hlink"/>
                </a:solidFill>
              </a:rPr>
              <a:t>					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95313" y="1684338"/>
            <a:ext cx="3954462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Generating Trends: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lvl="1" indent="0" eaLnBrk="1" hangingPunct="1">
              <a:spcBef>
                <a:spcPts val="0"/>
              </a:spcBef>
              <a:spcAft>
                <a:spcPts val="0"/>
              </a:spcAft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series trend1=@trend</a:t>
            </a:r>
          </a:p>
          <a:p>
            <a:pPr marL="0" lvl="1" indent="0" eaLnBrk="1" hangingPunct="1">
              <a:spcBef>
                <a:spcPts val="0"/>
              </a:spcBef>
              <a:spcAft>
                <a:spcPts val="0"/>
              </a:spcAft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 series 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trend2=@trend+1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/>
              <a:t> </a:t>
            </a:r>
            <a:r>
              <a:rPr lang="en-US" sz="1600" dirty="0" smtClean="0"/>
              <a:t>after each command.  </a:t>
            </a: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800" b="1" dirty="0"/>
              <a:t>	</a:t>
            </a:r>
            <a:endParaRPr lang="en-US" sz="1800" b="1" dirty="0" smtClean="0"/>
          </a:p>
          <a:p>
            <a:pPr marL="285750" lvl="1" indent="-2857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Note that </a:t>
            </a:r>
            <a:r>
              <a:rPr lang="en-US" sz="1600" b="1" i="1" dirty="0" smtClean="0"/>
              <a:t>@trend </a:t>
            </a:r>
            <a:r>
              <a:rPr lang="en-US" sz="1600" dirty="0" smtClean="0"/>
              <a:t>creates a series that begins at 0; while </a:t>
            </a:r>
            <a:r>
              <a:rPr lang="en-US" sz="1600" b="1" i="1" dirty="0" smtClean="0"/>
              <a:t>@trend+1 </a:t>
            </a:r>
            <a:r>
              <a:rPr lang="en-US" sz="1600" dirty="0" smtClean="0"/>
              <a:t>has initial value of 1. </a:t>
            </a:r>
            <a:r>
              <a:rPr lang="en-US" sz="2000" b="1" dirty="0" smtClean="0"/>
              <a:t>	</a:t>
            </a:r>
            <a:r>
              <a:rPr lang="en-US" sz="1800" b="1" dirty="0" smtClean="0"/>
              <a:t> </a:t>
            </a:r>
            <a:endParaRPr lang="en-US" sz="1600" dirty="0" smtClean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endParaRPr lang="en-US" sz="1600" dirty="0"/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Font typeface="Times" pitchFamily="18" charset="0"/>
              <a:buNone/>
              <a:defRPr/>
            </a:pPr>
            <a:endParaRPr lang="en-US" sz="1600" dirty="0" smtClean="0"/>
          </a:p>
        </p:txBody>
      </p:sp>
      <p:pic>
        <p:nvPicPr>
          <p:cNvPr id="522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138" y="1643063"/>
            <a:ext cx="20002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3051175"/>
            <a:ext cx="1914525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0" y="3041650"/>
            <a:ext cx="1885950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Generating Random Numbers (Series):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1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577850" y="1150938"/>
            <a:ext cx="8332788" cy="22669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/>
              <a:t>You can generate a series of </a:t>
            </a:r>
            <a:r>
              <a:rPr lang="en-US" sz="1800" dirty="0"/>
              <a:t>(pseudo) random </a:t>
            </a:r>
            <a:r>
              <a:rPr lang="en-US" sz="1800" dirty="0" smtClean="0"/>
              <a:t>numbers drawn from a variety of distributions.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/>
              <a:t>There are a number of ways to generate a random series. </a:t>
            </a:r>
          </a:p>
          <a:p>
            <a:pPr marL="454025" indent="-280988" eaLnBrk="1" hangingPunct="1">
              <a:buFont typeface="Times" pitchFamily="17" charset="0"/>
              <a:buNone/>
              <a:defRPr/>
            </a:pPr>
            <a:r>
              <a:rPr lang="en-US" sz="1600" u="sng" dirty="0" smtClean="0"/>
              <a:t>Generating a random series: Example 1 </a:t>
            </a:r>
          </a:p>
          <a:p>
            <a:pPr marL="403225" lvl="1" indent="-230188" eaLnBrk="1" hangingPunct="1">
              <a:buFont typeface="+mj-lt"/>
              <a:buAutoNum type="arabicPeriod"/>
              <a:defRPr/>
            </a:pPr>
            <a:r>
              <a:rPr lang="en-US" sz="1600" dirty="0" smtClean="0"/>
              <a:t>Open </a:t>
            </a:r>
            <a:r>
              <a:rPr lang="en-US" sz="1600" dirty="0" err="1" smtClean="0"/>
              <a:t>EViews</a:t>
            </a:r>
            <a:r>
              <a:rPr lang="en-US" sz="1600" dirty="0" smtClean="0"/>
              <a:t> </a:t>
            </a:r>
            <a:r>
              <a:rPr lang="en-US" sz="1600" dirty="0" err="1" smtClean="0"/>
              <a:t>workfile</a:t>
            </a:r>
            <a:r>
              <a:rPr lang="en-US" sz="1600" dirty="0" smtClean="0"/>
              <a:t> </a:t>
            </a:r>
            <a:r>
              <a:rPr lang="en-US" sz="1600" b="1" i="1" dirty="0" smtClean="0"/>
              <a:t>Data.wf1</a:t>
            </a:r>
            <a:r>
              <a:rPr lang="en-US" sz="1600" dirty="0" smtClean="0"/>
              <a:t>. </a:t>
            </a:r>
            <a:endParaRPr lang="en-US" sz="1600" dirty="0"/>
          </a:p>
          <a:p>
            <a:pPr marL="403225" lvl="1" indent="-230188" eaLnBrk="1" hangingPunct="1">
              <a:buFont typeface="+mj-lt"/>
              <a:buAutoNum type="arabicPeriod"/>
              <a:defRPr/>
            </a:pPr>
            <a:r>
              <a:rPr lang="en-US" sz="1600" dirty="0" smtClean="0"/>
              <a:t>Select </a:t>
            </a:r>
            <a:r>
              <a:rPr lang="en-US" sz="1600" b="1" dirty="0" smtClean="0"/>
              <a:t>Quick</a:t>
            </a:r>
            <a:r>
              <a:rPr lang="en-US" sz="1600" b="1" dirty="0"/>
              <a:t> </a:t>
            </a:r>
            <a:r>
              <a:rPr lang="en-US" sz="1600" b="1" dirty="0" smtClean="0"/>
              <a:t>→ Generate Series </a:t>
            </a:r>
            <a:r>
              <a:rPr lang="en-US" sz="1600" dirty="0"/>
              <a:t>from the </a:t>
            </a:r>
            <a:r>
              <a:rPr lang="en-US" sz="1600" dirty="0" smtClean="0"/>
              <a:t>main menu. </a:t>
            </a:r>
          </a:p>
          <a:p>
            <a:pPr marL="403225" lvl="1" indent="-230188" eaLnBrk="1" hangingPunct="1">
              <a:buFont typeface="+mj-lt"/>
              <a:buAutoNum type="arabicPeriod"/>
              <a:defRPr/>
            </a:pPr>
            <a:r>
              <a:rPr lang="en-US" sz="1600" dirty="0" smtClean="0"/>
              <a:t>Type </a:t>
            </a:r>
            <a:r>
              <a:rPr lang="en-US" sz="1600" b="1" i="1" dirty="0" smtClean="0"/>
              <a:t>y1 = </a:t>
            </a:r>
            <a:r>
              <a:rPr lang="en-US" sz="1600" b="1" i="1" dirty="0" err="1" smtClean="0"/>
              <a:t>nrnd</a:t>
            </a:r>
            <a:r>
              <a:rPr lang="en-US" sz="1600" b="1" i="1" dirty="0" smtClean="0"/>
              <a:t> </a:t>
            </a:r>
            <a:r>
              <a:rPr lang="en-US" sz="1600" dirty="0" smtClean="0"/>
              <a:t>in the dialog box </a:t>
            </a:r>
            <a:r>
              <a:rPr lang="en-US" sz="1600" dirty="0"/>
              <a:t>and press </a:t>
            </a:r>
            <a:r>
              <a:rPr lang="en-US" sz="1600" b="1" dirty="0" smtClean="0"/>
              <a:t>Enter.</a:t>
            </a:r>
            <a:endParaRPr lang="en-US" sz="1600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42D04EC-CB14-4810-A073-41D16B624819}" type="slidenum">
              <a:rPr lang="en-US" sz="800"/>
              <a:pPr eaLnBrk="1" hangingPunct="1"/>
              <a:t>5</a:t>
            </a:fld>
            <a:endParaRPr lang="en-US" sz="800"/>
          </a:p>
        </p:txBody>
      </p:sp>
      <p:pic>
        <p:nvPicPr>
          <p:cNvPr id="717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938" y="3400425"/>
            <a:ext cx="3143250" cy="273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576638"/>
            <a:ext cx="4768850" cy="237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5" name="Oval 16"/>
          <p:cNvSpPr>
            <a:spLocks noChangeArrowheads="1"/>
          </p:cNvSpPr>
          <p:nvPr/>
        </p:nvSpPr>
        <p:spPr bwMode="auto">
          <a:xfrm flipV="1">
            <a:off x="2360613" y="4214813"/>
            <a:ext cx="1514475" cy="214312"/>
          </a:xfrm>
          <a:prstGeom prst="ellipse">
            <a:avLst/>
          </a:prstGeom>
          <a:solidFill>
            <a:srgbClr val="C00000">
              <a:alpha val="0"/>
            </a:srgb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Generating Random Numbers (Series):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1 </a:t>
            </a:r>
            <a:r>
              <a:rPr lang="en-US" sz="1800" dirty="0" smtClean="0">
                <a:ea typeface="ＭＳ Ｐゴシック" panose="020B0600070205080204" pitchFamily="34" charset="-128"/>
              </a:rPr>
              <a:t>(cont’d)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584200" y="1260475"/>
            <a:ext cx="3421063" cy="2001838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/>
              <a:t>The result is shown here.</a:t>
            </a:r>
          </a:p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/>
              <a:t>As seen, this generates a series </a:t>
            </a:r>
            <a:r>
              <a:rPr lang="en-US" sz="1800" b="1" i="1" dirty="0" smtClean="0"/>
              <a:t>y1</a:t>
            </a:r>
            <a:r>
              <a:rPr lang="en-US" sz="1800" dirty="0" smtClean="0"/>
              <a:t>, which is normally distributed with mean </a:t>
            </a:r>
            <a:r>
              <a:rPr lang="en-US" sz="1800" b="1" i="1" dirty="0" smtClean="0"/>
              <a:t>0</a:t>
            </a:r>
            <a:r>
              <a:rPr lang="en-US" sz="1800" dirty="0" smtClean="0"/>
              <a:t> and standard deviation equal to </a:t>
            </a:r>
            <a:r>
              <a:rPr lang="en-US" sz="1800" b="1" i="1" dirty="0" smtClean="0"/>
              <a:t>1</a:t>
            </a:r>
            <a:r>
              <a:rPr lang="en-US" sz="1800" dirty="0" smtClean="0"/>
              <a:t>.</a:t>
            </a:r>
            <a:endParaRPr lang="en-US" sz="1800" dirty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A217B33-774B-4700-AA2A-D93F128B1864}" type="slidenum">
              <a:rPr lang="en-US" sz="800"/>
              <a:pPr eaLnBrk="1" hangingPunct="1"/>
              <a:t>6</a:t>
            </a:fld>
            <a:endParaRPr lang="en-US" sz="8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5263" y="1331373"/>
            <a:ext cx="2505075" cy="4514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Generating Random Numbers (Series):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2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198563"/>
            <a:ext cx="8643937" cy="1719262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 smtClean="0"/>
              <a:t>Alternatively, you can create a random series by typing in the command window. 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1FE0A11-9AC4-4270-83DD-E3A542AF1FA4}" type="slidenum">
              <a:rPr lang="en-US" sz="800"/>
              <a:pPr eaLnBrk="1" hangingPunct="1"/>
              <a:t>7</a:t>
            </a:fld>
            <a:endParaRPr lang="en-US" sz="800"/>
          </a:p>
        </p:txBody>
      </p:sp>
      <p:pic>
        <p:nvPicPr>
          <p:cNvPr id="922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25" y="1611313"/>
            <a:ext cx="2828925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09600" y="1730375"/>
            <a:ext cx="4049713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Generating a random series: Example 2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indent="0" algn="ctr" eaLnBrk="1" hangingPunct="1">
              <a:buFont typeface="Times" pitchFamily="18" charset="0"/>
              <a:buNone/>
              <a:defRPr/>
            </a:pP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series z=</a:t>
            </a:r>
            <a:r>
              <a:rPr lang="en-US" sz="1600" dirty="0" err="1">
                <a:solidFill>
                  <a:schemeClr val="tx1"/>
                </a:solidFill>
                <a:latin typeface="Courier" pitchFamily="49" charset="0"/>
              </a:rPr>
              <a:t>nrnd</a:t>
            </a:r>
            <a:endParaRPr lang="en-US" sz="1600" dirty="0">
              <a:solidFill>
                <a:schemeClr val="tx1"/>
              </a:solidFill>
              <a:latin typeface="Courier" pitchFamily="49" charset="0"/>
            </a:endParaRP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 smtClean="0"/>
              <a:t>. </a:t>
            </a:r>
            <a:endParaRPr lang="en-US" sz="1600" dirty="0">
              <a:solidFill>
                <a:schemeClr val="tx1"/>
              </a:solidFill>
              <a:latin typeface="Courier" pitchFamily="49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/>
              <a:t>This creates a new series </a:t>
            </a:r>
            <a:r>
              <a:rPr lang="en-US" sz="1800" b="1" i="1" dirty="0"/>
              <a:t>z</a:t>
            </a:r>
            <a:r>
              <a:rPr lang="en-US" sz="1800" dirty="0" smtClean="0"/>
              <a:t>, </a:t>
            </a:r>
            <a:r>
              <a:rPr lang="en-US" sz="1800" dirty="0"/>
              <a:t>which is normally distributed with mean </a:t>
            </a:r>
            <a:r>
              <a:rPr lang="en-US" sz="1800" b="1" i="1" dirty="0"/>
              <a:t>0</a:t>
            </a:r>
            <a:r>
              <a:rPr lang="en-US" sz="1800" dirty="0"/>
              <a:t> and standard deviation equal to </a:t>
            </a:r>
            <a:r>
              <a:rPr lang="en-US" sz="1800" b="1" i="1" dirty="0"/>
              <a:t>1</a:t>
            </a:r>
            <a:r>
              <a:rPr lang="en-US" sz="1800" dirty="0"/>
              <a:t>.</a:t>
            </a:r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38" y="2744788"/>
            <a:ext cx="2476500" cy="360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Generating Random Numbers (Series):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3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198563"/>
            <a:ext cx="8240712" cy="1719262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/>
              <a:t>Suppose you want to simulate a random walk process with distribution properties similar to the observed distribution of an existing series (for example,</a:t>
            </a:r>
            <a:r>
              <a:rPr lang="en-US" sz="1800" b="1" i="1" dirty="0"/>
              <a:t> </a:t>
            </a:r>
            <a:r>
              <a:rPr lang="en-US" sz="1800" b="1" i="1" dirty="0" err="1"/>
              <a:t>gdp</a:t>
            </a:r>
            <a:r>
              <a:rPr lang="en-US" sz="1800" dirty="0"/>
              <a:t>):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4DE1EC7-0361-462E-99FC-C84104D6C15F}" type="slidenum">
              <a:rPr lang="en-US" sz="800"/>
              <a:pPr eaLnBrk="1" hangingPunct="1"/>
              <a:t>8</a:t>
            </a:fld>
            <a:endParaRPr lang="en-US" sz="80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09600" y="2132013"/>
            <a:ext cx="7467600" cy="442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u="sng" dirty="0" smtClean="0"/>
              <a:t>Generating a random series: Example 3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 smtClean="0"/>
              <a:t>Type in the command window: </a:t>
            </a:r>
          </a:p>
          <a:p>
            <a:pPr marL="0" lvl="1" indent="0" eaLnBrk="1" hangingPunct="1">
              <a:buFont typeface="Times" pitchFamily="17" charset="0"/>
              <a:buNone/>
              <a:tabLst>
                <a:tab pos="739775" algn="l"/>
              </a:tabLst>
              <a:defRPr/>
            </a:pP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	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smpl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@all</a:t>
            </a:r>
            <a:br>
              <a:rPr lang="en-US" sz="1600" dirty="0">
                <a:solidFill>
                  <a:schemeClr val="tx1"/>
                </a:solidFill>
                <a:latin typeface="Courier" pitchFamily="49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	series </a:t>
            </a:r>
            <a:r>
              <a:rPr lang="en-US" sz="1600" dirty="0" err="1">
                <a:solidFill>
                  <a:schemeClr val="tx1"/>
                </a:solidFill>
                <a:latin typeface="Courier" pitchFamily="49" charset="0"/>
              </a:rPr>
              <a:t>newdata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 = 0</a:t>
            </a:r>
            <a:br>
              <a:rPr lang="en-US" sz="1600" dirty="0">
                <a:solidFill>
                  <a:schemeClr val="tx1"/>
                </a:solidFill>
                <a:latin typeface="Courier" pitchFamily="49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	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smpl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1980q2 @last</a:t>
            </a:r>
            <a:br>
              <a:rPr lang="en-US" sz="1600" dirty="0">
                <a:solidFill>
                  <a:schemeClr val="tx1"/>
                </a:solidFill>
                <a:latin typeface="Courier" pitchFamily="49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	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newdata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=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newdata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(-1)+@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mean(d(</a:t>
            </a:r>
            <a:r>
              <a:rPr lang="en-US" sz="1600" dirty="0" err="1">
                <a:solidFill>
                  <a:schemeClr val="tx1"/>
                </a:solidFill>
                <a:latin typeface="Courier" pitchFamily="49" charset="0"/>
              </a:rPr>
              <a:t>gdp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))+@</a:t>
            </a:r>
            <a:r>
              <a:rPr lang="en-US" sz="1600" dirty="0" err="1">
                <a:solidFill>
                  <a:schemeClr val="tx1"/>
                </a:solidFill>
                <a:latin typeface="Courier" pitchFamily="49" charset="0"/>
              </a:rPr>
              <a:t>stdev</a:t>
            </a:r>
            <a:r>
              <a:rPr lang="en-US" sz="1600" dirty="0">
                <a:solidFill>
                  <a:schemeClr val="tx1"/>
                </a:solidFill>
                <a:latin typeface="Courier" pitchFamily="49" charset="0"/>
              </a:rPr>
              <a:t>(d(</a:t>
            </a:r>
            <a:r>
              <a:rPr lang="en-US" sz="1600" dirty="0" err="1">
                <a:solidFill>
                  <a:schemeClr val="tx1"/>
                </a:solidFill>
                <a:latin typeface="Courier" pitchFamily="49" charset="0"/>
              </a:rPr>
              <a:t>gdp</a:t>
            </a:r>
            <a:r>
              <a:rPr lang="en-US" sz="1600" dirty="0" smtClean="0">
                <a:solidFill>
                  <a:schemeClr val="tx1"/>
                </a:solidFill>
                <a:latin typeface="Courier" pitchFamily="49" charset="0"/>
              </a:rPr>
              <a:t>))*</a:t>
            </a:r>
            <a:r>
              <a:rPr lang="en-US" sz="1600" dirty="0" err="1" smtClean="0">
                <a:solidFill>
                  <a:schemeClr val="tx1"/>
                </a:solidFill>
                <a:latin typeface="Courier" pitchFamily="49" charset="0"/>
              </a:rPr>
              <a:t>nrnd</a:t>
            </a:r>
            <a:endParaRPr lang="en-US" sz="1600" dirty="0" smtClean="0"/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en-US" sz="1600" dirty="0" smtClean="0"/>
              <a:t>Press </a:t>
            </a:r>
            <a:r>
              <a:rPr lang="en-US" sz="1600" b="1" dirty="0" smtClean="0"/>
              <a:t>Enter</a:t>
            </a:r>
            <a:r>
              <a:rPr lang="en-US" sz="1600" dirty="0"/>
              <a:t> </a:t>
            </a:r>
            <a:r>
              <a:rPr lang="en-US" sz="1600" dirty="0" smtClean="0"/>
              <a:t>after each command line.  </a:t>
            </a:r>
            <a:endParaRPr lang="en-US" sz="1600" dirty="0">
              <a:solidFill>
                <a:schemeClr val="tx1"/>
              </a:solidFill>
              <a:latin typeface="Courier" pitchFamily="49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 marL="0" indent="0" eaLnBrk="1" hangingPunct="1">
              <a:spcAft>
                <a:spcPts val="1200"/>
              </a:spcAft>
              <a:buSzPct val="100000"/>
              <a:buFont typeface="Times" pitchFamily="18" charset="0"/>
              <a:buNone/>
              <a:defRPr/>
            </a:pPr>
            <a:endParaRPr lang="en-US" sz="1800" dirty="0" smtClean="0"/>
          </a:p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400" b="1" dirty="0" smtClean="0"/>
              <a:t>Note: </a:t>
            </a:r>
            <a:r>
              <a:rPr lang="en-US" sz="1400" dirty="0" smtClean="0"/>
              <a:t>for </a:t>
            </a:r>
            <a:r>
              <a:rPr lang="en-US" sz="1400" dirty="0"/>
              <a:t>an explanation of statistical functions </a:t>
            </a:r>
            <a:r>
              <a:rPr lang="en-US" sz="1400" b="1" i="1" dirty="0"/>
              <a:t>@mean, @</a:t>
            </a:r>
            <a:r>
              <a:rPr lang="en-US" sz="1400" b="1" i="1" dirty="0" err="1"/>
              <a:t>stdev</a:t>
            </a:r>
            <a:r>
              <a:rPr lang="en-US" sz="1400" dirty="0"/>
              <a:t>, or </a:t>
            </a:r>
            <a:r>
              <a:rPr lang="en-US" sz="1400" b="1" i="1" dirty="0"/>
              <a:t>d(</a:t>
            </a:r>
            <a:r>
              <a:rPr lang="en-US" sz="1400" b="1" i="1" dirty="0" err="1"/>
              <a:t>gdp</a:t>
            </a:r>
            <a:r>
              <a:rPr lang="en-US" sz="1400" dirty="0"/>
              <a:t>), see </a:t>
            </a:r>
            <a:r>
              <a:rPr lang="en-US" sz="1400" b="1" i="1" dirty="0" smtClean="0"/>
              <a:t>Descriptive Statistics</a:t>
            </a:r>
            <a:r>
              <a:rPr lang="en-US" sz="1400" b="1" i="1" dirty="0"/>
              <a:t> </a:t>
            </a:r>
            <a:r>
              <a:rPr lang="en-US" sz="1400" dirty="0" smtClean="0"/>
              <a:t>in this tutorial. </a:t>
            </a:r>
            <a:r>
              <a:rPr lang="en-US" sz="1400" b="1" i="1" dirty="0" smtClean="0"/>
              <a:t> </a:t>
            </a:r>
            <a:endParaRPr lang="en-US" sz="1400" b="1" i="1" dirty="0"/>
          </a:p>
          <a:p>
            <a:pPr eaLnBrk="1" hangingPunct="1"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endParaRPr lang="en-US" sz="1400" b="1" dirty="0"/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4195763"/>
            <a:ext cx="53054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Generating Random Numbers (Series):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3 </a:t>
            </a:r>
            <a:r>
              <a:rPr lang="en-US" sz="1800" dirty="0" smtClean="0">
                <a:ea typeface="ＭＳ Ｐゴシック" panose="020B0600070205080204" pitchFamily="34" charset="-128"/>
              </a:rPr>
              <a:t>(cont’d)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584200" y="1260475"/>
            <a:ext cx="3716338" cy="5445125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/>
              <a:t>Here we show both the new series (</a:t>
            </a:r>
            <a:r>
              <a:rPr lang="en-US" sz="1800" dirty="0" err="1" smtClean="0"/>
              <a:t>newdata</a:t>
            </a:r>
            <a:r>
              <a:rPr lang="en-US" sz="1800" dirty="0" smtClean="0"/>
              <a:t>) and the GDP series. </a:t>
            </a:r>
          </a:p>
          <a:p>
            <a:pPr marL="285750" lvl="1" indent="-285750" eaLnBrk="1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5605463" algn="l"/>
              </a:tabLst>
              <a:defRPr/>
            </a:pPr>
            <a:r>
              <a:rPr lang="en-US" sz="1600" dirty="0" smtClean="0"/>
              <a:t>As seen, the command has generated a </a:t>
            </a:r>
            <a:r>
              <a:rPr lang="en-US" sz="1600" dirty="0"/>
              <a:t>series </a:t>
            </a:r>
            <a:r>
              <a:rPr lang="en-US" sz="1600" b="1" i="1" dirty="0" err="1"/>
              <a:t>newdata</a:t>
            </a:r>
            <a:r>
              <a:rPr lang="en-US" sz="1600" dirty="0"/>
              <a:t>, which </a:t>
            </a:r>
            <a:r>
              <a:rPr lang="en-US" sz="1600" dirty="0" smtClean="0"/>
              <a:t>follows </a:t>
            </a:r>
            <a:r>
              <a:rPr lang="en-US" sz="1600" dirty="0"/>
              <a:t>the same distribution </a:t>
            </a:r>
            <a:r>
              <a:rPr lang="en-US" sz="1600" dirty="0" smtClean="0"/>
              <a:t>process </a:t>
            </a:r>
            <a:r>
              <a:rPr lang="en-US" sz="1600" dirty="0"/>
              <a:t>as </a:t>
            </a:r>
            <a:r>
              <a:rPr lang="en-US" sz="1600" dirty="0" smtClean="0"/>
              <a:t>the </a:t>
            </a:r>
            <a:r>
              <a:rPr lang="en-US" sz="1600" b="1" i="1" dirty="0" err="1" smtClean="0"/>
              <a:t>gdp</a:t>
            </a:r>
            <a:r>
              <a:rPr lang="en-US" sz="1600" b="1" i="1" dirty="0" smtClean="0"/>
              <a:t> </a:t>
            </a:r>
            <a:r>
              <a:rPr lang="en-US" sz="1600" dirty="0" smtClean="0"/>
              <a:t>series.</a:t>
            </a:r>
          </a:p>
          <a:p>
            <a:pPr marL="285750" lvl="1" indent="-285750" eaLnBrk="1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5605463" algn="l"/>
              </a:tabLst>
              <a:defRPr/>
            </a:pPr>
            <a:r>
              <a:rPr lang="en-US" sz="1600" dirty="0" smtClean="0"/>
              <a:t>Note that the commands instruct </a:t>
            </a:r>
            <a:r>
              <a:rPr lang="en-US" sz="1600" dirty="0" err="1" smtClean="0"/>
              <a:t>EViews</a:t>
            </a:r>
            <a:r>
              <a:rPr lang="en-US" sz="1600" dirty="0" smtClean="0"/>
              <a:t> to first create a new series (</a:t>
            </a:r>
            <a:r>
              <a:rPr lang="en-US" sz="1600" b="1" i="1" dirty="0" err="1" smtClean="0"/>
              <a:t>newdata</a:t>
            </a:r>
            <a:r>
              <a:rPr lang="en-US" sz="1600" dirty="0" smtClean="0"/>
              <a:t>) consisting of zeros. </a:t>
            </a:r>
          </a:p>
          <a:p>
            <a:pPr marL="285750" lvl="1" indent="-285750" eaLnBrk="1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5605463" algn="l"/>
              </a:tabLst>
              <a:defRPr/>
            </a:pPr>
            <a:r>
              <a:rPr lang="en-US" sz="1600" dirty="0" smtClean="0"/>
              <a:t>Then, from the second observation (1980q2)  onwards it sums the preceding observation with the mean and standard deviation of differenced </a:t>
            </a:r>
            <a:r>
              <a:rPr lang="en-US" sz="1600" b="1" i="1" dirty="0" err="1" smtClean="0"/>
              <a:t>gdp</a:t>
            </a:r>
            <a:r>
              <a:rPr lang="en-US" sz="1600" b="1" i="1" dirty="0" smtClean="0"/>
              <a:t> </a:t>
            </a:r>
            <a:r>
              <a:rPr lang="en-US" sz="1600" dirty="0" smtClean="0"/>
              <a:t>(multiplied by a normal random variable). </a:t>
            </a:r>
          </a:p>
          <a:p>
            <a:pPr marL="228600" lvl="1" indent="-228600" eaLnBrk="1" hangingPunct="1">
              <a:spcBef>
                <a:spcPts val="1200"/>
              </a:spcBef>
              <a:spcAft>
                <a:spcPts val="600"/>
              </a:spcAft>
              <a:buFont typeface="+mj-lt"/>
              <a:buAutoNum type="arabicPeriod" startAt="2"/>
              <a:tabLst>
                <a:tab pos="5605463" algn="l"/>
              </a:tabLst>
              <a:defRPr/>
            </a:pPr>
            <a:endParaRPr lang="en-US" sz="1600" dirty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2C6D1CA-CA47-44FE-A3A9-1B7D0C1D7366}" type="slidenum">
              <a:rPr lang="en-US" sz="800"/>
              <a:pPr eaLnBrk="1" hangingPunct="1"/>
              <a:t>9</a:t>
            </a:fld>
            <a:endParaRPr lang="en-US" sz="800"/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288" y="1309688"/>
            <a:ext cx="3724275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8.0&quot;&gt;&lt;object type=&quot;1&quot; unique_id=&quot;10001&quot;&gt;&lt;object type=&quot;2&quot; unique_id=&quot;10747&quot;&gt;&lt;object type=&quot;3&quot; unique_id=&quot;10748&quot;&gt;&lt;property id=&quot;20148&quot; value=&quot;5&quot;/&gt;&lt;property id=&quot;20300&quot; value=&quot;Slide 1 - &amp;quot;EViews Training&amp;quot;&quot;/&gt;&lt;property id=&quot;20307&quot; value=&quot;371&quot;/&gt;&lt;/object&gt;&lt;object type=&quot;3&quot; unique_id=&quot;10749&quot;&gt;&lt;property id=&quot;20148&quot; value=&quot;5&quot;/&gt;&lt;property id=&quot;20300&quot; value=&quot;Slide 2 - &amp;quot;Data Functions &amp;quot;&quot;/&gt;&lt;property id=&quot;20307&quot; value=&quot;403&quot;/&gt;&lt;/object&gt;&lt;object type=&quot;3&quot; unique_id=&quot;10750&quot;&gt;&lt;property id=&quot;20148&quot; value=&quot;5&quot;/&gt;&lt;property id=&quot;20300&quot; value=&quot;Slide 5 - &amp;quot;Generating Random Numbers (Series): Example 2&amp;quot;&quot;/&gt;&lt;property id=&quot;20307&quot; value=&quot;425&quot;/&gt;&lt;/object&gt;&lt;object type=&quot;3&quot; unique_id=&quot;10751&quot;&gt;&lt;property id=&quot;20148&quot; value=&quot;5&quot;/&gt;&lt;property id=&quot;20300&quot; value=&quot;Slide 7 - &amp;quot;Generating Random Numbers (Series)&amp;quot;&quot;/&gt;&lt;property id=&quot;20307&quot; value=&quot;426&quot;/&gt;&lt;/object&gt;&lt;object type=&quot;3&quot; unique_id=&quot;10752&quot;&gt;&lt;property id=&quot;20148&quot; value=&quot;5&quot;/&gt;&lt;property id=&quot;20300&quot; value=&quot;Slide 10&quot;/&gt;&lt;property id=&quot;20307&quot; value=&quot;434&quot;/&gt;&lt;/object&gt;&lt;object type=&quot;3&quot; unique_id=&quot;10753&quot;&gt;&lt;property id=&quot;20148&quot; value=&quot;5&quot;/&gt;&lt;property id=&quot;20300&quot; value=&quot;Slide 15&quot;/&gt;&lt;property id=&quot;20307&quot; value=&quot;438&quot;/&gt;&lt;/object&gt;&lt;object type=&quot;3&quot; unique_id=&quot;10754&quot;&gt;&lt;property id=&quot;20148&quot; value=&quot;5&quot;/&gt;&lt;property id=&quot;20300&quot; value=&quot;Slide 17 - &amp;quot;Lags &amp;amp; Leads &amp;quot;&quot;/&gt;&lt;property id=&quot;20307&quot; value=&quot;432&quot;/&gt;&lt;/object&gt;&lt;object type=&quot;3&quot; unique_id=&quot;10755&quot;&gt;&lt;property id=&quot;20148&quot; value=&quot;5&quot;/&gt;&lt;property id=&quot;20300&quot; value=&quot;Slide 20 - &amp;quot;Differences &amp;quot;&quot;/&gt;&lt;property id=&quot;20307&quot; value=&quot;439&quot;/&gt;&lt;/object&gt;&lt;object type=&quot;3&quot; unique_id=&quot;10756&quot;&gt;&lt;property id=&quot;20148&quot; value=&quot;5&quot;/&gt;&lt;property id=&quot;20300&quot; value=&quot;Slide 23 - &amp;quot;Percent Change  &amp;quot;&quot;/&gt;&lt;property id=&quot;20307&quot; value=&quot;433&quot;/&gt;&lt;/object&gt;&lt;object type=&quot;3&quot; unique_id=&quot;10757&quot;&gt;&lt;property id=&quot;20148&quot; value=&quot;5&quot;/&gt;&lt;property id=&quot;20300&quot; value=&quot;Slide 26 - &amp;quot;Cumulative Statistic Functions &amp;quot;&quot;/&gt;&lt;property id=&quot;20307&quot; value=&quot;440&quot;/&gt;&lt;/object&gt;&lt;object type=&quot;3&quot; unique_id=&quot;10758&quot;&gt;&lt;property id=&quot;20148&quot; value=&quot;5&quot;/&gt;&lt;property id=&quot;20300&quot; value=&quot;Slide 29 - &amp;quot;Moving Statistic Functions  &amp;quot;&quot;/&gt;&lt;property id=&quot;20307&quot; value=&quot;442&quot;/&gt;&lt;/object&gt;&lt;object type=&quot;3&quot; unique_id=&quot;10759&quot;&gt;&lt;property id=&quot;20148&quot; value=&quot;5&quot;/&gt;&lt;property id=&quot;20300&quot; value=&quot;Slide 33 - &amp;quot;Trends  &amp;quot;&quot;/&gt;&lt;property id=&quot;20307&quot; value=&quot;441&quot;/&gt;&lt;/object&gt;&lt;object type=&quot;3&quot; unique_id=&quot;11611&quot;&gt;&lt;property id=&quot;20148&quot; value=&quot;5&quot;/&gt;&lt;property id=&quot;20300&quot; value=&quot;Slide 30&quot;/&gt;&lt;property id=&quot;20307&quot; value=&quot;445&quot;/&gt;&lt;/object&gt;&lt;object type=&quot;3&quot; unique_id=&quot;11833&quot;&gt;&lt;property id=&quot;20148&quot; value=&quot;5&quot;/&gt;&lt;property id=&quot;20300&quot; value=&quot;Slide 11&quot;/&gt;&lt;property id=&quot;20307&quot; value=&quot;446&quot;/&gt;&lt;/object&gt;&lt;object type=&quot;3&quot; unique_id=&quot;13518&quot;&gt;&lt;property id=&quot;20148&quot; value=&quot;5&quot;/&gt;&lt;property id=&quot;20300&quot; value=&quot;Slide 22&quot;/&gt;&lt;property id=&quot;20307&quot; value=&quot;447&quot;/&gt;&lt;/object&gt;&lt;object type=&quot;3&quot; unique_id=&quot;13596&quot;&gt;&lt;property id=&quot;20148&quot; value=&quot;5&quot;/&gt;&lt;property id=&quot;20300&quot; value=&quot;Slide 3&quot;/&gt;&lt;property id=&quot;20307&quot; value=&quot;450&quot;/&gt;&lt;/object&gt;&lt;object type=&quot;3&quot; unique_id=&quot;13597&quot;&gt;&lt;property id=&quot;20148&quot; value=&quot;5&quot;/&gt;&lt;property id=&quot;20300&quot; value=&quot;Slide 4 - &amp;quot;Generating Random Numbers (Series): Example 1&amp;quot;&quot;/&gt;&lt;property id=&quot;20307&quot; value=&quot;448&quot;/&gt;&lt;/object&gt;&lt;object type=&quot;3&quot; unique_id=&quot;13598&quot;&gt;&lt;property id=&quot;20148&quot; value=&quot;5&quot;/&gt;&lt;property id=&quot;20300&quot; value=&quot;Slide 6 - &amp;quot;Generating Random Numbers (Series): Example 3&amp;quot;&quot;/&gt;&lt;property id=&quot;20307&quot; value=&quot;449&quot;/&gt;&lt;/object&gt;&lt;object type=&quot;3&quot; unique_id=&quot;13599&quot;&gt;&lt;property id=&quot;20148&quot; value=&quot;5&quot;/&gt;&lt;property id=&quot;20300&quot; value=&quot;Slide 8 - &amp;quot;Generating Random Numbers (Series)&amp;quot;&quot;/&gt;&lt;property id=&quot;20307&quot; value=&quot;455&quot;/&gt;&lt;/object&gt;&lt;object type=&quot;3&quot; unique_id=&quot;13600&quot;&gt;&lt;property id=&quot;20148&quot; value=&quot;5&quot;/&gt;&lt;property id=&quot;20300&quot; value=&quot;Slide 9&quot;/&gt;&lt;property id=&quot;20307&quot; value=&quot;451&quot;/&gt;&lt;/object&gt;&lt;object type=&quot;3&quot; unique_id=&quot;13601&quot;&gt;&lt;property id=&quot;20148&quot; value=&quot;5&quot;/&gt;&lt;property id=&quot;20300&quot; value=&quot;Slide 12&quot;/&gt;&lt;property id=&quot;20307&quot; value=&quot;452&quot;/&gt;&lt;/object&gt;&lt;object type=&quot;3&quot; unique_id=&quot;13602&quot;&gt;&lt;property id=&quot;20148&quot; value=&quot;5&quot;/&gt;&lt;property id=&quot;20300&quot; value=&quot;Slide 13&quot;/&gt;&lt;property id=&quot;20307&quot; value=&quot;453&quot;/&gt;&lt;/object&gt;&lt;object type=&quot;3&quot; unique_id=&quot;13603&quot;&gt;&lt;property id=&quot;20148&quot; value=&quot;5&quot;/&gt;&lt;property id=&quot;20300&quot; value=&quot;Slide 14&quot;/&gt;&lt;property id=&quot;20307&quot; value=&quot;465&quot;/&gt;&lt;/object&gt;&lt;object type=&quot;3&quot; unique_id=&quot;13604&quot;&gt;&lt;property id=&quot;20148&quot; value=&quot;5&quot;/&gt;&lt;property id=&quot;20300&quot; value=&quot;Slide 16&quot;/&gt;&lt;property id=&quot;20307&quot; value=&quot;454&quot;/&gt;&lt;/object&gt;&lt;object type=&quot;3&quot; unique_id=&quot;13605&quot;&gt;&lt;property id=&quot;20148&quot; value=&quot;5&quot;/&gt;&lt;property id=&quot;20300&quot; value=&quot;Slide 18 - &amp;quot;Lags &amp;amp; Leads Examples &amp;quot;&quot;/&gt;&lt;property id=&quot;20307&quot; value=&quot;456&quot;/&gt;&lt;/object&gt;&lt;object type=&quot;3&quot; unique_id=&quot;13606&quot;&gt;&lt;property id=&quot;20148&quot; value=&quot;5&quot;/&gt;&lt;property id=&quot;20300&quot; value=&quot;Slide 19 - &amp;quot;Lags &amp;amp; Leads Examples (cont.)  &amp;quot;&quot;/&gt;&lt;property id=&quot;20307&quot; value=&quot;457&quot;/&gt;&lt;/object&gt;&lt;object type=&quot;3&quot; unique_id=&quot;13607&quot;&gt;&lt;property id=&quot;20148&quot; value=&quot;5&quot;/&gt;&lt;property id=&quot;20300&quot; value=&quot;Slide 21 - &amp;quot;Differences &amp;quot;&quot;/&gt;&lt;property id=&quot;20307&quot; value=&quot;458&quot;/&gt;&lt;/object&gt;&lt;object type=&quot;3&quot; unique_id=&quot;13608&quot;&gt;&lt;property id=&quot;20148&quot; value=&quot;5&quot;/&gt;&lt;property id=&quot;20300&quot; value=&quot;Slide 24 - &amp;quot;Percent Change Examples   &amp;quot;&quot;/&gt;&lt;property id=&quot;20307&quot; value=&quot;460&quot;/&gt;&lt;/object&gt;&lt;object type=&quot;3&quot; unique_id=&quot;13609&quot;&gt;&lt;property id=&quot;20148&quot; value=&quot;5&quot;/&gt;&lt;property id=&quot;20300&quot; value=&quot;Slide 25 - &amp;quot;Percent Change Examples   &amp;quot;&quot;/&gt;&lt;property id=&quot;20307&quot; value=&quot;459&quot;/&gt;&lt;/object&gt;&lt;object type=&quot;3&quot; unique_id=&quot;13610&quot;&gt;&lt;property id=&quot;20148&quot; value=&quot;5&quot;/&gt;&lt;property id=&quot;20300&quot; value=&quot;Slide 27 - &amp;quot;Cumulative Statistic Functions: Examples  &amp;quot;&quot;/&gt;&lt;property id=&quot;20307&quot; value=&quot;462&quot;/&gt;&lt;/object&gt;&lt;object type=&quot;3&quot; unique_id=&quot;13611&quot;&gt;&lt;property id=&quot;20148&quot; value=&quot;5&quot;/&gt;&lt;property id=&quot;20300&quot; value=&quot;Slide 28 - &amp;quot;Cumulative Statistic Functions: Examples  &amp;quot;&quot;/&gt;&lt;property id=&quot;20307&quot; value=&quot;461&quot;/&gt;&lt;/object&gt;&lt;object type=&quot;3&quot; unique_id=&quot;13612&quot;&gt;&lt;property id=&quot;20148&quot; value=&quot;5&quot;/&gt;&lt;property id=&quot;20300&quot; value=&quot;Slide 31 - &amp;quot;Moving Statistic Functions: Examples  &amp;quot;&quot;/&gt;&lt;property id=&quot;20307&quot; value=&quot;463&quot;/&gt;&lt;/object&gt;&lt;object type=&quot;3&quot; unique_id=&quot;13613&quot;&gt;&lt;property id=&quot;20148&quot; value=&quot;5&quot;/&gt;&lt;property id=&quot;20300&quot; value=&quot;Slide 32 - &amp;quot;Moving Statistic Functions: Examples  &amp;quot;&quot;/&gt;&lt;property id=&quot;20307&quot; value=&quot;464&quot;/&gt;&lt;/object&gt;&lt;/object&gt;&lt;object type=&quot;8&quot; unique_id=&quot;10775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3_Blank Presentation">
  <a:themeElements>
    <a:clrScheme name="3_Blank Presentation 1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808080"/>
      </a:accent1>
      <a:accent2>
        <a:srgbClr val="3390E1"/>
      </a:accent2>
      <a:accent3>
        <a:srgbClr val="FFFFFF"/>
      </a:accent3>
      <a:accent4>
        <a:srgbClr val="000000"/>
      </a:accent4>
      <a:accent5>
        <a:srgbClr val="C0C0C0"/>
      </a:accent5>
      <a:accent6>
        <a:srgbClr val="2D82CC"/>
      </a:accent6>
      <a:hlink>
        <a:srgbClr val="003399"/>
      </a:hlink>
      <a:folHlink>
        <a:srgbClr val="1C146A"/>
      </a:folHlink>
    </a:clrScheme>
    <a:fontScheme name="3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8080"/>
        </a:accent1>
        <a:accent2>
          <a:srgbClr val="3390E1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2D82CC"/>
        </a:accent6>
        <a:hlink>
          <a:srgbClr val="003399"/>
        </a:hlink>
        <a:folHlink>
          <a:srgbClr val="1C14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BFBFBF"/>
      </a:dk1>
      <a:lt1>
        <a:srgbClr val="FFFFFF"/>
      </a:lt1>
      <a:dk2>
        <a:srgbClr val="000000"/>
      </a:dk2>
      <a:lt2>
        <a:srgbClr val="FFFFFF"/>
      </a:lt2>
      <a:accent1>
        <a:srgbClr val="808080"/>
      </a:accent1>
      <a:accent2>
        <a:srgbClr val="00A0DC"/>
      </a:accent2>
      <a:accent3>
        <a:srgbClr val="AAAAAA"/>
      </a:accent3>
      <a:accent4>
        <a:srgbClr val="DADADA"/>
      </a:accent4>
      <a:accent5>
        <a:srgbClr val="C0C0C0"/>
      </a:accent5>
      <a:accent6>
        <a:srgbClr val="0091C7"/>
      </a:accent6>
      <a:hlink>
        <a:srgbClr val="003597"/>
      </a:hlink>
      <a:folHlink>
        <a:srgbClr val="1C146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BFBFBF"/>
      </a:dk1>
      <a:lt1>
        <a:srgbClr val="FFFFFF"/>
      </a:lt1>
      <a:dk2>
        <a:srgbClr val="000000"/>
      </a:dk2>
      <a:lt2>
        <a:srgbClr val="FFFFFF"/>
      </a:lt2>
      <a:accent1>
        <a:srgbClr val="808080"/>
      </a:accent1>
      <a:accent2>
        <a:srgbClr val="00A0DC"/>
      </a:accent2>
      <a:accent3>
        <a:srgbClr val="AAAAAA"/>
      </a:accent3>
      <a:accent4>
        <a:srgbClr val="DADADA"/>
      </a:accent4>
      <a:accent5>
        <a:srgbClr val="C0C0C0"/>
      </a:accent5>
      <a:accent6>
        <a:srgbClr val="0091C7"/>
      </a:accent6>
      <a:hlink>
        <a:srgbClr val="003597"/>
      </a:hlink>
      <a:folHlink>
        <a:srgbClr val="1C146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B09C5C17184D468F206DBB99D2D6EE" ma:contentTypeVersion="0" ma:contentTypeDescription="Create a new document." ma:contentTypeScope="" ma:versionID="4366e4bfe8c24520c6ac97cf248263b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3274669-787B-4EFD-8872-69E7B499937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FB94F2E-DB63-4EA5-A45D-BCB14CB166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9062B6A4-46AE-44BC-B602-351B8E15754D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3F718A67-8D23-4895-A3EC-A223B90F7095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15553</TotalTime>
  <Words>3275</Words>
  <Application>Microsoft Office PowerPoint</Application>
  <PresentationFormat>On-screen Show (4:3)</PresentationFormat>
  <Paragraphs>673</Paragraphs>
  <Slides>49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5" baseType="lpstr">
      <vt:lpstr>ＭＳ Ｐゴシック</vt:lpstr>
      <vt:lpstr>Arial</vt:lpstr>
      <vt:lpstr>Courier</vt:lpstr>
      <vt:lpstr>Times</vt:lpstr>
      <vt:lpstr>Wingdings</vt:lpstr>
      <vt:lpstr>3_Blank Presentation</vt:lpstr>
      <vt:lpstr>EViews Training</vt:lpstr>
      <vt:lpstr>Data and Workfile Documentation</vt:lpstr>
      <vt:lpstr>Data Functions </vt:lpstr>
      <vt:lpstr>PowerPoint Presentation</vt:lpstr>
      <vt:lpstr>Generating Random Numbers (Series):  Example 1</vt:lpstr>
      <vt:lpstr>Generating Random Numbers (Series):  Example 1 (cont’d)</vt:lpstr>
      <vt:lpstr>Generating Random Numbers (Series):  Example 2</vt:lpstr>
      <vt:lpstr>Generating Random Numbers (Series):  Example 3</vt:lpstr>
      <vt:lpstr>Generating Random Numbers (Series):  Example 3 (cont’d)</vt:lpstr>
      <vt:lpstr>Generating Random Numbers (Series): Common Functions/Commands</vt:lpstr>
      <vt:lpstr>Generating Random Numbers (Series): PDF and CDF </vt:lpstr>
      <vt:lpstr>Generating Random Numbers (Series): PDF and CDF (cont’d)</vt:lpstr>
      <vt:lpstr>PowerPoint Presentation</vt:lpstr>
      <vt:lpstr>PowerPoint Presentation</vt:lpstr>
      <vt:lpstr>PowerPoint Presentation</vt:lpstr>
      <vt:lpstr>Descriptive Statistics Functions:   Example 1</vt:lpstr>
      <vt:lpstr>Descriptive Statistics Functions:   Example 2</vt:lpstr>
      <vt:lpstr>Descriptive Statistics Functions:   Example 2 (cont’d)</vt:lpstr>
      <vt:lpstr>Descriptive Statistics Functions:   Example 3</vt:lpstr>
      <vt:lpstr>Descriptive Statistics Functions:   Example 4</vt:lpstr>
      <vt:lpstr>PowerPoint Presentation</vt:lpstr>
      <vt:lpstr>PowerPoint Presentation</vt:lpstr>
      <vt:lpstr>Lags &amp; Leads </vt:lpstr>
      <vt:lpstr>Lags &amp; Leads: Example 1</vt:lpstr>
      <vt:lpstr>Lags &amp; Leads: Example 2</vt:lpstr>
      <vt:lpstr>Lags &amp; Leads: Example 3</vt:lpstr>
      <vt:lpstr>Lags &amp; Leads: Example 4</vt:lpstr>
      <vt:lpstr>Differences: Example 1</vt:lpstr>
      <vt:lpstr>Differences: Example 2</vt:lpstr>
      <vt:lpstr>Differences: Example 3</vt:lpstr>
      <vt:lpstr>Differences: Example 4</vt:lpstr>
      <vt:lpstr>PowerPoint Presentation</vt:lpstr>
      <vt:lpstr>Percent Change  </vt:lpstr>
      <vt:lpstr>Percentages: Example 1</vt:lpstr>
      <vt:lpstr>Percentages: Example 2</vt:lpstr>
      <vt:lpstr>Percentages: Example 3</vt:lpstr>
      <vt:lpstr>Cumulative Statistic Functions </vt:lpstr>
      <vt:lpstr>Cumulative Statistic Functions:  Example 1 </vt:lpstr>
      <vt:lpstr>Cumulative Statistic Functions:  Example 2</vt:lpstr>
      <vt:lpstr>Cumulative Statistic Functions:  Example 3</vt:lpstr>
      <vt:lpstr>Cumulative Statistic Functions:  Example 4</vt:lpstr>
      <vt:lpstr>Moving Statistic Functions  </vt:lpstr>
      <vt:lpstr>PowerPoint Presentation</vt:lpstr>
      <vt:lpstr>Moving Statistic Functions:  Example 1</vt:lpstr>
      <vt:lpstr>Moving Statistic Functions:  Example 2</vt:lpstr>
      <vt:lpstr>Moving Statistic Functions:  Example 3</vt:lpstr>
      <vt:lpstr>Moving Statistic Functions:  Example 4</vt:lpstr>
      <vt:lpstr>Trends  </vt:lpstr>
      <vt:lpstr>Trends: Examples</vt:lpstr>
    </vt:vector>
  </TitlesOfParts>
  <Company>genesis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</dc:creator>
  <cp:lastModifiedBy>Thomas, Gareth</cp:lastModifiedBy>
  <cp:revision>1355</cp:revision>
  <cp:lastPrinted>2005-10-25T18:12:41Z</cp:lastPrinted>
  <dcterms:created xsi:type="dcterms:W3CDTF">2004-06-07T17:05:46Z</dcterms:created>
  <dcterms:modified xsi:type="dcterms:W3CDTF">2016-06-29T17:58:46Z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