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250" r:id="rId5"/>
  </p:sldMasterIdLst>
  <p:notesMasterIdLst>
    <p:notesMasterId r:id="rId42"/>
  </p:notesMasterIdLst>
  <p:handoutMasterIdLst>
    <p:handoutMasterId r:id="rId43"/>
  </p:handoutMasterIdLst>
  <p:sldIdLst>
    <p:sldId id="371" r:id="rId6"/>
    <p:sldId id="445" r:id="rId7"/>
    <p:sldId id="468" r:id="rId8"/>
    <p:sldId id="434" r:id="rId9"/>
    <p:sldId id="493" r:id="rId10"/>
    <p:sldId id="446" r:id="rId11"/>
    <p:sldId id="489" r:id="rId12"/>
    <p:sldId id="490" r:id="rId13"/>
    <p:sldId id="491" r:id="rId14"/>
    <p:sldId id="469" r:id="rId15"/>
    <p:sldId id="470" r:id="rId16"/>
    <p:sldId id="471" r:id="rId17"/>
    <p:sldId id="451" r:id="rId18"/>
    <p:sldId id="441" r:id="rId19"/>
    <p:sldId id="472" r:id="rId20"/>
    <p:sldId id="473" r:id="rId21"/>
    <p:sldId id="467" r:id="rId22"/>
    <p:sldId id="474" r:id="rId23"/>
    <p:sldId id="455" r:id="rId24"/>
    <p:sldId id="486" r:id="rId25"/>
    <p:sldId id="487" r:id="rId26"/>
    <p:sldId id="488" r:id="rId27"/>
    <p:sldId id="475" r:id="rId28"/>
    <p:sldId id="457" r:id="rId29"/>
    <p:sldId id="477" r:id="rId30"/>
    <p:sldId id="478" r:id="rId31"/>
    <p:sldId id="458" r:id="rId32"/>
    <p:sldId id="479" r:id="rId33"/>
    <p:sldId id="459" r:id="rId34"/>
    <p:sldId id="482" r:id="rId35"/>
    <p:sldId id="483" r:id="rId36"/>
    <p:sldId id="484" r:id="rId37"/>
    <p:sldId id="485" r:id="rId38"/>
    <p:sldId id="464" r:id="rId39"/>
    <p:sldId id="465" r:id="rId40"/>
    <p:sldId id="466" r:id="rId41"/>
  </p:sldIdLst>
  <p:sldSz cx="9144000" cy="6858000" type="screen4x3"/>
  <p:notesSz cx="7061200" cy="9398000"/>
  <p:custDataLst>
    <p:tags r:id="rId44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0">
          <p15:clr>
            <a:srgbClr val="A4A3A4"/>
          </p15:clr>
        </p15:guide>
        <p15:guide id="2" orient="horz" pos="1988">
          <p15:clr>
            <a:srgbClr val="A4A3A4"/>
          </p15:clr>
        </p15:guide>
        <p15:guide id="3" orient="horz" pos="1193">
          <p15:clr>
            <a:srgbClr val="A4A3A4"/>
          </p15:clr>
        </p15:guide>
        <p15:guide id="4" orient="horz" pos="5606">
          <p15:clr>
            <a:srgbClr val="A4A3A4"/>
          </p15:clr>
        </p15:guide>
        <p15:guide id="5" orient="horz" pos="4052">
          <p15:clr>
            <a:srgbClr val="A4A3A4"/>
          </p15:clr>
        </p15:guide>
        <p15:guide id="6" orient="horz" pos="757">
          <p15:clr>
            <a:srgbClr val="A4A3A4"/>
          </p15:clr>
        </p15:guide>
        <p15:guide id="7" pos="2882">
          <p15:clr>
            <a:srgbClr val="A4A3A4"/>
          </p15:clr>
        </p15:guide>
        <p15:guide id="8" pos="31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76">
          <p15:clr>
            <a:srgbClr val="A4A3A4"/>
          </p15:clr>
        </p15:guide>
        <p15:guide id="2" orient="horz" pos="5616">
          <p15:clr>
            <a:srgbClr val="A4A3A4"/>
          </p15:clr>
        </p15:guide>
        <p15:guide id="3" pos="2232">
          <p15:clr>
            <a:srgbClr val="A4A3A4"/>
          </p15:clr>
        </p15:guide>
        <p15:guide id="4" pos="353">
          <p15:clr>
            <a:srgbClr val="A4A3A4"/>
          </p15:clr>
        </p15:guide>
        <p15:guide id="5" pos="419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0099"/>
    <a:srgbClr val="CCECFF"/>
    <a:srgbClr val="99CCFF"/>
    <a:srgbClr val="75E4FF"/>
    <a:srgbClr val="300ECF"/>
    <a:srgbClr val="E30008"/>
    <a:srgbClr val="FF3D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65" autoAdjust="0"/>
    <p:restoredTop sz="93237" autoAdjust="0"/>
  </p:normalViewPr>
  <p:slideViewPr>
    <p:cSldViewPr snapToGrid="0">
      <p:cViewPr varScale="1">
        <p:scale>
          <a:sx n="96" d="100"/>
          <a:sy n="96" d="100"/>
        </p:scale>
        <p:origin x="90" y="390"/>
      </p:cViewPr>
      <p:guideLst>
        <p:guide orient="horz" pos="1700"/>
        <p:guide orient="horz" pos="1988"/>
        <p:guide orient="horz" pos="1193"/>
        <p:guide orient="horz" pos="5606"/>
        <p:guide orient="horz" pos="4052"/>
        <p:guide orient="horz" pos="757"/>
        <p:guide pos="2882"/>
        <p:guide pos="3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2016" y="-90"/>
      </p:cViewPr>
      <p:guideLst>
        <p:guide orient="horz" pos="376"/>
        <p:guide orient="horz" pos="5616"/>
        <p:guide pos="2232"/>
        <p:guide pos="353"/>
        <p:guide pos="4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ags" Target="tags/tag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63550" y="508000"/>
            <a:ext cx="30607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>
            <a:lvl1pPr defTabSz="93980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79C8D30E-2C8D-4B54-B446-85AA87BC3596}" type="datetime8">
              <a:rPr lang="en-US"/>
              <a:pPr>
                <a:defRPr/>
              </a:pPr>
              <a:t>06/29/16 11:00</a:t>
            </a:fld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40325" y="8742363"/>
            <a:ext cx="1417638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b" anchorCtr="0" compatLnSpc="1">
            <a:prstTxWarp prst="textNoShape">
              <a:avLst/>
            </a:prstTxWarp>
          </a:bodyPr>
          <a:lstStyle>
            <a:lvl1pPr algn="r" defTabSz="93980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5B0571FD-8BDE-40FE-B442-9C13CC2BF3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479425" y="8753475"/>
            <a:ext cx="32686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sz="800" smtClean="0">
                <a:solidFill>
                  <a:schemeClr val="accent1"/>
                </a:solidFill>
              </a:rPr>
              <a:t>Copyright </a:t>
            </a:r>
            <a:r>
              <a:rPr lang="en-US" altLang="ja-JP" sz="800" smtClean="0">
                <a:solidFill>
                  <a:schemeClr val="accent1"/>
                </a:solidFill>
              </a:rPr>
              <a:t>© </a:t>
            </a:r>
            <a:r>
              <a:rPr lang="en-US" sz="800" smtClean="0">
                <a:solidFill>
                  <a:schemeClr val="accent1"/>
                </a:solidFill>
              </a:rPr>
              <a:t>2005 IHS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25677690"/>
      </p:ext>
    </p:extLst>
  </p:cSld>
  <p:clrMap bg1="dk2" tx1="lt1" bg2="dk1" tx2="lt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93713" y="339725"/>
            <a:ext cx="2757487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>
            <a:lvl1pPr defTabSz="93980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E47F5C59-9EE1-410E-AA09-A21E1662D957}" type="datetime8">
              <a:rPr lang="en-US"/>
              <a:pPr>
                <a:defRPr/>
              </a:pPr>
              <a:t>06/29/16 11:00</a:t>
            </a:fld>
            <a:endParaRPr lang="en-US"/>
          </a:p>
        </p:txBody>
      </p:sp>
      <p:sp>
        <p:nvSpPr>
          <p:cNvPr id="39939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704850"/>
            <a:ext cx="4699000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73150" y="4464050"/>
            <a:ext cx="4859338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03875" y="8478838"/>
            <a:ext cx="11160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55" tIns="46978" rIns="93955" bIns="46978" numCol="1" anchor="b" anchorCtr="0" compatLnSpc="1">
            <a:prstTxWarp prst="textNoShape">
              <a:avLst/>
            </a:prstTxWarp>
          </a:bodyPr>
          <a:lstStyle>
            <a:lvl1pPr algn="r" defTabSz="939800">
              <a:defRPr sz="900">
                <a:solidFill>
                  <a:schemeClr val="accent1"/>
                </a:solidFill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fld id="{91956961-9471-4CC0-AFB6-AE1637C90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486" name="Text Box 8"/>
          <p:cNvSpPr txBox="1">
            <a:spLocks noChangeArrowheads="1"/>
          </p:cNvSpPr>
          <p:nvPr/>
        </p:nvSpPr>
        <p:spPr bwMode="auto">
          <a:xfrm>
            <a:off x="479425" y="8764588"/>
            <a:ext cx="32686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en-US" sz="800" smtClean="0">
                <a:solidFill>
                  <a:schemeClr val="accent1"/>
                </a:solidFill>
              </a:rPr>
              <a:t>Copyright </a:t>
            </a:r>
            <a:r>
              <a:rPr lang="en-US" altLang="ja-JP" sz="800" smtClean="0">
                <a:solidFill>
                  <a:schemeClr val="accent1"/>
                </a:solidFill>
              </a:rPr>
              <a:t>© </a:t>
            </a:r>
            <a:r>
              <a:rPr lang="en-US" sz="800" smtClean="0">
                <a:solidFill>
                  <a:schemeClr val="accent1"/>
                </a:solidFill>
              </a:rPr>
              <a:t>2005 IHS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848844993"/>
      </p:ext>
    </p:extLst>
  </p:cSld>
  <p:clrMap bg1="dk2" tx1="lt1" bg2="dk1" tx2="lt2" accent1="accent1" accent2="accent2" accent3="accent3" accent4="accent4" accent5="accent5" accent6="accent6" hlink="hlink" folHlink="folHlink"/>
  <p:hf hdr="0" ftr="0"/>
  <p:notesStyle>
    <a:lvl1pPr marL="58738" indent="-58738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1000" kern="1200">
        <a:solidFill>
          <a:schemeClr val="bg1"/>
        </a:solidFill>
        <a:latin typeface="Arial" charset="0"/>
        <a:ea typeface="ＭＳ Ｐゴシック" charset="0"/>
        <a:cs typeface="+mn-cs"/>
      </a:defRPr>
    </a:lvl1pPr>
    <a:lvl2pPr marL="233363" indent="-60325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900" kern="1200">
        <a:solidFill>
          <a:schemeClr val="bg1"/>
        </a:solidFill>
        <a:latin typeface="Arial" charset="0"/>
        <a:ea typeface="ＭＳ Ｐゴシック" charset="0"/>
        <a:cs typeface="+mn-cs"/>
      </a:defRPr>
    </a:lvl2pPr>
    <a:lvl3pPr marL="396875" indent="-49213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3pPr>
    <a:lvl4pPr marL="571500" indent="-60325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4pPr>
    <a:lvl5pPr marL="746125" indent="-58738" algn="l" rtl="0" eaLnBrk="0" fontAlgn="base" hangingPunct="0">
      <a:spcBef>
        <a:spcPct val="30000"/>
      </a:spcBef>
      <a:spcAft>
        <a:spcPct val="0"/>
      </a:spcAft>
      <a:buSzPct val="90000"/>
      <a:buFont typeface="Times" pitchFamily="18" charset="0"/>
      <a:buChar char="•"/>
      <a:defRPr sz="800" kern="1200">
        <a:solidFill>
          <a:schemeClr val="bg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AAE0FD2F-BA83-4A8B-929D-1B90D36BB8CC}" type="datetime8">
              <a:rPr lang="en-US" sz="900" smtClean="0">
                <a:solidFill>
                  <a:schemeClr val="accent1"/>
                </a:solidFill>
              </a:rPr>
              <a:pPr/>
              <a:t>06/29/16 11:00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4096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B02471DF-726E-482C-9F9E-AD2EF8FEEDAF}" type="slidenum">
              <a:rPr lang="en-US" sz="900" smtClean="0">
                <a:solidFill>
                  <a:schemeClr val="accent1"/>
                </a:solidFill>
              </a:rPr>
              <a:pPr/>
              <a:t>1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8177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1F36D9AA-6363-422B-9027-E2A30C5B43D6}" type="datetime8">
              <a:rPr lang="en-US" sz="900" smtClean="0">
                <a:solidFill>
                  <a:schemeClr val="accent1"/>
                </a:solidFill>
              </a:rPr>
              <a:pPr/>
              <a:t>06/29/16 11:00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C9215A6C-F47A-4116-B0C4-C8EDF4048611}" type="slidenum">
              <a:rPr lang="en-US" sz="900" smtClean="0">
                <a:solidFill>
                  <a:schemeClr val="accent1"/>
                </a:solidFill>
              </a:rPr>
              <a:pPr/>
              <a:t>2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419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780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5151EE3-9E59-4903-BAC5-0C822D68187B}" type="slidenum">
              <a:rPr lang="en-US" sz="900" smtClean="0"/>
              <a:pPr eaLnBrk="1" hangingPunct="1"/>
              <a:t>3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2829651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5C2F3E05-5FC0-4286-A808-2FF896ABB58E}" type="datetime8">
              <a:rPr lang="en-US" sz="900" smtClean="0">
                <a:solidFill>
                  <a:schemeClr val="accent1"/>
                </a:solidFill>
              </a:rPr>
              <a:pPr/>
              <a:t>06/29/16 11:00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440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A6DBBCE7-79D4-4145-9E3F-19D52E33418E}" type="slidenum">
              <a:rPr lang="en-US" sz="900" smtClean="0">
                <a:solidFill>
                  <a:schemeClr val="accent1"/>
                </a:solidFill>
              </a:rPr>
              <a:pPr/>
              <a:t>13</a:t>
            </a:fld>
            <a:endParaRPr lang="en-US" sz="900" smtClean="0">
              <a:solidFill>
                <a:schemeClr val="accent1"/>
              </a:solidFill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2688" y="706438"/>
            <a:ext cx="4697412" cy="3522662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4738" y="4462463"/>
            <a:ext cx="4856162" cy="4229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9426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ea typeface="ＭＳ Ｐゴシック" pitchFamily="34" charset="-128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defTabSz="939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8459C9C-B5B2-47BA-A8B0-F33589FCCC83}" type="slidenum">
              <a:rPr lang="en-US" sz="900" smtClean="0"/>
              <a:pPr eaLnBrk="1" hangingPunct="1"/>
              <a:t>14</a:t>
            </a:fld>
            <a:endParaRPr lang="en-US" sz="900" smtClean="0"/>
          </a:p>
        </p:txBody>
      </p:sp>
    </p:spTree>
    <p:extLst>
      <p:ext uri="{BB962C8B-B14F-4D97-AF65-F5344CB8AC3E}">
        <p14:creationId xmlns:p14="http://schemas.microsoft.com/office/powerpoint/2010/main" val="842816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0" y="846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08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88938" y="1449388"/>
            <a:ext cx="7643812" cy="1371600"/>
          </a:xfrm>
        </p:spPr>
        <p:txBody>
          <a:bodyPr/>
          <a:lstStyle>
            <a:lvl1pPr>
              <a:lnSpc>
                <a:spcPct val="90000"/>
              </a:lnSpc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90855" name="Rectangle 7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88938" y="2824163"/>
            <a:ext cx="7643812" cy="1063625"/>
          </a:xfrm>
          <a:ln/>
        </p:spPr>
        <p:txBody>
          <a:bodyPr/>
          <a:lstStyle>
            <a:lvl1pPr marL="0" indent="0">
              <a:buFont typeface="Times" pitchFamily="96" charset="0"/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769" y="72976"/>
            <a:ext cx="10858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4260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A3E74C-378A-4C15-A0F2-1BEC1BC753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265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3525" y="188913"/>
            <a:ext cx="2133600" cy="5881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550" y="188913"/>
            <a:ext cx="6251575" cy="5881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382047-9685-4278-A501-FCD5A8732B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556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4978D9-A63E-4DC7-83AE-9A1040DEDC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939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2D68F4-2E30-45C9-8C64-795CEBFFCA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386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550" y="1562100"/>
            <a:ext cx="4192588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4538" y="1562100"/>
            <a:ext cx="4192587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53BD59-1CC9-418F-BC2C-9D74E42130A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837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9C06A9-6973-4A08-9076-DF851CA046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789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9066A0-BECF-4915-9423-7E44D23B02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793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8A036C-EB0A-4943-B014-739DF670B8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292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C78F68-7E86-4D04-B3EE-7B5298D439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806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8E0867-0F68-43C5-B2BA-62B6BAEE63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09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Line 9"/>
          <p:cNvSpPr>
            <a:spLocks noChangeShapeType="1"/>
          </p:cNvSpPr>
          <p:nvPr userDrawn="1"/>
        </p:nvSpPr>
        <p:spPr bwMode="auto">
          <a:xfrm>
            <a:off x="0" y="-211879"/>
            <a:ext cx="9144000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98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194425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fld id="{7A1BA602-6B1B-4B85-8BF6-C36F44C521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7013" y="1446213"/>
            <a:ext cx="853757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382588" y="-635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769" y="72976"/>
            <a:ext cx="10858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4437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1" r:id="rId1"/>
    <p:sldLayoutId id="2147484252" r:id="rId2"/>
    <p:sldLayoutId id="2147484253" r:id="rId3"/>
    <p:sldLayoutId id="2147484254" r:id="rId4"/>
    <p:sldLayoutId id="2147484255" r:id="rId5"/>
    <p:sldLayoutId id="2147484256" r:id="rId6"/>
    <p:sldLayoutId id="2147484257" r:id="rId7"/>
    <p:sldLayoutId id="2147484258" r:id="rId8"/>
    <p:sldLayoutId id="2147484259" r:id="rId9"/>
    <p:sldLayoutId id="2147484260" r:id="rId10"/>
    <p:sldLayoutId id="214748426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latin typeface="Arial" charset="0"/>
        </a:defRPr>
      </a:lvl9pPr>
    </p:titleStyle>
    <p:bodyStyle>
      <a:lvl1pPr marL="171450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2200">
          <a:solidFill>
            <a:schemeClr val="hlink"/>
          </a:solidFill>
          <a:latin typeface="+mn-lt"/>
          <a:ea typeface="ＭＳ Ｐゴシック" charset="0"/>
          <a:cs typeface="+mn-cs"/>
        </a:defRPr>
      </a:lvl1pPr>
      <a:lvl2pPr marL="573088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>
          <a:solidFill>
            <a:schemeClr val="hlink"/>
          </a:solidFill>
          <a:latin typeface="+mn-lt"/>
          <a:ea typeface="ＭＳ Ｐゴシック" charset="0"/>
        </a:defRPr>
      </a:lvl2pPr>
      <a:lvl3pPr marL="917575" indent="-1730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400">
          <a:solidFill>
            <a:schemeClr val="hlink"/>
          </a:solidFill>
          <a:latin typeface="+mn-lt"/>
          <a:ea typeface="ＭＳ Ｐゴシック" charset="0"/>
        </a:defRPr>
      </a:lvl3pPr>
      <a:lvl4pPr marL="1196975" indent="-1651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200">
          <a:solidFill>
            <a:schemeClr val="hlink"/>
          </a:solidFill>
          <a:latin typeface="+mn-lt"/>
          <a:ea typeface="ＭＳ Ｐゴシック" charset="0"/>
        </a:defRPr>
      </a:lvl4pPr>
      <a:lvl5pPr marL="1539875" indent="-1714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18" charset="0"/>
        <a:buChar char="•"/>
        <a:defRPr sz="1200">
          <a:solidFill>
            <a:schemeClr val="hlink"/>
          </a:solidFill>
          <a:latin typeface="+mn-lt"/>
          <a:ea typeface="ＭＳ Ｐゴシック" charset="0"/>
        </a:defRPr>
      </a:lvl5pPr>
      <a:lvl6pPr marL="19970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6pPr>
      <a:lvl7pPr marL="24542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7pPr>
      <a:lvl8pPr marL="29114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8pPr>
      <a:lvl9pPr marL="3368675" indent="-1714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Times" pitchFamily="96" charset="0"/>
        <a:buChar char="•"/>
        <a:defRPr sz="1200">
          <a:solidFill>
            <a:schemeClr val="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34" charset="-128"/>
              </a:rPr>
              <a:t>EViews Training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eaLnBrk="1" hangingPunct="1">
              <a:buFont typeface="Times" pitchFamily="18" charset="0"/>
              <a:buNone/>
            </a:pPr>
            <a:r>
              <a:rPr lang="en-US" b="1" smtClean="0">
                <a:ea typeface="ＭＳ Ｐゴシック" pitchFamily="34" charset="-128"/>
              </a:rPr>
              <a:t>Date Functions </a:t>
            </a:r>
            <a:endParaRPr lang="en-US" smtClean="0">
              <a:ea typeface="ＭＳ Ｐゴシック" pitchFamily="34" charset="-128"/>
            </a:endParaRPr>
          </a:p>
        </p:txBody>
      </p:sp>
      <p:sp>
        <p:nvSpPr>
          <p:cNvPr id="3076" name="Rectangle 3"/>
          <p:cNvSpPr txBox="1">
            <a:spLocks noChangeArrowheads="1"/>
          </p:cNvSpPr>
          <p:nvPr/>
        </p:nvSpPr>
        <p:spPr bwMode="gray">
          <a:xfrm>
            <a:off x="458788" y="5432425"/>
            <a:ext cx="8488362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102870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</a:pPr>
            <a:r>
              <a:rPr lang="en-US" sz="1400" b="1">
                <a:solidFill>
                  <a:srgbClr val="003399"/>
                </a:solidFill>
              </a:rPr>
              <a:t>Note: </a:t>
            </a:r>
            <a:r>
              <a:rPr lang="en-US" sz="1400">
                <a:solidFill>
                  <a:srgbClr val="003399"/>
                </a:solidFill>
              </a:rPr>
              <a:t>Data and workfiles for this tutorial are provided in:</a:t>
            </a:r>
            <a:r>
              <a:rPr lang="en-US" sz="1400" b="1">
                <a:solidFill>
                  <a:srgbClr val="003399"/>
                </a:solidFill>
              </a:rPr>
              <a:t> </a:t>
            </a: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ü"/>
            </a:pPr>
            <a:r>
              <a:rPr lang="en-US" sz="1400">
                <a:solidFill>
                  <a:srgbClr val="003399"/>
                </a:solidFill>
              </a:rPr>
              <a:t>Results: </a:t>
            </a:r>
            <a:r>
              <a:rPr lang="en-US" sz="1400" b="1" i="1">
                <a:solidFill>
                  <a:srgbClr val="003399"/>
                </a:solidFill>
              </a:rPr>
              <a:t>Results.wf1</a:t>
            </a:r>
            <a:r>
              <a:rPr lang="en-US" sz="1400">
                <a:solidFill>
                  <a:srgbClr val="003399"/>
                </a:solidFill>
              </a:rPr>
              <a:t>	</a:t>
            </a:r>
          </a:p>
          <a:p>
            <a:pPr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ü"/>
            </a:pPr>
            <a:r>
              <a:rPr lang="en-US" sz="1400">
                <a:solidFill>
                  <a:srgbClr val="003399"/>
                </a:solidFill>
              </a:rPr>
              <a:t>Practice workfile: </a:t>
            </a:r>
            <a:r>
              <a:rPr lang="en-US" sz="1400" b="1" i="1">
                <a:solidFill>
                  <a:srgbClr val="003399"/>
                </a:solidFill>
              </a:rPr>
              <a:t>Data.wf1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73B778E3-3B97-4A07-BB84-1169BAD949F1}" type="slidenum">
              <a:rPr lang="en-US" sz="800" smtClean="0">
                <a:solidFill>
                  <a:schemeClr val="accent1"/>
                </a:solidFill>
              </a:rPr>
              <a:pPr/>
              <a:t>10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60400" y="5175250"/>
          <a:ext cx="6943725" cy="6826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19195"/>
                <a:gridCol w="4824530"/>
              </a:tblGrid>
              <a:tr h="36619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25" marR="91425" marT="45709" marB="4570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25" marR="91425" marT="45709" marB="45709"/>
                </a:tc>
              </a:tr>
              <a:tr h="316426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series y=@month=1</a:t>
                      </a:r>
                      <a:endParaRPr lang="en-US" sz="1400" b="0" dirty="0"/>
                    </a:p>
                  </a:txBody>
                  <a:tcPr marL="91425" marR="91425" marT="45709" marB="4570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 equals 1 if month=January, 0 otherwise</a:t>
                      </a:r>
                    </a:p>
                  </a:txBody>
                  <a:tcPr marL="91425" marR="91425" marT="45709" marB="45709"/>
                </a:tc>
              </a:tr>
            </a:tbl>
          </a:graphicData>
        </a:graphic>
      </p:graphicFrame>
      <p:sp>
        <p:nvSpPr>
          <p:cNvPr id="12302" name="Rectangle 3"/>
          <p:cNvSpPr txBox="1">
            <a:spLocks noChangeArrowheads="1"/>
          </p:cNvSpPr>
          <p:nvPr/>
        </p:nvSpPr>
        <p:spPr bwMode="auto">
          <a:xfrm>
            <a:off x="566738" y="1258888"/>
            <a:ext cx="8424862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>
                <a:solidFill>
                  <a:srgbClr val="003399"/>
                </a:solidFill>
              </a:rPr>
              <a:t>Create a dummy variable equal to 1 for the month of January, and 0 otherwise</a:t>
            </a:r>
            <a:r>
              <a:rPr lang="en-US" sz="1800">
                <a:solidFill>
                  <a:schemeClr val="hlink"/>
                </a:solidFill>
              </a:rPr>
              <a:t>. </a:t>
            </a: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2303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Functions and Dummy Variables: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4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757238" y="1819275"/>
            <a:ext cx="4919662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Functions and Dummy Variables: Example 4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Monthly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b="1" i="1" dirty="0" smtClean="0">
                <a:solidFill>
                  <a:schemeClr val="hlink"/>
                </a:solidFill>
              </a:rPr>
              <a:t>	</a:t>
            </a:r>
            <a:r>
              <a:rPr lang="en-US" sz="1600" dirty="0" smtClean="0">
                <a:latin typeface="Courier" pitchFamily="49" charset="0"/>
              </a:rPr>
              <a:t>series y=@month=1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latin typeface="Courier" pitchFamily="49" charset="0"/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pic>
        <p:nvPicPr>
          <p:cNvPr id="12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359" y="1819275"/>
            <a:ext cx="2466975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988" y="3538538"/>
            <a:ext cx="181927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1CEC8599-E8C6-4381-A64D-30D992A68025}" type="slidenum">
              <a:rPr lang="en-US" sz="800" smtClean="0">
                <a:solidFill>
                  <a:schemeClr val="accent1"/>
                </a:solidFill>
              </a:rPr>
              <a:pPr/>
              <a:t>11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60400" y="5175250"/>
          <a:ext cx="6943725" cy="6826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19195"/>
                <a:gridCol w="4824530"/>
              </a:tblGrid>
              <a:tr h="36619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25" marR="91425" marT="45709" marB="4570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25" marR="91425" marT="45709" marB="45709"/>
                </a:tc>
              </a:tr>
              <a:tr h="316426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series</a:t>
                      </a:r>
                      <a:r>
                        <a:rPr lang="en-US" sz="1400" b="0" baseline="0" dirty="0" smtClean="0"/>
                        <a:t> </a:t>
                      </a:r>
                      <a:r>
                        <a:rPr lang="en-US" sz="1400" b="0" dirty="0" smtClean="0"/>
                        <a:t>y=@weekday=5</a:t>
                      </a:r>
                      <a:endParaRPr lang="en-US" sz="1400" b="0" dirty="0"/>
                    </a:p>
                  </a:txBody>
                  <a:tcPr marL="91425" marR="91425" marT="45709" marB="4570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 equals 1 if day=Friday, 0 otherwise </a:t>
                      </a:r>
                    </a:p>
                  </a:txBody>
                  <a:tcPr marL="91425" marR="91425" marT="45709" marB="45709"/>
                </a:tc>
              </a:tr>
            </a:tbl>
          </a:graphicData>
        </a:graphic>
      </p:graphicFrame>
      <p:sp>
        <p:nvSpPr>
          <p:cNvPr id="6158" name="Rectangle 3"/>
          <p:cNvSpPr txBox="1">
            <a:spLocks noChangeArrowheads="1"/>
          </p:cNvSpPr>
          <p:nvPr/>
        </p:nvSpPr>
        <p:spPr bwMode="auto">
          <a:xfrm>
            <a:off x="566738" y="1258888"/>
            <a:ext cx="8424862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1800" dirty="0" smtClean="0">
                <a:solidFill>
                  <a:srgbClr val="003399"/>
                </a:solidFill>
                <a:latin typeface="Arial"/>
              </a:rPr>
              <a:t>Create a dummy variable equal to 1 if the day of the week is Friday, 0 otherwise. </a:t>
            </a:r>
          </a:p>
          <a:p>
            <a:pPr marL="0" indent="0" eaLnBrk="1" hangingPunct="1">
              <a:spcBef>
                <a:spcPct val="20000"/>
              </a:spcBef>
              <a:buClr>
                <a:schemeClr val="accent2"/>
              </a:buClr>
              <a:buSzPct val="10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sp>
        <p:nvSpPr>
          <p:cNvPr id="13327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Functions and Dummy Variables: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5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757238" y="1981200"/>
            <a:ext cx="4919662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Functions and Dummy Variables: Example 5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Daily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b="1" i="1" dirty="0" smtClean="0">
                <a:solidFill>
                  <a:schemeClr val="hlink"/>
                </a:solidFill>
              </a:rPr>
              <a:t>	</a:t>
            </a:r>
            <a:r>
              <a:rPr lang="en-US" sz="1600" dirty="0" smtClean="0">
                <a:latin typeface="Courier" pitchFamily="49" charset="0"/>
              </a:rPr>
              <a:t>series y=@weekday=5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latin typeface="Courier" pitchFamily="49" charset="0"/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grpSp>
        <p:nvGrpSpPr>
          <p:cNvPr id="13330" name="Group 2"/>
          <p:cNvGrpSpPr>
            <a:grpSpLocks/>
          </p:cNvGrpSpPr>
          <p:nvPr/>
        </p:nvGrpSpPr>
        <p:grpSpPr bwMode="auto">
          <a:xfrm>
            <a:off x="5681663" y="1754188"/>
            <a:ext cx="1885950" cy="3390900"/>
            <a:chOff x="5925800" y="1781860"/>
            <a:chExt cx="1885950" cy="3390900"/>
          </a:xfrm>
        </p:grpSpPr>
        <p:grpSp>
          <p:nvGrpSpPr>
            <p:cNvPr id="13331" name="Group 1"/>
            <p:cNvGrpSpPr>
              <a:grpSpLocks/>
            </p:cNvGrpSpPr>
            <p:nvPr/>
          </p:nvGrpSpPr>
          <p:grpSpPr bwMode="auto">
            <a:xfrm>
              <a:off x="5925800" y="1781860"/>
              <a:ext cx="1885950" cy="3390900"/>
              <a:chOff x="5188808" y="1931988"/>
              <a:chExt cx="1885950" cy="3390900"/>
            </a:xfrm>
          </p:grpSpPr>
          <p:pic>
            <p:nvPicPr>
              <p:cNvPr id="13333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88808" y="1931988"/>
                <a:ext cx="1885950" cy="3390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3334" name="Oval 5"/>
              <p:cNvSpPr>
                <a:spLocks noChangeArrowheads="1"/>
              </p:cNvSpPr>
              <p:nvPr/>
            </p:nvSpPr>
            <p:spPr bwMode="auto">
              <a:xfrm>
                <a:off x="5197376" y="3206750"/>
                <a:ext cx="1725613" cy="207963"/>
              </a:xfrm>
              <a:prstGeom prst="ellipse">
                <a:avLst/>
              </a:prstGeom>
              <a:solidFill>
                <a:srgbClr val="C00000">
                  <a:alpha val="0"/>
                </a:srgbClr>
              </a:solidFill>
              <a:ln w="3175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35" name="Oval 5"/>
              <p:cNvSpPr>
                <a:spLocks noChangeArrowheads="1"/>
              </p:cNvSpPr>
              <p:nvPr/>
            </p:nvSpPr>
            <p:spPr bwMode="auto">
              <a:xfrm>
                <a:off x="5193599" y="3976688"/>
                <a:ext cx="1725613" cy="209550"/>
              </a:xfrm>
              <a:prstGeom prst="ellipse">
                <a:avLst/>
              </a:prstGeom>
              <a:solidFill>
                <a:srgbClr val="C00000">
                  <a:alpha val="0"/>
                </a:srgbClr>
              </a:solidFill>
              <a:ln w="31750" algn="ctr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332" name="Oval 5"/>
            <p:cNvSpPr>
              <a:spLocks noChangeArrowheads="1"/>
            </p:cNvSpPr>
            <p:nvPr/>
          </p:nvSpPr>
          <p:spPr bwMode="auto">
            <a:xfrm>
              <a:off x="5956084" y="4600575"/>
              <a:ext cx="1725613" cy="209550"/>
            </a:xfrm>
            <a:prstGeom prst="ellipse">
              <a:avLst/>
            </a:prstGeom>
            <a:solidFill>
              <a:srgbClr val="C00000">
                <a:alpha val="0"/>
              </a:srgbClr>
            </a:solidFill>
            <a:ln w="3175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4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579" y="3700463"/>
            <a:ext cx="181927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23AA7467-332A-40C6-94D3-3348D092432B}" type="slidenum">
              <a:rPr lang="en-US" sz="800" smtClean="0">
                <a:solidFill>
                  <a:schemeClr val="accent1"/>
                </a:solidFill>
              </a:rPr>
              <a:pPr/>
              <a:t>12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60400" y="5175250"/>
          <a:ext cx="6943725" cy="88425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19195"/>
                <a:gridCol w="4824530"/>
              </a:tblGrid>
              <a:tr h="36612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25" marR="91425" marT="45701" marB="45701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25" marR="91425" marT="45701" marB="45701"/>
                </a:tc>
              </a:tr>
              <a:tr h="51811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@seas(1), @seas(2) @seas(3), @seas(4)</a:t>
                      </a:r>
                      <a:endParaRPr lang="en-US" sz="1400" b="0" dirty="0"/>
                    </a:p>
                  </a:txBody>
                  <a:tcPr marL="91425" marR="91425" marT="45701" marB="457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Creates 4 dummy variables for the four quarters of the year in a quarterly </a:t>
                      </a:r>
                      <a:r>
                        <a:rPr lang="en-US" sz="1400" dirty="0" err="1" smtClean="0"/>
                        <a:t>workfile</a:t>
                      </a:r>
                      <a:endParaRPr lang="en-US" sz="1400" dirty="0" smtClean="0"/>
                    </a:p>
                  </a:txBody>
                  <a:tcPr marL="91425" marR="91425" marT="45701" marB="45701"/>
                </a:tc>
              </a:tr>
            </a:tbl>
          </a:graphicData>
        </a:graphic>
      </p:graphicFrame>
      <p:sp>
        <p:nvSpPr>
          <p:cNvPr id="6158" name="Rectangle 3"/>
          <p:cNvSpPr txBox="1">
            <a:spLocks noChangeArrowheads="1"/>
          </p:cNvSpPr>
          <p:nvPr/>
        </p:nvSpPr>
        <p:spPr bwMode="auto">
          <a:xfrm>
            <a:off x="566738" y="1258888"/>
            <a:ext cx="8424862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1800" dirty="0" smtClean="0">
                <a:solidFill>
                  <a:srgbClr val="003399"/>
                </a:solidFill>
                <a:latin typeface="Arial"/>
              </a:rPr>
              <a:t>Create seasonal dummies for all four quarters of the year </a:t>
            </a:r>
          </a:p>
          <a:p>
            <a:pPr marL="0" indent="0" eaLnBrk="1" hangingPunct="1">
              <a:spcBef>
                <a:spcPct val="20000"/>
              </a:spcBef>
              <a:buClr>
                <a:schemeClr val="accent2"/>
              </a:buClr>
              <a:buSzPct val="10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sp>
        <p:nvSpPr>
          <p:cNvPr id="14351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Functions and Dummy Variables: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6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681038" y="1666875"/>
            <a:ext cx="5453062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Functions and Dummy Variables: Example 6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Quarterly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 smtClean="0">
                <a:latin typeface="Courier" pitchFamily="49" charset="0"/>
              </a:rPr>
              <a:t>   show </a:t>
            </a:r>
            <a:r>
              <a:rPr lang="en-US" sz="1600" dirty="0">
                <a:latin typeface="Courier" pitchFamily="49" charset="0"/>
              </a:rPr>
              <a:t>@seas(1) @seas(2) @seas(3) @seas(4)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latin typeface="Courier" pitchFamily="49" charset="0"/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pic>
        <p:nvPicPr>
          <p:cNvPr id="1435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75" y="3252788"/>
            <a:ext cx="2876550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688" y="3028950"/>
            <a:ext cx="393382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smtClean="0">
                <a:ea typeface="ＭＳ Ｐゴシック" pitchFamily="34" charset="-128"/>
              </a:rPr>
              <a:t>More Advanced Work with Date Functions</a:t>
            </a:r>
            <a:endParaRPr lang="en-US" sz="320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371475" y="0"/>
            <a:ext cx="7521575" cy="11318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Date Arithmetic </a:t>
            </a:r>
            <a:r>
              <a:rPr lang="en-US" sz="3200" dirty="0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1638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5CD0BCA-F6F4-408B-B0AF-915CAA856088}" type="slidenum">
              <a:rPr lang="en-US" sz="800" smtClean="0"/>
              <a:pPr eaLnBrk="1" hangingPunct="1"/>
              <a:t>14</a:t>
            </a:fld>
            <a:endParaRPr lang="en-US" sz="800" smtClean="0"/>
          </a:p>
        </p:txBody>
      </p:sp>
      <p:sp>
        <p:nvSpPr>
          <p:cNvPr id="16388" name="Rectangle 3"/>
          <p:cNvSpPr txBox="1">
            <a:spLocks noChangeArrowheads="1"/>
          </p:cNvSpPr>
          <p:nvPr/>
        </p:nvSpPr>
        <p:spPr bwMode="auto">
          <a:xfrm>
            <a:off x="579438" y="1276350"/>
            <a:ext cx="8005762" cy="183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 dirty="0" err="1">
                <a:solidFill>
                  <a:schemeClr val="hlink"/>
                </a:solidFill>
              </a:rPr>
              <a:t>EViews</a:t>
            </a:r>
            <a:r>
              <a:rPr lang="en-US" sz="1800" dirty="0">
                <a:solidFill>
                  <a:schemeClr val="hlink"/>
                </a:solidFill>
              </a:rPr>
              <a:t> provides several functions for manipulating dates more generally.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 dirty="0" err="1">
                <a:solidFill>
                  <a:schemeClr val="hlink"/>
                </a:solidFill>
              </a:rPr>
              <a:t>EViews</a:t>
            </a:r>
            <a:r>
              <a:rPr lang="en-US" sz="1800" dirty="0">
                <a:solidFill>
                  <a:schemeClr val="hlink"/>
                </a:solidFill>
              </a:rPr>
              <a:t> first converts a date string into a date number so that you can manipulate it.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 dirty="0">
                <a:solidFill>
                  <a:schemeClr val="hlink"/>
                </a:solidFill>
              </a:rPr>
              <a:t>For example, </a:t>
            </a:r>
            <a:r>
              <a:rPr lang="en-US" sz="1800" dirty="0" err="1">
                <a:solidFill>
                  <a:schemeClr val="hlink"/>
                </a:solidFill>
              </a:rPr>
              <a:t>EViews</a:t>
            </a:r>
            <a:r>
              <a:rPr lang="en-US" sz="1800" dirty="0">
                <a:solidFill>
                  <a:schemeClr val="hlink"/>
                </a:solidFill>
              </a:rPr>
              <a:t> first converts “January 1, 1999” into a numerical value (729754)  which allows you to manipulate dates more generally.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06450" y="3605213"/>
          <a:ext cx="7551738" cy="23082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13812"/>
                <a:gridCol w="5737926"/>
              </a:tblGrid>
              <a:tr h="39242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22" marR="91422" marT="45687" marB="45687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22" marR="91422" marT="45687" marB="45687"/>
                </a:tc>
              </a:tr>
              <a:tr h="370566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@date</a:t>
                      </a:r>
                      <a:endParaRPr lang="en-US" sz="1400" b="1" i="1" dirty="0"/>
                    </a:p>
                  </a:txBody>
                  <a:tcPr marL="91422" marR="91422" marT="45687" marB="4568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 the ‘day number’ for the start of this observation</a:t>
                      </a:r>
                    </a:p>
                  </a:txBody>
                  <a:tcPr marL="91422" marR="91422" marT="45687" marB="45687"/>
                </a:tc>
              </a:tr>
              <a:tr h="370566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</a:t>
                      </a:r>
                      <a:r>
                        <a:rPr lang="en-US" sz="1400" b="1" i="1" dirty="0" err="1" smtClean="0"/>
                        <a:t>dateadd</a:t>
                      </a:r>
                      <a:endParaRPr lang="en-US" sz="1400" b="1" i="1" dirty="0"/>
                    </a:p>
                  </a:txBody>
                  <a:tcPr marL="91422" marR="91422" marT="45687" marB="4568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Shifts a date forward or backward by a unit of time</a:t>
                      </a:r>
                    </a:p>
                  </a:txBody>
                  <a:tcPr marL="91422" marR="91422" marT="45687" marB="45687"/>
                </a:tc>
              </a:tr>
              <a:tr h="433535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</a:t>
                      </a:r>
                      <a:r>
                        <a:rPr lang="en-US" sz="1400" b="1" i="1" dirty="0" err="1" smtClean="0"/>
                        <a:t>datediff</a:t>
                      </a:r>
                      <a:endParaRPr lang="en-US" sz="1400" b="1" i="1" dirty="0"/>
                    </a:p>
                  </a:txBody>
                  <a:tcPr marL="91422" marR="91422" marT="45687" marB="4568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Calculates the difference between two dates in a unit of time</a:t>
                      </a:r>
                    </a:p>
                  </a:txBody>
                  <a:tcPr marL="91422" marR="91422" marT="45687" marB="45687"/>
                </a:tc>
              </a:tr>
              <a:tr h="370566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</a:t>
                      </a:r>
                      <a:r>
                        <a:rPr lang="en-US" sz="1400" b="1" i="1" dirty="0" err="1" smtClean="0"/>
                        <a:t>datefloor</a:t>
                      </a:r>
                      <a:endParaRPr lang="en-US" sz="1400" b="1" i="1" dirty="0"/>
                    </a:p>
                  </a:txBody>
                  <a:tcPr marL="91422" marR="91422" marT="45687" marB="4568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Rounds down a date to the beginning of a unit of time</a:t>
                      </a:r>
                    </a:p>
                  </a:txBody>
                  <a:tcPr marL="91422" marR="91422" marT="45687" marB="45687"/>
                </a:tc>
              </a:tr>
              <a:tr h="370566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</a:t>
                      </a:r>
                      <a:r>
                        <a:rPr lang="en-US" sz="1400" b="1" i="1" dirty="0" err="1" smtClean="0"/>
                        <a:t>dateval</a:t>
                      </a:r>
                      <a:endParaRPr lang="en-US" sz="1400" b="1" i="1" dirty="0"/>
                    </a:p>
                  </a:txBody>
                  <a:tcPr marL="91422" marR="91422" marT="45687" marB="4568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Convert</a:t>
                      </a:r>
                      <a:r>
                        <a:rPr lang="en-US" sz="1400" baseline="0" dirty="0" smtClean="0"/>
                        <a:t>s a text date into a numerical value </a:t>
                      </a:r>
                      <a:r>
                        <a:rPr lang="en-US" sz="1400" dirty="0" smtClean="0"/>
                        <a:t> </a:t>
                      </a:r>
                    </a:p>
                  </a:txBody>
                  <a:tcPr marL="91422" marR="91422" marT="45687" marB="45687"/>
                </a:tc>
              </a:tr>
            </a:tbl>
          </a:graphicData>
        </a:graphic>
      </p:graphicFrame>
      <p:sp>
        <p:nvSpPr>
          <p:cNvPr id="16412" name="Rectangle 3"/>
          <p:cNvSpPr txBox="1">
            <a:spLocks noChangeArrowheads="1"/>
          </p:cNvSpPr>
          <p:nvPr/>
        </p:nvSpPr>
        <p:spPr bwMode="auto">
          <a:xfrm>
            <a:off x="3335338" y="3189288"/>
            <a:ext cx="22653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r>
              <a:rPr lang="en-US" sz="1800" b="1">
                <a:solidFill>
                  <a:schemeClr val="hlink"/>
                </a:solidFill>
              </a:rPr>
              <a:t>Main Functions</a:t>
            </a:r>
            <a:r>
              <a:rPr lang="en-US" sz="1400" b="1">
                <a:solidFill>
                  <a:schemeClr val="hlink"/>
                </a:solidFill>
              </a:rPr>
              <a:t>		</a:t>
            </a:r>
            <a:r>
              <a:rPr lang="en-US" sz="1600">
                <a:solidFill>
                  <a:schemeClr val="hlink"/>
                </a:solidFill>
              </a:rPr>
              <a:t>				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</a:pPr>
            <a:endParaRPr lang="en-US" sz="22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537231FD-21B7-4A59-AEE2-F19BCE78AE0E}" type="slidenum">
              <a:rPr lang="en-US" sz="800" smtClean="0">
                <a:solidFill>
                  <a:schemeClr val="accent1"/>
                </a:solidFill>
              </a:rPr>
              <a:pPr/>
              <a:t>15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17411" name="Rectangle 3"/>
          <p:cNvSpPr txBox="1">
            <a:spLocks noChangeArrowheads="1"/>
          </p:cNvSpPr>
          <p:nvPr/>
        </p:nvSpPr>
        <p:spPr bwMode="auto">
          <a:xfrm>
            <a:off x="566738" y="1258888"/>
            <a:ext cx="8424862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>
                <a:solidFill>
                  <a:srgbClr val="003399"/>
                </a:solidFill>
              </a:rPr>
              <a:t>You can use </a:t>
            </a:r>
            <a:r>
              <a:rPr lang="en-US" sz="1800" b="1" i="1">
                <a:solidFill>
                  <a:srgbClr val="003399"/>
                </a:solidFill>
              </a:rPr>
              <a:t>@date </a:t>
            </a:r>
            <a:r>
              <a:rPr lang="en-US" sz="1800">
                <a:solidFill>
                  <a:srgbClr val="003399"/>
                </a:solidFill>
              </a:rPr>
              <a:t>and </a:t>
            </a:r>
            <a:r>
              <a:rPr lang="en-US" sz="1800" b="1" i="1">
                <a:solidFill>
                  <a:srgbClr val="003399"/>
                </a:solidFill>
              </a:rPr>
              <a:t>@dateval </a:t>
            </a:r>
            <a:r>
              <a:rPr lang="en-US" sz="1800">
                <a:solidFill>
                  <a:srgbClr val="003399"/>
                </a:solidFill>
              </a:rPr>
              <a:t>to create date-related dummy variables.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>
                <a:solidFill>
                  <a:srgbClr val="003399"/>
                </a:solidFill>
              </a:rPr>
              <a:t>Suppose you want to create a dummy variable in the monthly workfile which takes on the value of 1 for all dates prior to March 1980.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17412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1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681038" y="2270125"/>
            <a:ext cx="5453062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Arithmetic: Example </a:t>
            </a:r>
            <a:r>
              <a:rPr lang="en-US" sz="1600" u="sng" dirty="0">
                <a:solidFill>
                  <a:schemeClr val="hlink"/>
                </a:solidFill>
              </a:rPr>
              <a:t>1</a:t>
            </a:r>
            <a:r>
              <a:rPr lang="en-US" sz="1600" u="sng" dirty="0" smtClean="0">
                <a:solidFill>
                  <a:schemeClr val="hlink"/>
                </a:solidFill>
              </a:rPr>
              <a:t>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Monthly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>
                <a:latin typeface="Courier" pitchFamily="49" charset="0"/>
              </a:rPr>
              <a:t>   series z=@date&lt;@</a:t>
            </a:r>
            <a:r>
              <a:rPr lang="en-US" sz="1600" dirty="0" err="1">
                <a:latin typeface="Courier" pitchFamily="49" charset="0"/>
              </a:rPr>
              <a:t>dateval</a:t>
            </a:r>
            <a:r>
              <a:rPr lang="en-US" sz="1600" dirty="0">
                <a:latin typeface="Courier" pitchFamily="49" charset="0"/>
              </a:rPr>
              <a:t>("</a:t>
            </a:r>
            <a:r>
              <a:rPr lang="en-US" sz="1600" dirty="0" smtClean="0">
                <a:latin typeface="Courier" pitchFamily="49" charset="0"/>
              </a:rPr>
              <a:t>1980m03</a:t>
            </a:r>
            <a:r>
              <a:rPr lang="en-US" sz="1600" dirty="0">
                <a:latin typeface="Courier" pitchFamily="49" charset="0"/>
              </a:rPr>
              <a:t>")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latin typeface="Courier" pitchFamily="49" charset="0"/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grpSp>
        <p:nvGrpSpPr>
          <p:cNvPr id="17414" name="Group 1"/>
          <p:cNvGrpSpPr>
            <a:grpSpLocks/>
          </p:cNvGrpSpPr>
          <p:nvPr/>
        </p:nvGrpSpPr>
        <p:grpSpPr bwMode="auto">
          <a:xfrm>
            <a:off x="5538788" y="2270125"/>
            <a:ext cx="1973262" cy="3043238"/>
            <a:chOff x="5495925" y="2314575"/>
            <a:chExt cx="2038350" cy="3200400"/>
          </a:xfrm>
        </p:grpSpPr>
        <p:pic>
          <p:nvPicPr>
            <p:cNvPr id="174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5925" y="2314575"/>
              <a:ext cx="2038350" cy="320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428" name="Right Brace 1"/>
            <p:cNvSpPr>
              <a:spLocks/>
            </p:cNvSpPr>
            <p:nvPr/>
          </p:nvSpPr>
          <p:spPr bwMode="auto">
            <a:xfrm>
              <a:off x="7158038" y="3332163"/>
              <a:ext cx="376237" cy="1411287"/>
            </a:xfrm>
            <a:prstGeom prst="rightBrace">
              <a:avLst>
                <a:gd name="adj1" fmla="val 8336"/>
                <a:gd name="adj2" fmla="val 50000"/>
              </a:avLst>
            </a:prstGeom>
            <a:solidFill>
              <a:srgbClr val="C00000">
                <a:alpha val="0"/>
              </a:srgbClr>
            </a:solidFill>
            <a:ln w="3810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66738" y="5351463"/>
          <a:ext cx="7613650" cy="77787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670067"/>
                <a:gridCol w="3943583"/>
              </a:tblGrid>
              <a:tr h="3994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35" marR="91435" marT="45629" marB="4562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35" marR="91435" marT="45629" marB="45629"/>
                </a:tc>
              </a:tr>
              <a:tr h="378435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series</a:t>
                      </a:r>
                      <a:r>
                        <a:rPr lang="en-US" sz="1400" b="1" i="1" baseline="0" dirty="0" smtClean="0"/>
                        <a:t> z=@date&lt;@</a:t>
                      </a:r>
                      <a:r>
                        <a:rPr lang="en-US" sz="1400" b="1" i="1" baseline="0" dirty="0" err="1" smtClean="0"/>
                        <a:t>dateval</a:t>
                      </a:r>
                      <a:r>
                        <a:rPr lang="en-US" sz="1400" b="1" i="1" baseline="0" dirty="0" smtClean="0"/>
                        <a:t>(“1980 m03”)</a:t>
                      </a:r>
                      <a:endParaRPr lang="en-US" sz="1400" b="1" i="1" dirty="0" smtClean="0"/>
                    </a:p>
                  </a:txBody>
                  <a:tcPr marL="91435" marR="91435" marT="45629" marB="4562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 equals 1 pre-March 1980, 0 otherwise </a:t>
                      </a:r>
                    </a:p>
                  </a:txBody>
                  <a:tcPr marL="91435" marR="91435" marT="45629" marB="45629"/>
                </a:tc>
              </a:tr>
            </a:tbl>
          </a:graphicData>
        </a:graphic>
      </p:graphicFrame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938" y="3908425"/>
            <a:ext cx="22288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EC676EF7-C0EE-4C75-83A2-C1E22817F671}" type="slidenum">
              <a:rPr lang="en-US" sz="800" smtClean="0">
                <a:solidFill>
                  <a:schemeClr val="accent1"/>
                </a:solidFill>
              </a:rPr>
              <a:pPr/>
              <a:t>16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6158" name="Rectangle 3"/>
          <p:cNvSpPr txBox="1">
            <a:spLocks noChangeArrowheads="1"/>
          </p:cNvSpPr>
          <p:nvPr/>
        </p:nvSpPr>
        <p:spPr bwMode="auto">
          <a:xfrm>
            <a:off x="566738" y="1258888"/>
            <a:ext cx="8424862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1800" dirty="0" smtClean="0">
                <a:solidFill>
                  <a:schemeClr val="hlink"/>
                </a:solidFill>
              </a:rPr>
              <a:t>You can use </a:t>
            </a:r>
            <a:r>
              <a:rPr lang="en-US" sz="1800" b="1" i="1" dirty="0" smtClean="0">
                <a:solidFill>
                  <a:schemeClr val="hlink"/>
                </a:solidFill>
              </a:rPr>
              <a:t>@</a:t>
            </a:r>
            <a:r>
              <a:rPr lang="en-US" sz="1800" b="1" i="1" dirty="0" err="1" smtClean="0">
                <a:solidFill>
                  <a:schemeClr val="hlink"/>
                </a:solidFill>
              </a:rPr>
              <a:t>datediff</a:t>
            </a:r>
            <a:r>
              <a:rPr lang="en-US" sz="1800" b="1" i="1" dirty="0" smtClean="0">
                <a:solidFill>
                  <a:schemeClr val="hlink"/>
                </a:solidFill>
              </a:rPr>
              <a:t> </a:t>
            </a:r>
            <a:r>
              <a:rPr lang="en-US" sz="1800" dirty="0" smtClean="0">
                <a:solidFill>
                  <a:schemeClr val="hlink"/>
                </a:solidFill>
              </a:rPr>
              <a:t>to perform a number of date calculations. </a:t>
            </a:r>
            <a:endParaRPr lang="en-US" sz="1800" dirty="0" smtClean="0">
              <a:solidFill>
                <a:srgbClr val="003399"/>
              </a:solidFill>
              <a:latin typeface="Arial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1800" dirty="0" smtClean="0">
                <a:solidFill>
                  <a:srgbClr val="003399"/>
                </a:solidFill>
                <a:latin typeface="Arial"/>
              </a:rPr>
              <a:t>Suppose for example, you want to find the number of days (or business days) between 10/15/2007 and 3/1/1995). </a:t>
            </a:r>
          </a:p>
          <a:p>
            <a:pPr marL="0" indent="0" eaLnBrk="1" hangingPunct="1">
              <a:spcBef>
                <a:spcPct val="20000"/>
              </a:spcBef>
              <a:buClr>
                <a:schemeClr val="accent2"/>
              </a:buClr>
              <a:buSzPct val="10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sp>
        <p:nvSpPr>
          <p:cNvPr id="18436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2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485775" y="2282825"/>
            <a:ext cx="8705850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Arithmetic: Example 2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Monthly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>
                <a:latin typeface="Courier" pitchFamily="49" charset="0"/>
              </a:rPr>
              <a:t>   </a:t>
            </a:r>
            <a:r>
              <a:rPr lang="en-US" sz="1500" dirty="0" smtClean="0">
                <a:latin typeface="Courier" pitchFamily="49" charset="0"/>
              </a:rPr>
              <a:t>series x=@</a:t>
            </a:r>
            <a:r>
              <a:rPr lang="en-US" sz="1500" dirty="0" err="1" smtClean="0">
                <a:latin typeface="Courier" pitchFamily="49" charset="0"/>
              </a:rPr>
              <a:t>datediff</a:t>
            </a:r>
            <a:r>
              <a:rPr lang="en-US" sz="1500" dirty="0">
                <a:latin typeface="Courier" pitchFamily="49" charset="0"/>
              </a:rPr>
              <a:t>(</a:t>
            </a:r>
            <a:r>
              <a:rPr lang="en-US" sz="1500" dirty="0" smtClean="0">
                <a:latin typeface="Courier" pitchFamily="49" charset="0"/>
              </a:rPr>
              <a:t>@</a:t>
            </a:r>
            <a:r>
              <a:rPr lang="en-US" sz="1500" dirty="0" err="1" smtClean="0">
                <a:latin typeface="Courier" pitchFamily="49" charset="0"/>
              </a:rPr>
              <a:t>dateval</a:t>
            </a:r>
            <a:r>
              <a:rPr lang="en-US" sz="1500" dirty="0" smtClean="0">
                <a:latin typeface="Courier" pitchFamily="49" charset="0"/>
              </a:rPr>
              <a:t>("10/15/2007"),@</a:t>
            </a:r>
            <a:r>
              <a:rPr lang="en-US" sz="1500" dirty="0" err="1" smtClean="0">
                <a:latin typeface="Courier" pitchFamily="49" charset="0"/>
              </a:rPr>
              <a:t>dateval</a:t>
            </a:r>
            <a:r>
              <a:rPr lang="en-US" sz="1500" dirty="0" smtClean="0">
                <a:latin typeface="Courier" pitchFamily="49" charset="0"/>
              </a:rPr>
              <a:t>("3/1/1995"),"d") </a:t>
            </a:r>
            <a:endParaRPr lang="en-US" sz="1500" dirty="0">
              <a:latin typeface="Courier" pitchFamily="49" charset="0"/>
            </a:endParaRP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latin typeface="Courier" pitchFamily="49" charset="0"/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87400" y="4819650"/>
          <a:ext cx="7480300" cy="138588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70321"/>
                <a:gridCol w="5209979"/>
              </a:tblGrid>
              <a:tr h="33539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51" marR="91451" marT="45748" marB="45748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51" marR="91451" marT="45748" marB="45748"/>
                </a:tc>
              </a:tr>
              <a:tr h="318744">
                <a:tc>
                  <a:txBody>
                    <a:bodyPr/>
                    <a:lstStyle/>
                    <a:p>
                      <a:pPr algn="l"/>
                      <a:r>
                        <a:rPr lang="en-US" sz="1400" b="1" i="1" dirty="0" smtClean="0"/>
                        <a:t>@</a:t>
                      </a:r>
                      <a:r>
                        <a:rPr lang="en-US" sz="1400" b="1" i="1" dirty="0" err="1" smtClean="0"/>
                        <a:t>datediff</a:t>
                      </a:r>
                      <a:r>
                        <a:rPr lang="en-US" sz="1400" b="1" i="1" dirty="0" smtClean="0"/>
                        <a:t>(d1, d2, u</a:t>
                      </a:r>
                      <a:r>
                        <a:rPr lang="en-US" sz="1400" b="1" dirty="0" smtClean="0"/>
                        <a:t>)</a:t>
                      </a:r>
                      <a:endParaRPr lang="en-US" sz="1400" b="1" dirty="0"/>
                    </a:p>
                  </a:txBody>
                  <a:tcPr marL="91451" marR="91451" marT="45748" marB="4574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 the difference between two date numbers</a:t>
                      </a:r>
                    </a:p>
                  </a:txBody>
                  <a:tcPr marL="91451" marR="91451" marT="45748" marB="45748"/>
                </a:tc>
              </a:tr>
              <a:tr h="7317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d1 is the start date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d2 is the end date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/>
                        <a:t>u is the time unit</a:t>
                      </a:r>
                    </a:p>
                  </a:txBody>
                  <a:tcPr marL="91451" marR="91451" marT="45748" marB="45748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d1 and d2, measured by the time unit u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marL="91451" marR="91451" marT="45748" marB="45748"/>
                </a:tc>
              </a:tr>
            </a:tbl>
          </a:graphicData>
        </a:graphic>
      </p:graphicFrame>
      <p:cxnSp>
        <p:nvCxnSpPr>
          <p:cNvPr id="18453" name="Straight Arrow Connector 2"/>
          <p:cNvCxnSpPr>
            <a:cxnSpLocks noChangeShapeType="1"/>
          </p:cNvCxnSpPr>
          <p:nvPr/>
        </p:nvCxnSpPr>
        <p:spPr bwMode="auto">
          <a:xfrm>
            <a:off x="8294688" y="3471863"/>
            <a:ext cx="0" cy="346075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54" name="TextBox 6"/>
          <p:cNvSpPr txBox="1">
            <a:spLocks noChangeArrowheads="1"/>
          </p:cNvSpPr>
          <p:nvPr/>
        </p:nvSpPr>
        <p:spPr bwMode="auto">
          <a:xfrm>
            <a:off x="7505700" y="3898900"/>
            <a:ext cx="1552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n-US" sz="1600">
                <a:solidFill>
                  <a:srgbClr val="003399"/>
                </a:solidFill>
              </a:rPr>
              <a:t>Use </a:t>
            </a:r>
            <a:r>
              <a:rPr lang="en-US" sz="1600" b="1" i="1">
                <a:solidFill>
                  <a:srgbClr val="003399"/>
                </a:solidFill>
              </a:rPr>
              <a:t>“b” </a:t>
            </a:r>
            <a:r>
              <a:rPr lang="en-US" sz="1600">
                <a:solidFill>
                  <a:srgbClr val="003399"/>
                </a:solidFill>
              </a:rPr>
              <a:t>for business days 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638" y="3644900"/>
            <a:ext cx="380047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51025"/>
            <a:ext cx="204787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888" y="1851025"/>
            <a:ext cx="20193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A4F7CF58-5463-43CD-8D20-9C5A3284D021}" type="slidenum">
              <a:rPr lang="en-US" sz="800" smtClean="0">
                <a:solidFill>
                  <a:schemeClr val="accent1"/>
                </a:solidFill>
              </a:rPr>
              <a:pPr/>
              <a:t>17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grpSp>
        <p:nvGrpSpPr>
          <p:cNvPr id="19459" name="Group 1"/>
          <p:cNvGrpSpPr>
            <a:grpSpLocks/>
          </p:cNvGrpSpPr>
          <p:nvPr/>
        </p:nvGrpSpPr>
        <p:grpSpPr bwMode="auto">
          <a:xfrm>
            <a:off x="929613" y="3372237"/>
            <a:ext cx="7444450" cy="2093472"/>
            <a:chOff x="896276" y="3621088"/>
            <a:chExt cx="7444449" cy="2092893"/>
          </a:xfrm>
        </p:grpSpPr>
        <p:sp>
          <p:nvSpPr>
            <p:cNvPr id="19464" name="TextBox 18"/>
            <p:cNvSpPr txBox="1">
              <a:spLocks noChangeArrowheads="1"/>
            </p:cNvSpPr>
            <p:nvPr/>
          </p:nvSpPr>
          <p:spPr bwMode="auto">
            <a:xfrm>
              <a:off x="933450" y="3751263"/>
              <a:ext cx="1511300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r>
                <a:rPr lang="en-US" sz="1600" b="1" i="1">
                  <a:solidFill>
                    <a:srgbClr val="003399"/>
                  </a:solidFill>
                </a:rPr>
                <a:t># of days</a:t>
              </a:r>
              <a:endParaRPr lang="en-US" sz="1600">
                <a:solidFill>
                  <a:srgbClr val="003399"/>
                </a:solidFill>
              </a:endParaRPr>
            </a:p>
          </p:txBody>
        </p:sp>
        <p:cxnSp>
          <p:nvCxnSpPr>
            <p:cNvPr id="19465" name="Straight Arrow Connector 20"/>
            <p:cNvCxnSpPr>
              <a:cxnSpLocks noChangeShapeType="1"/>
            </p:cNvCxnSpPr>
            <p:nvPr/>
          </p:nvCxnSpPr>
          <p:spPr bwMode="auto">
            <a:xfrm>
              <a:off x="2086349" y="3912549"/>
              <a:ext cx="784225" cy="0"/>
            </a:xfrm>
            <a:prstGeom prst="straightConnector1">
              <a:avLst/>
            </a:prstGeom>
            <a:noFill/>
            <a:ln w="31750" algn="ctr">
              <a:solidFill>
                <a:srgbClr val="C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66" name="TextBox 22"/>
            <p:cNvSpPr txBox="1">
              <a:spLocks noChangeArrowheads="1"/>
            </p:cNvSpPr>
            <p:nvPr/>
          </p:nvSpPr>
          <p:spPr bwMode="auto">
            <a:xfrm>
              <a:off x="6829425" y="3621088"/>
              <a:ext cx="15113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r>
                <a:rPr lang="en-US" sz="1600" b="1" i="1">
                  <a:solidFill>
                    <a:srgbClr val="003399"/>
                  </a:solidFill>
                </a:rPr>
                <a:t># of business days</a:t>
              </a:r>
              <a:endParaRPr lang="en-US" sz="1600">
                <a:solidFill>
                  <a:srgbClr val="003399"/>
                </a:solidFill>
              </a:endParaRPr>
            </a:p>
          </p:txBody>
        </p:sp>
        <p:cxnSp>
          <p:nvCxnSpPr>
            <p:cNvPr id="19467" name="Straight Arrow Connector 23"/>
            <p:cNvCxnSpPr>
              <a:cxnSpLocks noChangeShapeType="1"/>
            </p:cNvCxnSpPr>
            <p:nvPr/>
          </p:nvCxnSpPr>
          <p:spPr bwMode="auto">
            <a:xfrm flipH="1">
              <a:off x="6130925" y="3913188"/>
              <a:ext cx="698500" cy="0"/>
            </a:xfrm>
            <a:prstGeom prst="straightConnector1">
              <a:avLst/>
            </a:prstGeom>
            <a:noFill/>
            <a:ln w="31750" algn="ctr">
              <a:solidFill>
                <a:srgbClr val="C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68" name="TextBox 14"/>
            <p:cNvSpPr txBox="1">
              <a:spLocks noChangeArrowheads="1"/>
            </p:cNvSpPr>
            <p:nvPr/>
          </p:nvSpPr>
          <p:spPr bwMode="auto">
            <a:xfrm>
              <a:off x="896276" y="4975349"/>
              <a:ext cx="6721211" cy="738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519113" indent="-519113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r>
                <a:rPr lang="en-US" sz="1400" b="1" dirty="0">
                  <a:solidFill>
                    <a:srgbClr val="003399"/>
                  </a:solidFill>
                </a:rPr>
                <a:t>Note: </a:t>
              </a:r>
              <a:r>
                <a:rPr lang="en-US" sz="1400" dirty="0">
                  <a:solidFill>
                    <a:srgbClr val="003399"/>
                  </a:solidFill>
                </a:rPr>
                <a:t>You can use any of the pages (annual, quarterly, monthly, etc.) in the </a:t>
              </a:r>
              <a:r>
                <a:rPr lang="en-US" sz="1400" b="1" i="1" dirty="0">
                  <a:solidFill>
                    <a:srgbClr val="003399"/>
                  </a:solidFill>
                </a:rPr>
                <a:t>Data.wf1</a:t>
              </a:r>
              <a:r>
                <a:rPr lang="en-US" sz="1400" dirty="0">
                  <a:solidFill>
                    <a:srgbClr val="003399"/>
                  </a:solidFill>
                </a:rPr>
                <a:t> file for this example.  All will produce similar results, calculating the difference (in either days or business days) between two dates. </a:t>
              </a:r>
            </a:p>
          </p:txBody>
        </p:sp>
      </p:grpSp>
      <p:sp>
        <p:nvSpPr>
          <p:cNvPr id="19460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2 </a:t>
            </a:r>
            <a:r>
              <a:rPr lang="en-US" sz="1800" dirty="0">
                <a:solidFill>
                  <a:schemeClr val="hlink"/>
                </a:solidFill>
              </a:rPr>
              <a:t>(cont’d)</a:t>
            </a:r>
          </a:p>
        </p:txBody>
      </p:sp>
      <p:sp>
        <p:nvSpPr>
          <p:cNvPr id="19461" name="Rectangle 3"/>
          <p:cNvSpPr txBox="1">
            <a:spLocks noChangeArrowheads="1"/>
          </p:cNvSpPr>
          <p:nvPr/>
        </p:nvSpPr>
        <p:spPr bwMode="auto">
          <a:xfrm>
            <a:off x="552450" y="1262063"/>
            <a:ext cx="7475538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>
                <a:solidFill>
                  <a:schemeClr val="hlink"/>
                </a:solidFill>
              </a:rPr>
              <a:t>Results for the number of days “</a:t>
            </a:r>
            <a:r>
              <a:rPr lang="en-US" sz="1800" i="1">
                <a:solidFill>
                  <a:schemeClr val="hlink"/>
                </a:solidFill>
              </a:rPr>
              <a:t>d</a:t>
            </a:r>
            <a:r>
              <a:rPr lang="en-US" sz="1800">
                <a:solidFill>
                  <a:schemeClr val="hlink"/>
                </a:solidFill>
              </a:rPr>
              <a:t>” and number of business days “</a:t>
            </a:r>
            <a:r>
              <a:rPr lang="en-US" sz="1800" i="1">
                <a:solidFill>
                  <a:schemeClr val="hlink"/>
                </a:solidFill>
              </a:rPr>
              <a:t>b</a:t>
            </a:r>
            <a:r>
              <a:rPr lang="en-US" sz="1800">
                <a:solidFill>
                  <a:schemeClr val="hlink"/>
                </a:solidFill>
              </a:rPr>
              <a:t>” are shown here. </a:t>
            </a:r>
            <a:endParaRPr lang="en-US" sz="22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BDCA9066-5276-4234-AE44-ADC5EF0C3E86}" type="slidenum">
              <a:rPr lang="en-US" sz="800" smtClean="0">
                <a:solidFill>
                  <a:schemeClr val="accent1"/>
                </a:solidFill>
              </a:rPr>
              <a:pPr/>
              <a:t>18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20483" name="Rectangle 3"/>
          <p:cNvSpPr txBox="1">
            <a:spLocks noChangeArrowheads="1"/>
          </p:cNvSpPr>
          <p:nvPr/>
        </p:nvSpPr>
        <p:spPr bwMode="auto">
          <a:xfrm>
            <a:off x="566738" y="1258888"/>
            <a:ext cx="8424862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>
                <a:solidFill>
                  <a:schemeClr val="hlink"/>
                </a:solidFill>
              </a:rPr>
              <a:t>In a monthly dated file, find the number of days (or business days) in a month. </a:t>
            </a:r>
          </a:p>
        </p:txBody>
      </p:sp>
      <p:sp>
        <p:nvSpPr>
          <p:cNvPr id="20484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3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793750" y="1712913"/>
            <a:ext cx="8705850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Arithmetic: Example </a:t>
            </a:r>
            <a:r>
              <a:rPr lang="en-US" sz="1600" u="sng" dirty="0">
                <a:solidFill>
                  <a:schemeClr val="hlink"/>
                </a:solidFill>
              </a:rPr>
              <a:t>3</a:t>
            </a:r>
            <a:r>
              <a:rPr lang="en-US" sz="1600" u="sng" dirty="0" smtClean="0">
                <a:solidFill>
                  <a:schemeClr val="hlink"/>
                </a:solidFill>
              </a:rPr>
              <a:t>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Monthly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>
                <a:latin typeface="Courier" pitchFamily="49" charset="0"/>
              </a:rPr>
              <a:t>   </a:t>
            </a:r>
            <a:r>
              <a:rPr lang="en-US" sz="1600" dirty="0" smtClean="0">
                <a:latin typeface="Courier" pitchFamily="49" charset="0"/>
              </a:rPr>
              <a:t>series w=@</a:t>
            </a:r>
            <a:r>
              <a:rPr lang="en-US" sz="1600" dirty="0" err="1" smtClean="0">
                <a:latin typeface="Courier" pitchFamily="49" charset="0"/>
              </a:rPr>
              <a:t>datediff</a:t>
            </a:r>
            <a:r>
              <a:rPr lang="en-US" sz="1600" dirty="0">
                <a:latin typeface="Courier" pitchFamily="49" charset="0"/>
              </a:rPr>
              <a:t>(</a:t>
            </a:r>
            <a:r>
              <a:rPr lang="en-US" sz="1600" dirty="0" smtClean="0">
                <a:latin typeface="Courier" pitchFamily="49" charset="0"/>
              </a:rPr>
              <a:t>@date(+1),@</a:t>
            </a:r>
            <a:r>
              <a:rPr lang="en-US" sz="1600" dirty="0" err="1" smtClean="0">
                <a:latin typeface="Courier" pitchFamily="49" charset="0"/>
              </a:rPr>
              <a:t>date,"d</a:t>
            </a:r>
            <a:r>
              <a:rPr lang="en-US" sz="1600" dirty="0" smtClean="0">
                <a:latin typeface="Courier" pitchFamily="49" charset="0"/>
              </a:rPr>
              <a:t>") </a:t>
            </a:r>
            <a:endParaRPr lang="en-US" sz="1600" dirty="0">
              <a:latin typeface="Courier" pitchFamily="49" charset="0"/>
            </a:endParaRP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latin typeface="Courier" pitchFamily="49" charset="0"/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cxnSp>
        <p:nvCxnSpPr>
          <p:cNvPr id="20486" name="Straight Arrow Connector 2"/>
          <p:cNvCxnSpPr>
            <a:cxnSpLocks noChangeShapeType="1"/>
          </p:cNvCxnSpPr>
          <p:nvPr/>
        </p:nvCxnSpPr>
        <p:spPr bwMode="auto">
          <a:xfrm>
            <a:off x="5741988" y="2914650"/>
            <a:ext cx="0" cy="346075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87" name="TextBox 6"/>
          <p:cNvSpPr txBox="1">
            <a:spLocks noChangeArrowheads="1"/>
          </p:cNvSpPr>
          <p:nvPr/>
        </p:nvSpPr>
        <p:spPr bwMode="auto">
          <a:xfrm>
            <a:off x="5076825" y="3233738"/>
            <a:ext cx="1552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n-US" sz="1600">
                <a:solidFill>
                  <a:srgbClr val="003399"/>
                </a:solidFill>
              </a:rPr>
              <a:t>Use </a:t>
            </a:r>
            <a:r>
              <a:rPr lang="en-US" sz="1600" b="1" i="1">
                <a:solidFill>
                  <a:srgbClr val="003399"/>
                </a:solidFill>
              </a:rPr>
              <a:t>“b” </a:t>
            </a:r>
            <a:r>
              <a:rPr lang="en-US" sz="1600">
                <a:solidFill>
                  <a:srgbClr val="003399"/>
                </a:solidFill>
              </a:rPr>
              <a:t>for business days </a:t>
            </a: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476" y="3525838"/>
            <a:ext cx="27527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088" y="1966913"/>
            <a:ext cx="2095500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388" y="1966913"/>
            <a:ext cx="2028825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279D7E7E-A4EB-4BA0-A376-95C0B2C14814}" type="slidenum">
              <a:rPr lang="en-US" sz="800" smtClean="0">
                <a:solidFill>
                  <a:schemeClr val="accent1"/>
                </a:solidFill>
              </a:rPr>
              <a:pPr/>
              <a:t>19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21507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3 </a:t>
            </a:r>
            <a:r>
              <a:rPr lang="en-US" sz="1800" dirty="0">
                <a:solidFill>
                  <a:schemeClr val="hlink"/>
                </a:solidFill>
              </a:rPr>
              <a:t>(cont’d)</a:t>
            </a:r>
          </a:p>
        </p:txBody>
      </p:sp>
      <p:grpSp>
        <p:nvGrpSpPr>
          <p:cNvPr id="21508" name="Group 1"/>
          <p:cNvGrpSpPr>
            <a:grpSpLocks/>
          </p:cNvGrpSpPr>
          <p:nvPr/>
        </p:nvGrpSpPr>
        <p:grpSpPr bwMode="auto">
          <a:xfrm>
            <a:off x="552450" y="3182937"/>
            <a:ext cx="8077200" cy="831850"/>
            <a:chOff x="38100" y="4187825"/>
            <a:chExt cx="8464550" cy="831850"/>
          </a:xfrm>
        </p:grpSpPr>
        <p:sp>
          <p:nvSpPr>
            <p:cNvPr id="21510" name="TextBox 18"/>
            <p:cNvSpPr txBox="1">
              <a:spLocks noChangeArrowheads="1"/>
            </p:cNvSpPr>
            <p:nvPr/>
          </p:nvSpPr>
          <p:spPr bwMode="auto">
            <a:xfrm>
              <a:off x="38100" y="4287838"/>
              <a:ext cx="15113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r>
                <a:rPr lang="en-US" sz="1600" b="1" i="1">
                  <a:solidFill>
                    <a:srgbClr val="003399"/>
                  </a:solidFill>
                </a:rPr>
                <a:t># of days in the month</a:t>
              </a:r>
              <a:endParaRPr lang="en-US" sz="1600">
                <a:solidFill>
                  <a:srgbClr val="003399"/>
                </a:solidFill>
              </a:endParaRPr>
            </a:p>
          </p:txBody>
        </p:sp>
        <p:sp>
          <p:nvSpPr>
            <p:cNvPr id="21511" name="TextBox 22"/>
            <p:cNvSpPr txBox="1">
              <a:spLocks noChangeArrowheads="1"/>
            </p:cNvSpPr>
            <p:nvPr/>
          </p:nvSpPr>
          <p:spPr bwMode="auto">
            <a:xfrm>
              <a:off x="6991350" y="4187825"/>
              <a:ext cx="1511300" cy="8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r>
                <a:rPr lang="en-US" sz="1600" b="1" i="1">
                  <a:solidFill>
                    <a:srgbClr val="003399"/>
                  </a:solidFill>
                </a:rPr>
                <a:t># of business days in the month</a:t>
              </a:r>
              <a:endParaRPr lang="en-US" sz="1600">
                <a:solidFill>
                  <a:srgbClr val="003399"/>
                </a:solidFill>
              </a:endParaRPr>
            </a:p>
          </p:txBody>
        </p:sp>
        <p:cxnSp>
          <p:nvCxnSpPr>
            <p:cNvPr id="21513" name="Straight Arrow Connector 16"/>
            <p:cNvCxnSpPr>
              <a:cxnSpLocks noChangeShapeType="1"/>
            </p:cNvCxnSpPr>
            <p:nvPr/>
          </p:nvCxnSpPr>
          <p:spPr bwMode="auto">
            <a:xfrm>
              <a:off x="1387475" y="4468813"/>
              <a:ext cx="784225" cy="0"/>
            </a:xfrm>
            <a:prstGeom prst="straightConnector1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15" name="Straight Arrow Connector 17"/>
            <p:cNvCxnSpPr>
              <a:cxnSpLocks noChangeShapeType="1"/>
            </p:cNvCxnSpPr>
            <p:nvPr/>
          </p:nvCxnSpPr>
          <p:spPr bwMode="auto">
            <a:xfrm flipH="1">
              <a:off x="6178550" y="4481513"/>
              <a:ext cx="698500" cy="0"/>
            </a:xfrm>
            <a:prstGeom prst="straightConnector1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1509" name="Rectangle 3"/>
          <p:cNvSpPr txBox="1">
            <a:spLocks noChangeArrowheads="1"/>
          </p:cNvSpPr>
          <p:nvPr/>
        </p:nvSpPr>
        <p:spPr bwMode="auto">
          <a:xfrm>
            <a:off x="552450" y="1262063"/>
            <a:ext cx="7142163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 dirty="0">
                <a:solidFill>
                  <a:schemeClr val="hlink"/>
                </a:solidFill>
              </a:rPr>
              <a:t>Results for the number of days “</a:t>
            </a:r>
            <a:r>
              <a:rPr lang="en-US" sz="1800" i="1" dirty="0">
                <a:solidFill>
                  <a:schemeClr val="hlink"/>
                </a:solidFill>
              </a:rPr>
              <a:t>d</a:t>
            </a:r>
            <a:r>
              <a:rPr lang="en-US" sz="1800" dirty="0">
                <a:solidFill>
                  <a:schemeClr val="hlink"/>
                </a:solidFill>
              </a:rPr>
              <a:t>” and number of business days “</a:t>
            </a:r>
            <a:r>
              <a:rPr lang="en-US" sz="1800" i="1" dirty="0">
                <a:solidFill>
                  <a:schemeClr val="hlink"/>
                </a:solidFill>
              </a:rPr>
              <a:t>b</a:t>
            </a:r>
            <a:r>
              <a:rPr lang="en-US" sz="1800" dirty="0">
                <a:solidFill>
                  <a:schemeClr val="hlink"/>
                </a:solidFill>
              </a:rPr>
              <a:t>” are shown here. </a:t>
            </a:r>
            <a:endParaRPr lang="en-US" sz="22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8938" y="2824163"/>
            <a:ext cx="7643812" cy="1606550"/>
          </a:xfrm>
        </p:spPr>
        <p:txBody>
          <a:bodyPr/>
          <a:lstStyle/>
          <a:p>
            <a:pPr algn="ctr" eaLnBrk="1" hangingPunct="1">
              <a:buFont typeface="Times" pitchFamily="18" charset="0"/>
              <a:buNone/>
            </a:pPr>
            <a:r>
              <a:rPr lang="en-US" sz="3200" b="1" smtClean="0">
                <a:ea typeface="ＭＳ Ｐゴシック" pitchFamily="34" charset="-128"/>
              </a:rPr>
              <a:t>Basic work with Date Functions</a:t>
            </a:r>
            <a:endParaRPr lang="en-US" sz="320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8B12981D-31CD-4AE5-8A09-5F48650EFBE4}" type="slidenum">
              <a:rPr lang="en-US" sz="800" smtClean="0">
                <a:solidFill>
                  <a:schemeClr val="accent1"/>
                </a:solidFill>
              </a:rPr>
              <a:pPr/>
              <a:t>20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22531" name="Rectangle 3"/>
          <p:cNvSpPr txBox="1">
            <a:spLocks noChangeArrowheads="1"/>
          </p:cNvSpPr>
          <p:nvPr/>
        </p:nvSpPr>
        <p:spPr bwMode="auto">
          <a:xfrm>
            <a:off x="566738" y="1258888"/>
            <a:ext cx="8424862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 dirty="0" smtClean="0">
                <a:solidFill>
                  <a:schemeClr val="hlink"/>
                </a:solidFill>
              </a:rPr>
              <a:t>More easily, you could use the </a:t>
            </a:r>
            <a:r>
              <a:rPr lang="en-US" sz="1800" b="1" i="1" dirty="0">
                <a:solidFill>
                  <a:schemeClr val="hlink"/>
                </a:solidFill>
              </a:rPr>
              <a:t>@</a:t>
            </a:r>
            <a:r>
              <a:rPr lang="en-US" sz="1800" b="1" i="1" dirty="0" err="1" smtClean="0">
                <a:solidFill>
                  <a:schemeClr val="hlink"/>
                </a:solidFill>
              </a:rPr>
              <a:t>daycount</a:t>
            </a:r>
            <a:r>
              <a:rPr lang="en-US" sz="1800" b="1" i="1" dirty="0" smtClean="0">
                <a:solidFill>
                  <a:schemeClr val="hlink"/>
                </a:solidFill>
              </a:rPr>
              <a:t> </a:t>
            </a:r>
            <a:r>
              <a:rPr lang="en-US" sz="1800" dirty="0" smtClean="0">
                <a:solidFill>
                  <a:schemeClr val="hlink"/>
                </a:solidFill>
              </a:rPr>
              <a:t> function. </a:t>
            </a:r>
            <a:endParaRPr lang="en-US" sz="1800" dirty="0">
              <a:solidFill>
                <a:schemeClr val="hlink"/>
              </a:solidFill>
            </a:endParaRPr>
          </a:p>
        </p:txBody>
      </p:sp>
      <p:sp>
        <p:nvSpPr>
          <p:cNvPr id="22532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3 </a:t>
            </a:r>
            <a:r>
              <a:rPr lang="en-US" sz="1800" dirty="0">
                <a:solidFill>
                  <a:schemeClr val="hlink"/>
                </a:solidFill>
              </a:rPr>
              <a:t>(cont’d)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723900" y="2055813"/>
            <a:ext cx="8705850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Arithmetic: Example 3 (cont’d)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Monthly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>
                <a:latin typeface="Courier" pitchFamily="49" charset="0"/>
              </a:rPr>
              <a:t>   </a:t>
            </a:r>
            <a:r>
              <a:rPr lang="en-US" sz="1600" dirty="0" smtClean="0">
                <a:latin typeface="Courier" pitchFamily="49" charset="0"/>
              </a:rPr>
              <a:t>series dayEV8=@</a:t>
            </a:r>
            <a:r>
              <a:rPr lang="en-US" sz="1600" dirty="0" err="1" smtClean="0">
                <a:latin typeface="Courier" pitchFamily="49" charset="0"/>
              </a:rPr>
              <a:t>daycount</a:t>
            </a:r>
            <a:endParaRPr lang="en-US" sz="1600" dirty="0">
              <a:latin typeface="Courier" pitchFamily="49" charset="0"/>
            </a:endParaRP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latin typeface="Courier" pitchFamily="49" charset="0"/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pic>
        <p:nvPicPr>
          <p:cNvPr id="225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288" y="2055813"/>
            <a:ext cx="2200275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313" y="3773488"/>
            <a:ext cx="18288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2E8AD15D-4112-43F9-A3F2-21063DA842FE}" type="slidenum">
              <a:rPr lang="en-US" sz="800" smtClean="0">
                <a:solidFill>
                  <a:schemeClr val="accent1"/>
                </a:solidFill>
              </a:rPr>
              <a:pPr/>
              <a:t>21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566738" y="1258888"/>
            <a:ext cx="8424862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 dirty="0">
                <a:solidFill>
                  <a:schemeClr val="hlink"/>
                </a:solidFill>
              </a:rPr>
              <a:t>You can use the </a:t>
            </a:r>
            <a:r>
              <a:rPr lang="en-US" sz="1800" dirty="0" smtClean="0">
                <a:solidFill>
                  <a:schemeClr val="hlink"/>
                </a:solidFill>
              </a:rPr>
              <a:t>function </a:t>
            </a:r>
            <a:r>
              <a:rPr lang="en-US" sz="1800" b="1" i="1" dirty="0">
                <a:solidFill>
                  <a:schemeClr val="hlink"/>
                </a:solidFill>
              </a:rPr>
              <a:t>@</a:t>
            </a:r>
            <a:r>
              <a:rPr lang="en-US" sz="1800" b="1" i="1" dirty="0" err="1" smtClean="0">
                <a:solidFill>
                  <a:schemeClr val="hlink"/>
                </a:solidFill>
              </a:rPr>
              <a:t>daycount</a:t>
            </a:r>
            <a:r>
              <a:rPr lang="en-US" sz="1800" dirty="0" smtClean="0">
                <a:solidFill>
                  <a:schemeClr val="hlink"/>
                </a:solidFill>
              </a:rPr>
              <a:t> </a:t>
            </a:r>
            <a:r>
              <a:rPr lang="en-US" sz="1800" dirty="0">
                <a:solidFill>
                  <a:schemeClr val="hlink"/>
                </a:solidFill>
              </a:rPr>
              <a:t>to perform a slightly different exercise.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 dirty="0">
                <a:solidFill>
                  <a:schemeClr val="hlink"/>
                </a:solidFill>
              </a:rPr>
              <a:t>For example, you would like to count the number of “Fridays” that appear in a given month.  </a:t>
            </a:r>
          </a:p>
        </p:txBody>
      </p:sp>
      <p:sp>
        <p:nvSpPr>
          <p:cNvPr id="23556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3 </a:t>
            </a:r>
            <a:r>
              <a:rPr lang="en-US" sz="1800" dirty="0">
                <a:solidFill>
                  <a:schemeClr val="hlink"/>
                </a:solidFill>
              </a:rPr>
              <a:t>(cont’d)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723900" y="2713038"/>
            <a:ext cx="8705850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Arithmetic: Example 3 (cont’d)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Monthly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>
                <a:latin typeface="Courier" pitchFamily="49" charset="0"/>
              </a:rPr>
              <a:t>   </a:t>
            </a:r>
            <a:r>
              <a:rPr lang="en-US" sz="1600" dirty="0" smtClean="0">
                <a:latin typeface="Courier" pitchFamily="49" charset="0"/>
              </a:rPr>
              <a:t>series FridayEV8=@</a:t>
            </a:r>
            <a:r>
              <a:rPr lang="en-US" sz="1600" dirty="0" err="1" smtClean="0">
                <a:latin typeface="Courier" pitchFamily="49" charset="0"/>
              </a:rPr>
              <a:t>daycount</a:t>
            </a:r>
            <a:r>
              <a:rPr lang="en-US" sz="1600" dirty="0" smtClean="0">
                <a:latin typeface="Courier" pitchFamily="49" charset="0"/>
              </a:rPr>
              <a:t>("Friday")</a:t>
            </a:r>
            <a:endParaRPr lang="en-US" sz="1600" dirty="0">
              <a:latin typeface="Courier" pitchFamily="49" charset="0"/>
            </a:endParaRP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latin typeface="Courier" pitchFamily="49" charset="0"/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pic>
        <p:nvPicPr>
          <p:cNvPr id="235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825" y="2713038"/>
            <a:ext cx="2181225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982" y="4367119"/>
            <a:ext cx="223837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E722E9EF-2902-43A6-A3D1-270D0A6F8675}" type="slidenum">
              <a:rPr lang="en-US" sz="800" smtClean="0">
                <a:solidFill>
                  <a:schemeClr val="accent1"/>
                </a:solidFill>
              </a:rPr>
              <a:pPr/>
              <a:t>22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24579" name="Rectangle 3"/>
          <p:cNvSpPr txBox="1">
            <a:spLocks noChangeArrowheads="1"/>
          </p:cNvSpPr>
          <p:nvPr/>
        </p:nvSpPr>
        <p:spPr bwMode="auto">
          <a:xfrm>
            <a:off x="566738" y="1258888"/>
            <a:ext cx="8424862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 dirty="0">
                <a:solidFill>
                  <a:schemeClr val="hlink"/>
                </a:solidFill>
              </a:rPr>
              <a:t>Likewise, you can use </a:t>
            </a:r>
            <a:r>
              <a:rPr lang="en-US" sz="1800" b="1" i="1" dirty="0">
                <a:solidFill>
                  <a:schemeClr val="hlink"/>
                </a:solidFill>
              </a:rPr>
              <a:t>@</a:t>
            </a:r>
            <a:r>
              <a:rPr lang="en-US" sz="1800" b="1" i="1" dirty="0" err="1">
                <a:solidFill>
                  <a:schemeClr val="hlink"/>
                </a:solidFill>
              </a:rPr>
              <a:t>daycount</a:t>
            </a:r>
            <a:r>
              <a:rPr lang="en-US" sz="1800" b="1" i="1" dirty="0">
                <a:solidFill>
                  <a:schemeClr val="hlink"/>
                </a:solidFill>
              </a:rPr>
              <a:t> </a:t>
            </a:r>
            <a:r>
              <a:rPr lang="en-US" sz="1800" dirty="0">
                <a:solidFill>
                  <a:schemeClr val="hlink"/>
                </a:solidFill>
              </a:rPr>
              <a:t>function to count the number of days in a month that fall in an interval defined by two weekdays (including those days).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 dirty="0">
                <a:solidFill>
                  <a:schemeClr val="hlink"/>
                </a:solidFill>
              </a:rPr>
              <a:t>For example suppose you would like to count the number of days in a month that fall between “Wednesday” and “Friday” (including Wed. and Fri). </a:t>
            </a:r>
          </a:p>
        </p:txBody>
      </p:sp>
      <p:sp>
        <p:nvSpPr>
          <p:cNvPr id="24580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3 </a:t>
            </a:r>
            <a:r>
              <a:rPr lang="en-US" sz="1800" dirty="0">
                <a:solidFill>
                  <a:schemeClr val="hlink"/>
                </a:solidFill>
              </a:rPr>
              <a:t>(cont’d)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566738" y="2532063"/>
            <a:ext cx="8705850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Arithmetic: Example 3 (cont’d)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Monthly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>
                <a:latin typeface="Courier" pitchFamily="49" charset="0"/>
              </a:rPr>
              <a:t>   </a:t>
            </a:r>
            <a:r>
              <a:rPr lang="en-US" sz="1600" dirty="0" smtClean="0">
                <a:latin typeface="Courier" pitchFamily="49" charset="0"/>
              </a:rPr>
              <a:t>series Wed_Fri_EV8=@</a:t>
            </a:r>
            <a:r>
              <a:rPr lang="en-US" sz="1600" dirty="0" err="1" smtClean="0">
                <a:latin typeface="Courier" pitchFamily="49" charset="0"/>
              </a:rPr>
              <a:t>daycount</a:t>
            </a:r>
            <a:r>
              <a:rPr lang="en-US" sz="1600" dirty="0" smtClean="0">
                <a:latin typeface="Courier" pitchFamily="49" charset="0"/>
              </a:rPr>
              <a:t>("Wednesday Friday")</a:t>
            </a:r>
            <a:endParaRPr lang="en-US" sz="1600" dirty="0">
              <a:latin typeface="Courier" pitchFamily="49" charset="0"/>
            </a:endParaRP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latin typeface="Courier" pitchFamily="49" charset="0"/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pic>
        <p:nvPicPr>
          <p:cNvPr id="2458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950" y="3849688"/>
            <a:ext cx="19431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86" y="4154488"/>
            <a:ext cx="326707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84F7AAAA-C8AB-47E9-A8C3-F9C319326352}" type="slidenum">
              <a:rPr lang="en-US" sz="800" smtClean="0">
                <a:solidFill>
                  <a:schemeClr val="accent1"/>
                </a:solidFill>
              </a:rPr>
              <a:pPr/>
              <a:t>23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6158" name="Rectangle 3"/>
          <p:cNvSpPr txBox="1">
            <a:spLocks noChangeArrowheads="1"/>
          </p:cNvSpPr>
          <p:nvPr/>
        </p:nvSpPr>
        <p:spPr bwMode="auto">
          <a:xfrm>
            <a:off x="371475" y="1241425"/>
            <a:ext cx="8386763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1800" dirty="0" smtClean="0">
                <a:solidFill>
                  <a:schemeClr val="hlink"/>
                </a:solidFill>
              </a:rPr>
              <a:t>In a monthly dated file, find the number of days (or business days) in a quarter.</a:t>
            </a:r>
          </a:p>
          <a:p>
            <a:pPr marL="685800" lvl="2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chemeClr val="hlink"/>
                </a:solidFill>
              </a:rPr>
              <a:t>Note that this example is similar to Example 3, except that you cannot use </a:t>
            </a:r>
            <a:r>
              <a:rPr lang="pl-PL" sz="1600" b="1" i="1" dirty="0">
                <a:solidFill>
                  <a:schemeClr val="hlink"/>
                </a:solidFill>
              </a:rPr>
              <a:t>@datediff(@date(+1), @date, “</a:t>
            </a:r>
            <a:r>
              <a:rPr lang="en-US" sz="1600" b="1" i="1" dirty="0">
                <a:solidFill>
                  <a:schemeClr val="hlink"/>
                </a:solidFill>
              </a:rPr>
              <a:t>d</a:t>
            </a:r>
            <a:r>
              <a:rPr lang="pl-PL" sz="1600" b="1" i="1" dirty="0">
                <a:solidFill>
                  <a:schemeClr val="hlink"/>
                </a:solidFill>
              </a:rPr>
              <a:t>”)</a:t>
            </a:r>
            <a:r>
              <a:rPr lang="en-US" sz="1600" i="1" dirty="0">
                <a:solidFill>
                  <a:schemeClr val="hlink"/>
                </a:solidFill>
              </a:rPr>
              <a:t>, </a:t>
            </a:r>
            <a:r>
              <a:rPr lang="en-US" sz="1600" dirty="0">
                <a:solidFill>
                  <a:schemeClr val="hlink"/>
                </a:solidFill>
              </a:rPr>
              <a:t>because the file is structured in monthly frequency and you are looking for the number of days in a quarter.</a:t>
            </a:r>
          </a:p>
          <a:p>
            <a:pPr marL="685800" lvl="2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chemeClr val="hlink"/>
                </a:solidFill>
              </a:rPr>
              <a:t>Here is a more general </a:t>
            </a:r>
            <a:r>
              <a:rPr lang="en-US" sz="1600" dirty="0" smtClean="0">
                <a:solidFill>
                  <a:schemeClr val="hlink"/>
                </a:solidFill>
              </a:rPr>
              <a:t>approach in dealing with dates, </a:t>
            </a:r>
            <a:r>
              <a:rPr lang="en-US" sz="1600" dirty="0">
                <a:solidFill>
                  <a:schemeClr val="hlink"/>
                </a:solidFill>
              </a:rPr>
              <a:t>regardless of the structure of the dated </a:t>
            </a:r>
            <a:r>
              <a:rPr lang="en-US" sz="1600" dirty="0" err="1">
                <a:solidFill>
                  <a:schemeClr val="hlink"/>
                </a:solidFill>
              </a:rPr>
              <a:t>workfile</a:t>
            </a:r>
            <a:r>
              <a:rPr lang="en-US" sz="1600" dirty="0">
                <a:solidFill>
                  <a:schemeClr val="hlink"/>
                </a:solidFill>
              </a:rPr>
              <a:t>.</a:t>
            </a:r>
          </a:p>
          <a:p>
            <a:pPr marL="0" indent="0" eaLnBrk="1" hangingPunct="1">
              <a:spcBef>
                <a:spcPct val="20000"/>
              </a:spcBef>
              <a:buClr>
                <a:schemeClr val="accent2"/>
              </a:buClr>
              <a:buSzPct val="100000"/>
              <a:defRPr/>
            </a:pPr>
            <a:r>
              <a:rPr lang="en-US" sz="1800" dirty="0" smtClean="0">
                <a:solidFill>
                  <a:schemeClr val="hlink"/>
                </a:solidFill>
              </a:rPr>
              <a:t> </a:t>
            </a:r>
          </a:p>
        </p:txBody>
      </p:sp>
      <p:sp>
        <p:nvSpPr>
          <p:cNvPr id="25604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4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955675" y="3214688"/>
            <a:ext cx="4540250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Arithmetic: Example 4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Monthly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>
                <a:latin typeface="Courier" pitchFamily="49" charset="0"/>
              </a:rPr>
              <a:t>   </a:t>
            </a:r>
            <a:r>
              <a:rPr lang="en-US" sz="1600" dirty="0" smtClean="0">
                <a:latin typeface="Courier" pitchFamily="49" charset="0"/>
              </a:rPr>
              <a:t>show @</a:t>
            </a:r>
            <a:r>
              <a:rPr lang="en-US" sz="1600" dirty="0" err="1" smtClean="0">
                <a:latin typeface="Courier" pitchFamily="49" charset="0"/>
              </a:rPr>
              <a:t>datefloor</a:t>
            </a:r>
            <a:r>
              <a:rPr lang="en-US" sz="1600" dirty="0" smtClean="0">
                <a:latin typeface="Courier" pitchFamily="49" charset="0"/>
              </a:rPr>
              <a:t>(@</a:t>
            </a:r>
            <a:r>
              <a:rPr lang="en-US" sz="1600" dirty="0" err="1" smtClean="0">
                <a:latin typeface="Courier" pitchFamily="49" charset="0"/>
              </a:rPr>
              <a:t>date,"q</a:t>
            </a:r>
            <a:r>
              <a:rPr lang="en-US" sz="1600" dirty="0" smtClean="0">
                <a:latin typeface="Courier" pitchFamily="49" charset="0"/>
              </a:rPr>
              <a:t>") </a:t>
            </a:r>
            <a:endParaRPr lang="en-US" sz="1600" dirty="0">
              <a:latin typeface="Courier" pitchFamily="49" charset="0"/>
            </a:endParaRP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latin typeface="Courier" pitchFamily="49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sp>
        <p:nvSpPr>
          <p:cNvPr id="25606" name="TextBox 14"/>
          <p:cNvSpPr txBox="1">
            <a:spLocks noChangeArrowheads="1"/>
          </p:cNvSpPr>
          <p:nvPr/>
        </p:nvSpPr>
        <p:spPr bwMode="auto">
          <a:xfrm>
            <a:off x="1041400" y="4932363"/>
            <a:ext cx="35226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sz="1600">
                <a:solidFill>
                  <a:srgbClr val="003399"/>
                </a:solidFill>
              </a:rPr>
              <a:t>Note that this command instructs EViews to show the date at the beginning of the quarter. </a:t>
            </a:r>
          </a:p>
        </p:txBody>
      </p:sp>
      <p:pic>
        <p:nvPicPr>
          <p:cNvPr id="2560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013" y="3109913"/>
            <a:ext cx="2009775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2469AAB5-1794-4296-9D0C-08D489295585}" type="slidenum">
              <a:rPr lang="en-US" sz="800" smtClean="0">
                <a:solidFill>
                  <a:schemeClr val="accent1"/>
                </a:solidFill>
              </a:rPr>
              <a:pPr/>
              <a:t>24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26627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4 </a:t>
            </a:r>
            <a:r>
              <a:rPr lang="en-US" sz="1800" dirty="0">
                <a:solidFill>
                  <a:schemeClr val="hlink"/>
                </a:solidFill>
              </a:rPr>
              <a:t>(</a:t>
            </a:r>
            <a:r>
              <a:rPr lang="en-US" sz="1800" dirty="0" smtClean="0">
                <a:solidFill>
                  <a:schemeClr val="hlink"/>
                </a:solidFill>
              </a:rPr>
              <a:t>cont’d)</a:t>
            </a:r>
            <a:endParaRPr lang="en-US" sz="1800" dirty="0">
              <a:solidFill>
                <a:schemeClr val="hlink"/>
              </a:solidFill>
            </a:endParaRP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742950" y="1216025"/>
            <a:ext cx="8628063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4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Next, type in the command window: </a:t>
            </a: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90000"/>
              <a:defRPr/>
            </a:pPr>
            <a:r>
              <a:rPr lang="en-US" sz="1600" b="1" i="1" dirty="0" smtClean="0">
                <a:solidFill>
                  <a:schemeClr val="hlink"/>
                </a:solidFill>
              </a:rPr>
              <a:t> </a:t>
            </a:r>
            <a:r>
              <a:rPr lang="en-US" sz="1600" b="1" i="1" dirty="0">
                <a:solidFill>
                  <a:schemeClr val="hlink"/>
                </a:solidFill>
              </a:rPr>
              <a:t>	</a:t>
            </a:r>
            <a:r>
              <a:rPr lang="en-US" sz="1600" dirty="0" smtClean="0">
                <a:latin typeface="Courier" pitchFamily="49" charset="0"/>
              </a:rPr>
              <a:t>show  @</a:t>
            </a:r>
            <a:r>
              <a:rPr lang="en-US" sz="1600" dirty="0" err="1" smtClean="0">
                <a:latin typeface="Courier" pitchFamily="49" charset="0"/>
              </a:rPr>
              <a:t>dateadd</a:t>
            </a:r>
            <a:r>
              <a:rPr lang="en-US" sz="1600" dirty="0" smtClean="0">
                <a:latin typeface="Courier" pitchFamily="49" charset="0"/>
              </a:rPr>
              <a:t>(@</a:t>
            </a:r>
            <a:r>
              <a:rPr lang="en-US" sz="1600" dirty="0" err="1" smtClean="0">
                <a:latin typeface="Courier" pitchFamily="49" charset="0"/>
              </a:rPr>
              <a:t>datefloor</a:t>
            </a:r>
            <a:r>
              <a:rPr lang="en-US" sz="1600" dirty="0" smtClean="0">
                <a:latin typeface="Courier" pitchFamily="49" charset="0"/>
              </a:rPr>
              <a:t>(@</a:t>
            </a:r>
            <a:r>
              <a:rPr lang="en-US" sz="1600" dirty="0" err="1" smtClean="0">
                <a:latin typeface="Courier" pitchFamily="49" charset="0"/>
              </a:rPr>
              <a:t>date,"q</a:t>
            </a:r>
            <a:r>
              <a:rPr lang="en-US" sz="1600" dirty="0" smtClean="0">
                <a:latin typeface="Courier" pitchFamily="49" charset="0"/>
              </a:rPr>
              <a:t>"),1,"</a:t>
            </a:r>
            <a:r>
              <a:rPr lang="en-US" sz="1600" dirty="0">
                <a:latin typeface="Courier" pitchFamily="49" charset="0"/>
              </a:rPr>
              <a:t>q</a:t>
            </a:r>
            <a:r>
              <a:rPr lang="en-US" sz="1600" dirty="0" smtClean="0">
                <a:latin typeface="Courier" pitchFamily="49" charset="0"/>
              </a:rPr>
              <a:t>")</a:t>
            </a:r>
            <a:endParaRPr lang="en-US" sz="1600" dirty="0">
              <a:latin typeface="Courier" pitchFamily="49" charset="0"/>
            </a:endParaRP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90000"/>
              <a:buFont typeface="+mj-lt"/>
              <a:buAutoNum type="arabicPeriod" startAt="5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Press </a:t>
            </a:r>
            <a:r>
              <a:rPr lang="en-US" sz="1600" b="1" dirty="0" smtClean="0">
                <a:solidFill>
                  <a:schemeClr val="hlink"/>
                </a:solidFill>
              </a:rPr>
              <a:t>Enter</a:t>
            </a:r>
            <a:r>
              <a:rPr lang="en-US" sz="1600" dirty="0" smtClean="0">
                <a:solidFill>
                  <a:schemeClr val="hlink"/>
                </a:solidFill>
              </a:rPr>
              <a:t>. </a:t>
            </a:r>
            <a:endParaRPr lang="en-US" sz="1600" b="1" i="1" dirty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r>
              <a:rPr lang="en-US" sz="1600" dirty="0" smtClean="0">
                <a:latin typeface="Courier" pitchFamily="49" charset="0"/>
              </a:rPr>
              <a:t>	</a:t>
            </a:r>
            <a:r>
              <a:rPr lang="en-US" sz="2200" dirty="0" smtClean="0">
                <a:solidFill>
                  <a:schemeClr val="hlink"/>
                </a:solidFill>
                <a:latin typeface="Courier" pitchFamily="49" charset="0"/>
              </a:rPr>
              <a:t>	</a:t>
            </a:r>
            <a:r>
              <a:rPr lang="en-US" sz="2200" dirty="0" smtClean="0">
                <a:solidFill>
                  <a:schemeClr val="hlink"/>
                </a:solidFill>
              </a:rPr>
              <a:t>	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sp>
        <p:nvSpPr>
          <p:cNvPr id="26630" name="TextBox 14"/>
          <p:cNvSpPr txBox="1">
            <a:spLocks noChangeArrowheads="1"/>
          </p:cNvSpPr>
          <p:nvPr/>
        </p:nvSpPr>
        <p:spPr bwMode="auto">
          <a:xfrm>
            <a:off x="742950" y="2693988"/>
            <a:ext cx="352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sz="1600">
                <a:solidFill>
                  <a:srgbClr val="003399"/>
                </a:solidFill>
              </a:rPr>
              <a:t>Note that this command instructs EViews to show the date at the beginning of the next quarter. 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200" y="2327275"/>
            <a:ext cx="2085975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89C33BD0-43BA-4AEE-A11F-3F16CDE29129}" type="slidenum">
              <a:rPr lang="en-US" sz="800" smtClean="0">
                <a:solidFill>
                  <a:schemeClr val="accent1"/>
                </a:solidFill>
              </a:rPr>
              <a:pPr/>
              <a:t>25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27651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4 </a:t>
            </a:r>
            <a:r>
              <a:rPr lang="en-US" sz="1800" dirty="0">
                <a:solidFill>
                  <a:schemeClr val="hlink"/>
                </a:solidFill>
              </a:rPr>
              <a:t>(</a:t>
            </a:r>
            <a:r>
              <a:rPr lang="en-US" sz="1800" dirty="0" smtClean="0">
                <a:solidFill>
                  <a:schemeClr val="hlink"/>
                </a:solidFill>
              </a:rPr>
              <a:t>cont’d)</a:t>
            </a:r>
            <a:endParaRPr lang="en-US" sz="1800" dirty="0">
              <a:solidFill>
                <a:schemeClr val="hlink"/>
              </a:solidFill>
            </a:endParaRP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515938" y="1325563"/>
            <a:ext cx="8628062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6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Finally, type in the command window: </a:t>
            </a:r>
            <a:endParaRPr lang="en-US" sz="1600" b="1" i="1" dirty="0" smtClean="0">
              <a:solidFill>
                <a:schemeClr val="hlink"/>
              </a:solidFill>
            </a:endParaRPr>
          </a:p>
          <a:p>
            <a:pPr marL="627063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r>
              <a:rPr lang="en-US" sz="1600" dirty="0" smtClean="0">
                <a:latin typeface="Courier" pitchFamily="49" charset="0"/>
              </a:rPr>
              <a:t>show </a:t>
            </a:r>
            <a:r>
              <a:rPr lang="en-US" sz="1600" dirty="0">
                <a:latin typeface="Courier" pitchFamily="49" charset="0"/>
              </a:rPr>
              <a:t>@</a:t>
            </a:r>
            <a:r>
              <a:rPr lang="en-US" sz="1600" dirty="0" err="1">
                <a:latin typeface="Courier" pitchFamily="49" charset="0"/>
              </a:rPr>
              <a:t>datediff</a:t>
            </a:r>
            <a:r>
              <a:rPr lang="en-US" sz="1600" dirty="0">
                <a:latin typeface="Courier" pitchFamily="49" charset="0"/>
              </a:rPr>
              <a:t>(@</a:t>
            </a:r>
            <a:r>
              <a:rPr lang="en-US" sz="1600" dirty="0" err="1">
                <a:latin typeface="Courier" pitchFamily="49" charset="0"/>
              </a:rPr>
              <a:t>dateadd</a:t>
            </a:r>
            <a:r>
              <a:rPr lang="en-US" sz="1600" dirty="0">
                <a:latin typeface="Courier" pitchFamily="49" charset="0"/>
              </a:rPr>
              <a:t>(@</a:t>
            </a:r>
            <a:r>
              <a:rPr lang="en-US" sz="1600" dirty="0" err="1">
                <a:latin typeface="Courier" pitchFamily="49" charset="0"/>
              </a:rPr>
              <a:t>datefloor</a:t>
            </a:r>
            <a:r>
              <a:rPr lang="en-US" sz="1600" dirty="0">
                <a:latin typeface="Courier" pitchFamily="49" charset="0"/>
              </a:rPr>
              <a:t>(@</a:t>
            </a:r>
            <a:r>
              <a:rPr lang="en-US" sz="1600" dirty="0" err="1">
                <a:latin typeface="Courier" pitchFamily="49" charset="0"/>
              </a:rPr>
              <a:t>date,"q</a:t>
            </a:r>
            <a:r>
              <a:rPr lang="en-US" sz="1600" dirty="0">
                <a:latin typeface="Courier" pitchFamily="49" charset="0"/>
              </a:rPr>
              <a:t>"),1,"q"),</a:t>
            </a:r>
          </a:p>
          <a:p>
            <a:pPr marL="627063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r>
              <a:rPr lang="en-US" sz="1600" dirty="0">
                <a:latin typeface="Courier" pitchFamily="49" charset="0"/>
              </a:rPr>
              <a:t>@</a:t>
            </a:r>
            <a:r>
              <a:rPr lang="en-US" sz="1600" dirty="0" err="1">
                <a:latin typeface="Courier" pitchFamily="49" charset="0"/>
              </a:rPr>
              <a:t>datefloor</a:t>
            </a:r>
            <a:r>
              <a:rPr lang="en-US" sz="1600" dirty="0">
                <a:latin typeface="Courier" pitchFamily="49" charset="0"/>
              </a:rPr>
              <a:t>(@</a:t>
            </a:r>
            <a:r>
              <a:rPr lang="en-US" sz="1600" dirty="0" err="1">
                <a:latin typeface="Courier" pitchFamily="49" charset="0"/>
              </a:rPr>
              <a:t>date,"q</a:t>
            </a:r>
            <a:r>
              <a:rPr lang="en-US" sz="1600" dirty="0">
                <a:latin typeface="Courier" pitchFamily="49" charset="0"/>
              </a:rPr>
              <a:t>"),"d</a:t>
            </a:r>
            <a:r>
              <a:rPr lang="en-US" sz="1600" dirty="0" smtClean="0">
                <a:latin typeface="Courier" pitchFamily="49" charset="0"/>
              </a:rPr>
              <a:t>")</a:t>
            </a:r>
            <a:endParaRPr lang="en-US" sz="1600" dirty="0" smtClean="0">
              <a:solidFill>
                <a:schemeClr val="hlink"/>
              </a:solidFill>
            </a:endParaRPr>
          </a:p>
          <a:p>
            <a:pPr marL="342900" lvl="1" indent="-342900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90000"/>
              <a:buFont typeface="+mj-lt"/>
              <a:buAutoNum type="arabicPeriod" startAt="7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Press </a:t>
            </a:r>
            <a:r>
              <a:rPr lang="en-US" sz="1600" b="1" dirty="0" smtClean="0">
                <a:solidFill>
                  <a:schemeClr val="hlink"/>
                </a:solidFill>
              </a:rPr>
              <a:t>Enter</a:t>
            </a:r>
            <a:r>
              <a:rPr lang="en-US" sz="1600" dirty="0" smtClean="0">
                <a:solidFill>
                  <a:schemeClr val="hlink"/>
                </a:solidFill>
              </a:rPr>
              <a:t>. </a:t>
            </a: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r>
              <a:rPr lang="en-US" sz="1600" dirty="0" smtClean="0">
                <a:latin typeface="Courier" pitchFamily="49" charset="0"/>
              </a:rPr>
              <a:t>	</a:t>
            </a:r>
            <a:r>
              <a:rPr lang="en-US" sz="2200" dirty="0" smtClean="0">
                <a:solidFill>
                  <a:schemeClr val="hlink"/>
                </a:solidFill>
                <a:latin typeface="Courier" pitchFamily="49" charset="0"/>
              </a:rPr>
              <a:t>	</a:t>
            </a:r>
            <a:r>
              <a:rPr lang="en-US" sz="2200" dirty="0" smtClean="0">
                <a:solidFill>
                  <a:schemeClr val="hlink"/>
                </a:solidFill>
              </a:rPr>
              <a:t>	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sp>
        <p:nvSpPr>
          <p:cNvPr id="27653" name="TextBox 14"/>
          <p:cNvSpPr txBox="1">
            <a:spLocks noChangeArrowheads="1"/>
          </p:cNvSpPr>
          <p:nvPr/>
        </p:nvSpPr>
        <p:spPr bwMode="auto">
          <a:xfrm>
            <a:off x="608013" y="2693988"/>
            <a:ext cx="3524250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sz="1600" dirty="0">
                <a:solidFill>
                  <a:srgbClr val="003399"/>
                </a:solidFill>
              </a:rPr>
              <a:t>Note: Please make sure that the above command is typed in one line in the command bar. </a:t>
            </a:r>
          </a:p>
          <a:p>
            <a:pPr>
              <a:buFont typeface="Arial" charset="0"/>
              <a:buChar char="•"/>
            </a:pPr>
            <a:r>
              <a:rPr lang="en-US" sz="1600" dirty="0">
                <a:solidFill>
                  <a:srgbClr val="003399"/>
                </a:solidFill>
              </a:rPr>
              <a:t>Note also that this command instructs EViews to find the difference (in days) between the </a:t>
            </a:r>
            <a:r>
              <a:rPr lang="en-US" sz="1600" dirty="0" smtClean="0">
                <a:solidFill>
                  <a:srgbClr val="003399"/>
                </a:solidFill>
              </a:rPr>
              <a:t>dates </a:t>
            </a:r>
            <a:r>
              <a:rPr lang="en-US" sz="1600" dirty="0">
                <a:solidFill>
                  <a:srgbClr val="003399"/>
                </a:solidFill>
              </a:rPr>
              <a:t>found in steps (2-3) and those found in steps (4-5). </a:t>
            </a:r>
          </a:p>
        </p:txBody>
      </p:sp>
      <p:grpSp>
        <p:nvGrpSpPr>
          <p:cNvPr id="27654" name="Group 1"/>
          <p:cNvGrpSpPr>
            <a:grpSpLocks/>
          </p:cNvGrpSpPr>
          <p:nvPr/>
        </p:nvGrpSpPr>
        <p:grpSpPr bwMode="auto">
          <a:xfrm>
            <a:off x="4132263" y="2760663"/>
            <a:ext cx="4130675" cy="2771775"/>
            <a:chOff x="4621213" y="3852116"/>
            <a:chExt cx="4130674" cy="2771775"/>
          </a:xfrm>
        </p:grpSpPr>
        <p:pic>
          <p:nvPicPr>
            <p:cNvPr id="2765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1213" y="3852116"/>
              <a:ext cx="1828800" cy="2771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7656" name="Straight Arrow Connector 16"/>
            <p:cNvCxnSpPr>
              <a:cxnSpLocks noChangeShapeType="1"/>
            </p:cNvCxnSpPr>
            <p:nvPr/>
          </p:nvCxnSpPr>
          <p:spPr bwMode="auto">
            <a:xfrm flipH="1">
              <a:off x="6084890" y="5530104"/>
              <a:ext cx="1212847" cy="0"/>
            </a:xfrm>
            <a:prstGeom prst="straightConnector1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57" name="TextBox 18"/>
            <p:cNvSpPr txBox="1">
              <a:spLocks noChangeArrowheads="1"/>
            </p:cNvSpPr>
            <p:nvPr/>
          </p:nvSpPr>
          <p:spPr bwMode="auto">
            <a:xfrm>
              <a:off x="7240587" y="5238004"/>
              <a:ext cx="151130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r>
                <a:rPr lang="en-US" sz="1600" b="1" i="1">
                  <a:solidFill>
                    <a:srgbClr val="003399"/>
                  </a:solidFill>
                </a:rPr>
                <a:t># of days in the quarter</a:t>
              </a:r>
              <a:endParaRPr lang="en-US" sz="1600">
                <a:solidFill>
                  <a:srgbClr val="003399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AD8666BE-042A-4D28-A5D8-20469EAC33C4}" type="slidenum">
              <a:rPr lang="en-US" sz="800" smtClean="0">
                <a:solidFill>
                  <a:schemeClr val="accent1"/>
                </a:solidFill>
              </a:rPr>
              <a:pPr/>
              <a:t>26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6158" name="Rectangle 3"/>
          <p:cNvSpPr txBox="1">
            <a:spLocks noChangeArrowheads="1"/>
          </p:cNvSpPr>
          <p:nvPr/>
        </p:nvSpPr>
        <p:spPr bwMode="auto">
          <a:xfrm>
            <a:off x="593725" y="1241425"/>
            <a:ext cx="8164513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169863" indent="-169863"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chemeClr val="hlink"/>
                </a:solidFill>
              </a:rPr>
              <a:t>You can use </a:t>
            </a:r>
            <a:r>
              <a:rPr lang="en-US" sz="1800" b="1" i="1" dirty="0">
                <a:solidFill>
                  <a:schemeClr val="hlink"/>
                </a:solidFill>
              </a:rPr>
              <a:t>@</a:t>
            </a:r>
            <a:r>
              <a:rPr lang="en-US" sz="1800" b="1" i="1" dirty="0" err="1">
                <a:solidFill>
                  <a:schemeClr val="hlink"/>
                </a:solidFill>
              </a:rPr>
              <a:t>dateadd</a:t>
            </a:r>
            <a:r>
              <a:rPr lang="en-US" sz="1800" b="1" i="1" dirty="0">
                <a:solidFill>
                  <a:schemeClr val="hlink"/>
                </a:solidFill>
              </a:rPr>
              <a:t> </a:t>
            </a:r>
            <a:r>
              <a:rPr lang="en-US" sz="1800" dirty="0">
                <a:solidFill>
                  <a:schemeClr val="hlink"/>
                </a:solidFill>
              </a:rPr>
              <a:t> and </a:t>
            </a:r>
            <a:r>
              <a:rPr lang="en-US" sz="1800" b="1" i="1" dirty="0">
                <a:solidFill>
                  <a:schemeClr val="hlink"/>
                </a:solidFill>
              </a:rPr>
              <a:t>@</a:t>
            </a:r>
            <a:r>
              <a:rPr lang="en-US" sz="1800" b="1" i="1" dirty="0" err="1">
                <a:solidFill>
                  <a:schemeClr val="hlink"/>
                </a:solidFill>
              </a:rPr>
              <a:t>datediff</a:t>
            </a:r>
            <a:r>
              <a:rPr lang="en-US" sz="1800" b="1" i="1" dirty="0">
                <a:solidFill>
                  <a:schemeClr val="hlink"/>
                </a:solidFill>
              </a:rPr>
              <a:t> </a:t>
            </a:r>
            <a:r>
              <a:rPr lang="en-US" sz="1800" dirty="0">
                <a:solidFill>
                  <a:schemeClr val="hlink"/>
                </a:solidFill>
              </a:rPr>
              <a:t>function to find the number of days remaining until the end of the month, or the number of days that have elapsed since the start of the month</a:t>
            </a:r>
            <a:r>
              <a:rPr lang="en-US" sz="1800" dirty="0" smtClean="0">
                <a:solidFill>
                  <a:schemeClr val="hlink"/>
                </a:solidFill>
              </a:rPr>
              <a:t>.</a:t>
            </a:r>
          </a:p>
          <a:p>
            <a:pPr marL="169863" indent="-169863"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chemeClr val="hlink"/>
                </a:solidFill>
              </a:rPr>
              <a:t>Let’s illustrate how to find the number of days until the end of the month. </a:t>
            </a:r>
            <a:endParaRPr lang="en-US" sz="1600" dirty="0">
              <a:solidFill>
                <a:schemeClr val="hlink"/>
              </a:solidFill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accent2"/>
              </a:buClr>
              <a:buSzPct val="100000"/>
              <a:defRPr/>
            </a:pPr>
            <a:r>
              <a:rPr lang="en-US" sz="1800" dirty="0" smtClean="0">
                <a:solidFill>
                  <a:schemeClr val="hlink"/>
                </a:solidFill>
              </a:rPr>
              <a:t> </a:t>
            </a:r>
          </a:p>
        </p:txBody>
      </p:sp>
      <p:sp>
        <p:nvSpPr>
          <p:cNvPr id="28676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5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771525" y="2678113"/>
            <a:ext cx="8164513" cy="316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Arithmetic: Example 5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Daily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 smtClean="0">
                <a:latin typeface="Courier" pitchFamily="49" charset="0"/>
              </a:rPr>
              <a:t>   show </a:t>
            </a:r>
            <a:r>
              <a:rPr lang="en-US" sz="1600" dirty="0">
                <a:latin typeface="Courier" pitchFamily="49" charset="0"/>
              </a:rPr>
              <a:t>(@</a:t>
            </a:r>
            <a:r>
              <a:rPr lang="en-US" sz="1600" dirty="0" err="1">
                <a:latin typeface="Courier" pitchFamily="49" charset="0"/>
              </a:rPr>
              <a:t>dateadd</a:t>
            </a:r>
            <a:r>
              <a:rPr lang="en-US" sz="1600" dirty="0">
                <a:latin typeface="Courier" pitchFamily="49" charset="0"/>
              </a:rPr>
              <a:t>(@</a:t>
            </a:r>
            <a:r>
              <a:rPr lang="en-US" sz="1600" dirty="0" err="1">
                <a:latin typeface="Courier" pitchFamily="49" charset="0"/>
              </a:rPr>
              <a:t>datefloor</a:t>
            </a:r>
            <a:r>
              <a:rPr lang="en-US" sz="1600" dirty="0">
                <a:latin typeface="Courier" pitchFamily="49" charset="0"/>
              </a:rPr>
              <a:t>(@date, "m"),1,"m</a:t>
            </a:r>
            <a:r>
              <a:rPr lang="en-US" sz="1600" dirty="0" smtClean="0">
                <a:latin typeface="Courier" pitchFamily="49" charset="0"/>
              </a:rPr>
              <a:t>")-@date)</a:t>
            </a:r>
            <a:endParaRPr lang="en-US" sz="1600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>
                <a:solidFill>
                  <a:schemeClr val="hlink"/>
                </a:solidFill>
              </a:rPr>
              <a:t>	</a:t>
            </a:r>
            <a:r>
              <a:rPr lang="en-US" sz="1600" dirty="0" smtClean="0">
                <a:solidFill>
                  <a:schemeClr val="hlink"/>
                </a:solidFill>
              </a:rPr>
              <a:t>			  OR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 smtClean="0">
                <a:latin typeface="Courier" pitchFamily="49" charset="0"/>
              </a:rPr>
              <a:t>show </a:t>
            </a:r>
            <a:r>
              <a:rPr lang="en-US" sz="1600" dirty="0">
                <a:latin typeface="Courier" pitchFamily="49" charset="0"/>
              </a:rPr>
              <a:t>@</a:t>
            </a:r>
            <a:r>
              <a:rPr lang="en-US" sz="1600" dirty="0" err="1">
                <a:latin typeface="Courier" pitchFamily="49" charset="0"/>
              </a:rPr>
              <a:t>datediff</a:t>
            </a:r>
            <a:r>
              <a:rPr lang="en-US" sz="1600" dirty="0">
                <a:latin typeface="Courier" pitchFamily="49" charset="0"/>
              </a:rPr>
              <a:t>(@</a:t>
            </a:r>
            <a:r>
              <a:rPr lang="en-US" sz="1600" dirty="0" err="1">
                <a:latin typeface="Courier" pitchFamily="49" charset="0"/>
              </a:rPr>
              <a:t>dateadd</a:t>
            </a:r>
            <a:r>
              <a:rPr lang="en-US" sz="1600" dirty="0">
                <a:latin typeface="Courier" pitchFamily="49" charset="0"/>
              </a:rPr>
              <a:t>(@</a:t>
            </a:r>
            <a:r>
              <a:rPr lang="en-US" sz="1600" dirty="0" err="1">
                <a:latin typeface="Courier" pitchFamily="49" charset="0"/>
              </a:rPr>
              <a:t>datefloor</a:t>
            </a:r>
            <a:r>
              <a:rPr lang="en-US" sz="1600" dirty="0">
                <a:latin typeface="Courier" pitchFamily="49" charset="0"/>
              </a:rPr>
              <a:t>(@date, "m"),1,"m</a:t>
            </a:r>
            <a:r>
              <a:rPr lang="en-US" sz="1600" dirty="0" smtClean="0">
                <a:latin typeface="Courier" pitchFamily="49" charset="0"/>
              </a:rPr>
              <a:t>"),@</a:t>
            </a:r>
            <a:r>
              <a:rPr lang="en-US" sz="1600" dirty="0" err="1" smtClean="0">
                <a:latin typeface="Courier" pitchFamily="49" charset="0"/>
              </a:rPr>
              <a:t>date,"d</a:t>
            </a:r>
            <a:r>
              <a:rPr lang="en-US" sz="1600" dirty="0" smtClean="0">
                <a:latin typeface="Courier" pitchFamily="49" charset="0"/>
              </a:rPr>
              <a:t>")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>
              <a:solidFill>
                <a:schemeClr val="hlink"/>
              </a:solidFill>
            </a:endParaRP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latin typeface="Courier" pitchFamily="49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376" y="4989513"/>
            <a:ext cx="32480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513" y="1400288"/>
            <a:ext cx="2114550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A74F4636-D828-44FE-896E-ED5F723B264A}" type="slidenum">
              <a:rPr lang="en-US" sz="800" smtClean="0">
                <a:solidFill>
                  <a:schemeClr val="accent1"/>
                </a:solidFill>
              </a:rPr>
              <a:pPr/>
              <a:t>27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29699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5 </a:t>
            </a:r>
            <a:r>
              <a:rPr lang="en-US" sz="1800" dirty="0">
                <a:solidFill>
                  <a:schemeClr val="hlink"/>
                </a:solidFill>
              </a:rPr>
              <a:t>(cont’d)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579438" y="1268413"/>
            <a:ext cx="4265612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169863" indent="-169863"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The result is shown here. </a:t>
            </a:r>
          </a:p>
          <a:p>
            <a:pPr marL="169863" indent="-169863"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Note that this shows the number of days between a given date until the end of the month. If you want to find the number of </a:t>
            </a:r>
            <a:r>
              <a:rPr lang="en-US" sz="1600" i="1" dirty="0" smtClean="0">
                <a:solidFill>
                  <a:schemeClr val="hlink"/>
                </a:solidFill>
              </a:rPr>
              <a:t>business days </a:t>
            </a:r>
            <a:r>
              <a:rPr lang="en-US" sz="1600" dirty="0" smtClean="0">
                <a:solidFill>
                  <a:schemeClr val="hlink"/>
                </a:solidFill>
              </a:rPr>
              <a:t>until the end of the month, you should type “</a:t>
            </a:r>
            <a:r>
              <a:rPr lang="en-US" sz="1600" b="1" i="1" dirty="0" smtClean="0">
                <a:solidFill>
                  <a:schemeClr val="hlink"/>
                </a:solidFill>
              </a:rPr>
              <a:t>b</a:t>
            </a:r>
            <a:r>
              <a:rPr lang="en-US" sz="1600" dirty="0" smtClean="0">
                <a:solidFill>
                  <a:schemeClr val="hlink"/>
                </a:solidFill>
              </a:rPr>
              <a:t>” instead of “</a:t>
            </a:r>
            <a:r>
              <a:rPr lang="en-US" sz="1600" b="1" i="1" dirty="0" smtClean="0">
                <a:solidFill>
                  <a:schemeClr val="hlink"/>
                </a:solidFill>
              </a:rPr>
              <a:t>d</a:t>
            </a:r>
            <a:r>
              <a:rPr lang="en-US" sz="1600" dirty="0" smtClean="0">
                <a:solidFill>
                  <a:schemeClr val="hlink"/>
                </a:solidFill>
              </a:rPr>
              <a:t>” at the end of the command.  </a:t>
            </a:r>
          </a:p>
          <a:p>
            <a:pPr marL="169863" indent="-169863"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Note also  that the first portion of the command</a:t>
            </a:r>
            <a:r>
              <a:rPr lang="en-US" sz="1600" b="1" i="1" dirty="0" smtClean="0">
                <a:solidFill>
                  <a:schemeClr val="hlink"/>
                </a:solidFill>
              </a:rPr>
              <a:t>(@</a:t>
            </a:r>
            <a:r>
              <a:rPr lang="en-US" sz="1600" b="1" i="1" dirty="0" err="1">
                <a:solidFill>
                  <a:schemeClr val="hlink"/>
                </a:solidFill>
              </a:rPr>
              <a:t>dateadd</a:t>
            </a:r>
            <a:r>
              <a:rPr lang="en-US" sz="1600" b="1" i="1" dirty="0">
                <a:solidFill>
                  <a:schemeClr val="hlink"/>
                </a:solidFill>
              </a:rPr>
              <a:t>(@</a:t>
            </a:r>
            <a:r>
              <a:rPr lang="en-US" sz="1600" b="1" i="1" dirty="0" err="1">
                <a:solidFill>
                  <a:schemeClr val="hlink"/>
                </a:solidFill>
              </a:rPr>
              <a:t>datefloor</a:t>
            </a:r>
            <a:r>
              <a:rPr lang="en-US" sz="1600" b="1" i="1" dirty="0">
                <a:solidFill>
                  <a:schemeClr val="hlink"/>
                </a:solidFill>
              </a:rPr>
              <a:t>(@date, "m"),1,"m</a:t>
            </a:r>
            <a:r>
              <a:rPr lang="en-US" sz="1600" b="1" i="1" dirty="0" smtClean="0">
                <a:solidFill>
                  <a:schemeClr val="hlink"/>
                </a:solidFill>
              </a:rPr>
              <a:t>")), </a:t>
            </a:r>
            <a:r>
              <a:rPr lang="en-US" sz="1600" dirty="0" smtClean="0">
                <a:solidFill>
                  <a:schemeClr val="hlink"/>
                </a:solidFill>
              </a:rPr>
              <a:t>instructs </a:t>
            </a:r>
            <a:r>
              <a:rPr lang="en-US" sz="1600" dirty="0" err="1" smtClean="0">
                <a:solidFill>
                  <a:schemeClr val="hlink"/>
                </a:solidFill>
              </a:rPr>
              <a:t>EViews</a:t>
            </a:r>
            <a:r>
              <a:rPr lang="en-US" sz="1600" dirty="0" smtClean="0">
                <a:solidFill>
                  <a:schemeClr val="hlink"/>
                </a:solidFill>
              </a:rPr>
              <a:t> to find the first date of the next month, while </a:t>
            </a:r>
            <a:r>
              <a:rPr lang="en-US" sz="1600" b="1" i="1" dirty="0" smtClean="0">
                <a:solidFill>
                  <a:schemeClr val="hlink"/>
                </a:solidFill>
              </a:rPr>
              <a:t>-@date </a:t>
            </a:r>
            <a:r>
              <a:rPr lang="en-US" sz="1600" dirty="0" smtClean="0">
                <a:solidFill>
                  <a:schemeClr val="hlink"/>
                </a:solidFill>
              </a:rPr>
              <a:t>subtracts the current date from the next month’s first value. </a:t>
            </a:r>
          </a:p>
          <a:p>
            <a:pPr marL="0" lvl="1" indent="231775" eaLnBrk="1" hangingPunct="1">
              <a:spcBef>
                <a:spcPts val="1200"/>
              </a:spcBef>
              <a:buClr>
                <a:schemeClr val="accent2"/>
              </a:buClr>
              <a:buSzPct val="90000"/>
              <a:defRPr/>
            </a:pPr>
            <a:r>
              <a:rPr lang="en-US" sz="2200" dirty="0" smtClean="0">
                <a:solidFill>
                  <a:schemeClr val="hlink"/>
                </a:solidFill>
              </a:rPr>
              <a:t>				</a:t>
            </a:r>
            <a:r>
              <a:rPr lang="en-US" sz="1600" dirty="0" smtClean="0">
                <a:solidFill>
                  <a:schemeClr val="hlink"/>
                </a:solidFill>
              </a:rPr>
              <a:t>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grpSp>
        <p:nvGrpSpPr>
          <p:cNvPr id="29701" name="Group 1"/>
          <p:cNvGrpSpPr>
            <a:grpSpLocks/>
          </p:cNvGrpSpPr>
          <p:nvPr/>
        </p:nvGrpSpPr>
        <p:grpSpPr bwMode="auto">
          <a:xfrm>
            <a:off x="5151438" y="4250212"/>
            <a:ext cx="1952625" cy="1231427"/>
            <a:chOff x="6564313" y="5226050"/>
            <a:chExt cx="1952625" cy="1231900"/>
          </a:xfrm>
        </p:grpSpPr>
        <p:sp>
          <p:nvSpPr>
            <p:cNvPr id="29703" name="TextBox 18"/>
            <p:cNvSpPr txBox="1">
              <a:spLocks noChangeArrowheads="1"/>
            </p:cNvSpPr>
            <p:nvPr/>
          </p:nvSpPr>
          <p:spPr bwMode="auto">
            <a:xfrm>
              <a:off x="6564313" y="5873750"/>
              <a:ext cx="1952625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r>
                <a:rPr lang="en-US" sz="1600" b="1" i="1">
                  <a:solidFill>
                    <a:srgbClr val="003399"/>
                  </a:solidFill>
                </a:rPr>
                <a:t># of days until the end of the month</a:t>
              </a:r>
              <a:endParaRPr lang="en-US" sz="1600">
                <a:solidFill>
                  <a:srgbClr val="003399"/>
                </a:solidFill>
              </a:endParaRPr>
            </a:p>
          </p:txBody>
        </p:sp>
        <p:cxnSp>
          <p:nvCxnSpPr>
            <p:cNvPr id="29704" name="Straight Arrow Connector 16"/>
            <p:cNvCxnSpPr>
              <a:cxnSpLocks noChangeShapeType="1"/>
            </p:cNvCxnSpPr>
            <p:nvPr/>
          </p:nvCxnSpPr>
          <p:spPr bwMode="auto">
            <a:xfrm flipV="1">
              <a:off x="7478713" y="5226050"/>
              <a:ext cx="0" cy="647700"/>
            </a:xfrm>
            <a:prstGeom prst="straightConnector1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B856C628-CEE8-4B68-AC91-237BE019F648}" type="slidenum">
              <a:rPr lang="en-US" sz="800" smtClean="0">
                <a:solidFill>
                  <a:schemeClr val="accent1"/>
                </a:solidFill>
              </a:rPr>
              <a:pPr/>
              <a:t>28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6158" name="Rectangle 3"/>
          <p:cNvSpPr txBox="1">
            <a:spLocks noChangeArrowheads="1"/>
          </p:cNvSpPr>
          <p:nvPr/>
        </p:nvSpPr>
        <p:spPr bwMode="auto">
          <a:xfrm>
            <a:off x="593725" y="1241425"/>
            <a:ext cx="8164513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169863" indent="-169863"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chemeClr val="hlink"/>
                </a:solidFill>
              </a:rPr>
              <a:t>Let’s find the number of days since the beginning of the month. </a:t>
            </a:r>
            <a:endParaRPr lang="en-US" sz="1600" dirty="0">
              <a:solidFill>
                <a:schemeClr val="hlink"/>
              </a:solidFill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accent2"/>
              </a:buClr>
              <a:buSzPct val="100000"/>
              <a:defRPr/>
            </a:pPr>
            <a:r>
              <a:rPr lang="en-US" sz="1800" dirty="0" smtClean="0">
                <a:solidFill>
                  <a:schemeClr val="hlink"/>
                </a:solidFill>
              </a:rPr>
              <a:t> </a:t>
            </a:r>
          </a:p>
        </p:txBody>
      </p:sp>
      <p:sp>
        <p:nvSpPr>
          <p:cNvPr id="30724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6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771525" y="1681163"/>
            <a:ext cx="8164513" cy="316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Arithmetic: Example </a:t>
            </a:r>
            <a:r>
              <a:rPr lang="en-US" sz="1600" u="sng" dirty="0">
                <a:solidFill>
                  <a:schemeClr val="hlink"/>
                </a:solidFill>
              </a:rPr>
              <a:t>6</a:t>
            </a:r>
            <a:r>
              <a:rPr lang="en-US" sz="1600" u="sng" dirty="0" smtClean="0">
                <a:solidFill>
                  <a:schemeClr val="hlink"/>
                </a:solidFill>
              </a:rPr>
              <a:t>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Daily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>
                <a:latin typeface="Courier" pitchFamily="49" charset="0"/>
              </a:rPr>
              <a:t>   </a:t>
            </a:r>
            <a:r>
              <a:rPr lang="en-US" sz="1600" dirty="0" smtClean="0">
                <a:latin typeface="Courier" pitchFamily="49" charset="0"/>
              </a:rPr>
              <a:t>	show </a:t>
            </a:r>
            <a:r>
              <a:rPr lang="en-US" sz="1600" dirty="0">
                <a:latin typeface="Courier" pitchFamily="49" charset="0"/>
              </a:rPr>
              <a:t>(@date-@</a:t>
            </a:r>
            <a:r>
              <a:rPr lang="en-US" sz="1600" dirty="0" err="1">
                <a:latin typeface="Courier" pitchFamily="49" charset="0"/>
              </a:rPr>
              <a:t>datefloor</a:t>
            </a:r>
            <a:r>
              <a:rPr lang="en-US" sz="1600" dirty="0">
                <a:latin typeface="Courier" pitchFamily="49" charset="0"/>
              </a:rPr>
              <a:t>(@</a:t>
            </a:r>
            <a:r>
              <a:rPr lang="en-US" sz="1600" dirty="0" err="1">
                <a:latin typeface="Courier" pitchFamily="49" charset="0"/>
              </a:rPr>
              <a:t>date,"m</a:t>
            </a:r>
            <a:r>
              <a:rPr lang="en-US" sz="1600" dirty="0" smtClean="0">
                <a:latin typeface="Courier" pitchFamily="49" charset="0"/>
              </a:rPr>
              <a:t>"))</a:t>
            </a:r>
            <a:endParaRPr lang="en-US" sz="1600" dirty="0">
              <a:latin typeface="Courier" pitchFamily="49" charset="0"/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If instead, you would like to find the number of business days since the start of the month, type: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 smtClean="0">
                <a:latin typeface="Courier" pitchFamily="49" charset="0"/>
              </a:rPr>
              <a:t>	show </a:t>
            </a:r>
            <a:r>
              <a:rPr lang="en-US" sz="1600" dirty="0">
                <a:latin typeface="Courier" pitchFamily="49" charset="0"/>
              </a:rPr>
              <a:t>@</a:t>
            </a:r>
            <a:r>
              <a:rPr lang="en-US" sz="1600" dirty="0" err="1">
                <a:latin typeface="Courier" pitchFamily="49" charset="0"/>
              </a:rPr>
              <a:t>datediff</a:t>
            </a:r>
            <a:r>
              <a:rPr lang="en-US" sz="1600" dirty="0">
                <a:latin typeface="Courier" pitchFamily="49" charset="0"/>
              </a:rPr>
              <a:t>(@date, @</a:t>
            </a:r>
            <a:r>
              <a:rPr lang="en-US" sz="1600" dirty="0" err="1">
                <a:latin typeface="Courier" pitchFamily="49" charset="0"/>
              </a:rPr>
              <a:t>datefloor</a:t>
            </a:r>
            <a:r>
              <a:rPr lang="en-US" sz="1600" dirty="0">
                <a:latin typeface="Courier" pitchFamily="49" charset="0"/>
              </a:rPr>
              <a:t>(@</a:t>
            </a:r>
            <a:r>
              <a:rPr lang="en-US" sz="1600" dirty="0" err="1">
                <a:latin typeface="Courier" pitchFamily="49" charset="0"/>
              </a:rPr>
              <a:t>date,"m</a:t>
            </a:r>
            <a:r>
              <a:rPr lang="en-US" sz="1600" dirty="0" smtClean="0">
                <a:latin typeface="Courier" pitchFamily="49" charset="0"/>
              </a:rPr>
              <a:t>"),</a:t>
            </a:r>
            <a:r>
              <a:rPr lang="en-US" sz="1600" dirty="0">
                <a:latin typeface="Courier" pitchFamily="49" charset="0"/>
              </a:rPr>
              <a:t> </a:t>
            </a:r>
            <a:r>
              <a:rPr lang="en-US" sz="1600" dirty="0" smtClean="0">
                <a:latin typeface="Courier" pitchFamily="49" charset="0"/>
              </a:rPr>
              <a:t>"b") </a:t>
            </a:r>
            <a:endParaRPr lang="en-US" sz="1600" dirty="0">
              <a:solidFill>
                <a:schemeClr val="hlink"/>
              </a:solidFill>
            </a:endParaRP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endParaRPr lang="en-US" sz="1600" dirty="0" smtClean="0">
              <a:solidFill>
                <a:schemeClr val="hlink"/>
              </a:solidFill>
            </a:endParaRP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latin typeface="Courier" pitchFamily="49" charset="0"/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475" y="4767263"/>
            <a:ext cx="326707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013" y="1784350"/>
            <a:ext cx="21907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1784350"/>
            <a:ext cx="21526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02710D84-5C29-4F73-ABF6-4A803B457CB9}" type="slidenum">
              <a:rPr lang="en-US" sz="800" smtClean="0">
                <a:solidFill>
                  <a:schemeClr val="accent1"/>
                </a:solidFill>
              </a:rPr>
              <a:pPr/>
              <a:t>29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31747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6 </a:t>
            </a:r>
            <a:r>
              <a:rPr lang="en-US" sz="1800" dirty="0">
                <a:solidFill>
                  <a:schemeClr val="hlink"/>
                </a:solidFill>
              </a:rPr>
              <a:t>(cont’d)</a:t>
            </a:r>
          </a:p>
        </p:txBody>
      </p:sp>
      <p:sp>
        <p:nvSpPr>
          <p:cNvPr id="18436" name="Rectangle 3"/>
          <p:cNvSpPr txBox="1">
            <a:spLocks noChangeArrowheads="1"/>
          </p:cNvSpPr>
          <p:nvPr/>
        </p:nvSpPr>
        <p:spPr bwMode="auto">
          <a:xfrm>
            <a:off x="679450" y="1235075"/>
            <a:ext cx="7431088" cy="229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285750" lvl="1" indent="-28575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Results for both actual days and business days are shown here. 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grpSp>
        <p:nvGrpSpPr>
          <p:cNvPr id="31749" name="Group 1"/>
          <p:cNvGrpSpPr>
            <a:grpSpLocks/>
          </p:cNvGrpSpPr>
          <p:nvPr/>
        </p:nvGrpSpPr>
        <p:grpSpPr bwMode="auto">
          <a:xfrm>
            <a:off x="1978025" y="4876800"/>
            <a:ext cx="2154238" cy="1231900"/>
            <a:chOff x="6581775" y="4876800"/>
            <a:chExt cx="2154238" cy="1231900"/>
          </a:xfrm>
        </p:grpSpPr>
        <p:sp>
          <p:nvSpPr>
            <p:cNvPr id="31754" name="TextBox 18"/>
            <p:cNvSpPr txBox="1">
              <a:spLocks noChangeArrowheads="1"/>
            </p:cNvSpPr>
            <p:nvPr/>
          </p:nvSpPr>
          <p:spPr bwMode="auto">
            <a:xfrm>
              <a:off x="6581775" y="5524500"/>
              <a:ext cx="2154238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r>
                <a:rPr lang="en-US" sz="1600" b="1" i="1">
                  <a:solidFill>
                    <a:srgbClr val="003399"/>
                  </a:solidFill>
                </a:rPr>
                <a:t># of days since the start of the month</a:t>
              </a:r>
              <a:endParaRPr lang="en-US" sz="1600">
                <a:solidFill>
                  <a:srgbClr val="003399"/>
                </a:solidFill>
              </a:endParaRPr>
            </a:p>
          </p:txBody>
        </p:sp>
        <p:cxnSp>
          <p:nvCxnSpPr>
            <p:cNvPr id="31755" name="Straight Arrow Connector 16"/>
            <p:cNvCxnSpPr>
              <a:cxnSpLocks noChangeShapeType="1"/>
            </p:cNvCxnSpPr>
            <p:nvPr/>
          </p:nvCxnSpPr>
          <p:spPr bwMode="auto">
            <a:xfrm flipV="1">
              <a:off x="7440613" y="4876800"/>
              <a:ext cx="0" cy="647700"/>
            </a:xfrm>
            <a:prstGeom prst="straightConnector1">
              <a:avLst/>
            </a:prstGeom>
            <a:noFill/>
            <a:ln w="38100" algn="ctr">
              <a:solidFill>
                <a:srgbClr val="C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1751" name="TextBox 18"/>
          <p:cNvSpPr txBox="1">
            <a:spLocks noChangeArrowheads="1"/>
          </p:cNvSpPr>
          <p:nvPr/>
        </p:nvSpPr>
        <p:spPr bwMode="auto">
          <a:xfrm>
            <a:off x="4605338" y="5524500"/>
            <a:ext cx="2584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r>
              <a:rPr lang="en-US" sz="1600" b="1" i="1">
                <a:solidFill>
                  <a:srgbClr val="003399"/>
                </a:solidFill>
              </a:rPr>
              <a:t># of business days since the start of the month</a:t>
            </a:r>
            <a:endParaRPr lang="en-US" sz="1600">
              <a:solidFill>
                <a:srgbClr val="003399"/>
              </a:solidFill>
            </a:endParaRPr>
          </a:p>
        </p:txBody>
      </p:sp>
      <p:cxnSp>
        <p:nvCxnSpPr>
          <p:cNvPr id="31752" name="Straight Arrow Connector 16"/>
          <p:cNvCxnSpPr>
            <a:cxnSpLocks noChangeShapeType="1"/>
          </p:cNvCxnSpPr>
          <p:nvPr/>
        </p:nvCxnSpPr>
        <p:spPr bwMode="auto">
          <a:xfrm flipV="1">
            <a:off x="5767388" y="4876800"/>
            <a:ext cx="0" cy="647700"/>
          </a:xfrm>
          <a:prstGeom prst="straightConnector1">
            <a:avLst/>
          </a:prstGeom>
          <a:noFill/>
          <a:ln w="381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Data and </a:t>
            </a:r>
            <a:r>
              <a:rPr lang="en-US" dirty="0" err="1" smtClean="0">
                <a:ea typeface="ＭＳ Ｐゴシック" pitchFamily="34" charset="-128"/>
              </a:rPr>
              <a:t>Workfile</a:t>
            </a:r>
            <a:r>
              <a:rPr lang="en-US" dirty="0" smtClean="0">
                <a:ea typeface="ＭＳ Ｐゴシック" pitchFamily="34" charset="-128"/>
              </a:rPr>
              <a:t> Documentation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200150"/>
            <a:ext cx="7880350" cy="46863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800" b="1" i="1" dirty="0" smtClean="0"/>
              <a:t>Data.wf1</a:t>
            </a:r>
            <a:r>
              <a:rPr lang="en-US" sz="1800" dirty="0" smtClean="0"/>
              <a:t> has a number of workfile pages (note there are no data in any of the pages). </a:t>
            </a:r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Times" pitchFamily="18" charset="0"/>
              <a:buNone/>
              <a:defRPr/>
            </a:pPr>
            <a:endParaRPr lang="en-US" sz="16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err="1" smtClean="0"/>
              <a:t>Workfile</a:t>
            </a:r>
            <a:r>
              <a:rPr lang="en-US" sz="1600" dirty="0" smtClean="0"/>
              <a:t> Page </a:t>
            </a:r>
            <a:r>
              <a:rPr lang="en-US" sz="1600" i="1" dirty="0" smtClean="0"/>
              <a:t>Annual:</a:t>
            </a:r>
            <a:endParaRPr lang="en-US" sz="1600" dirty="0" smtClean="0"/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 smtClean="0"/>
              <a:t> structured page, annual frequency, 1960 - 2010. </a:t>
            </a:r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Times" pitchFamily="18" charset="0"/>
              <a:buNone/>
              <a:defRPr/>
            </a:pPr>
            <a:endParaRPr lang="en-US" sz="1600" dirty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err="1"/>
              <a:t>Workfile</a:t>
            </a:r>
            <a:r>
              <a:rPr lang="en-US" sz="1600" dirty="0"/>
              <a:t> Page </a:t>
            </a:r>
            <a:r>
              <a:rPr lang="en-US" sz="1600" i="1" dirty="0" smtClean="0"/>
              <a:t>Quarterly: </a:t>
            </a:r>
            <a:endParaRPr lang="en-US" sz="1600" dirty="0"/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/>
              <a:t> </a:t>
            </a:r>
            <a:r>
              <a:rPr lang="en-US" sz="1400" dirty="0" smtClean="0"/>
              <a:t>structured page, quarterly frequency, 1960q1-2010q4. </a:t>
            </a:r>
            <a:endParaRPr lang="en-US" sz="1400" dirty="0"/>
          </a:p>
          <a:p>
            <a:pPr marL="401638" lvl="1" indent="0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Times" pitchFamily="18" charset="0"/>
              <a:buNone/>
              <a:defRPr/>
            </a:pPr>
            <a:endParaRPr lang="en-US" sz="16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err="1"/>
              <a:t>Workfile</a:t>
            </a:r>
            <a:r>
              <a:rPr lang="en-US" sz="1600" dirty="0"/>
              <a:t> Page </a:t>
            </a:r>
            <a:r>
              <a:rPr lang="en-US" sz="1600" i="1" dirty="0" smtClean="0"/>
              <a:t>Monthly: </a:t>
            </a:r>
            <a:endParaRPr lang="en-US" sz="1600" dirty="0"/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/>
              <a:t> structured page, </a:t>
            </a:r>
            <a:r>
              <a:rPr lang="en-US" sz="1400" dirty="0" smtClean="0"/>
              <a:t>monthly </a:t>
            </a:r>
            <a:r>
              <a:rPr lang="en-US" sz="1400" dirty="0"/>
              <a:t>frequency, </a:t>
            </a:r>
            <a:r>
              <a:rPr lang="en-US" sz="1400" dirty="0" smtClean="0"/>
              <a:t>1960m1-2010m12. </a:t>
            </a:r>
          </a:p>
          <a:p>
            <a:pPr marL="401638" lvl="1" indent="0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Times" pitchFamily="18" charset="0"/>
              <a:buNone/>
              <a:defRPr/>
            </a:pPr>
            <a:endParaRPr lang="en-US" sz="1600" dirty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Arial" pitchFamily="34" charset="0"/>
              <a:buChar char="•"/>
              <a:defRPr/>
            </a:pPr>
            <a:r>
              <a:rPr lang="en-US" sz="1600" dirty="0" err="1"/>
              <a:t>Workfile</a:t>
            </a:r>
            <a:r>
              <a:rPr lang="en-US" sz="1600" dirty="0"/>
              <a:t> </a:t>
            </a:r>
            <a:r>
              <a:rPr lang="en-US" sz="1600" dirty="0" smtClean="0"/>
              <a:t>Page Daily</a:t>
            </a:r>
            <a:r>
              <a:rPr lang="en-US" sz="1600" i="1" dirty="0" smtClean="0"/>
              <a:t>: </a:t>
            </a:r>
            <a:endParaRPr lang="en-US" sz="1600" dirty="0"/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r>
              <a:rPr lang="en-US" sz="1400" dirty="0"/>
              <a:t> structured page, </a:t>
            </a:r>
            <a:r>
              <a:rPr lang="en-US" sz="1400" dirty="0" smtClean="0"/>
              <a:t>daily frequency (weekday), 1960/01/01-2010/12/31. </a:t>
            </a:r>
            <a:endParaRPr lang="en-US" sz="1400" dirty="0"/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endParaRPr lang="en-US" sz="2000" dirty="0"/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SzPct val="100000"/>
              <a:buFont typeface="Wingdings" pitchFamily="2" charset="2"/>
              <a:buChar char="ü"/>
              <a:defRPr/>
            </a:pPr>
            <a:endParaRPr lang="en-US" sz="2000" dirty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CB346DAC-3834-444D-A66F-E1E085636B73}" type="slidenum">
              <a:rPr lang="en-US" sz="800" smtClean="0"/>
              <a:pPr eaLnBrk="1" hangingPunct="1"/>
              <a:t>3</a:t>
            </a:fld>
            <a:endParaRPr lang="en-US" sz="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050" y="1641475"/>
            <a:ext cx="2876550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223E6D83-245B-480E-9F86-06413D975BD9}" type="slidenum">
              <a:rPr lang="en-US" sz="800" smtClean="0">
                <a:solidFill>
                  <a:schemeClr val="accent1"/>
                </a:solidFill>
              </a:rPr>
              <a:pPr/>
              <a:t>30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32771" name="Rectangle 3"/>
          <p:cNvSpPr txBox="1">
            <a:spLocks noChangeArrowheads="1"/>
          </p:cNvSpPr>
          <p:nvPr/>
        </p:nvSpPr>
        <p:spPr bwMode="auto">
          <a:xfrm>
            <a:off x="593725" y="1241425"/>
            <a:ext cx="8164513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69863" indent="-169863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 dirty="0">
                <a:solidFill>
                  <a:schemeClr val="hlink"/>
                </a:solidFill>
              </a:rPr>
              <a:t>You can also </a:t>
            </a:r>
            <a:r>
              <a:rPr lang="en-US" sz="1800" dirty="0" smtClean="0">
                <a:solidFill>
                  <a:schemeClr val="hlink"/>
                </a:solidFill>
              </a:rPr>
              <a:t>use the </a:t>
            </a:r>
            <a:r>
              <a:rPr lang="en-US" sz="1800" b="1" i="1" dirty="0">
                <a:solidFill>
                  <a:schemeClr val="hlink"/>
                </a:solidFill>
              </a:rPr>
              <a:t>@date </a:t>
            </a:r>
            <a:r>
              <a:rPr lang="en-US" sz="1800" dirty="0">
                <a:solidFill>
                  <a:schemeClr val="hlink"/>
                </a:solidFill>
              </a:rPr>
              <a:t>function to create dummy variables that pick out the first or the last day of the month (or quarter).  </a:t>
            </a:r>
          </a:p>
        </p:txBody>
      </p:sp>
      <p:sp>
        <p:nvSpPr>
          <p:cNvPr id="32772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7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771525" y="1927225"/>
            <a:ext cx="4475163" cy="316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Arithmetic: Example 7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Daily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>
                <a:latin typeface="Courier" pitchFamily="49" charset="0"/>
              </a:rPr>
              <a:t>   </a:t>
            </a:r>
            <a:r>
              <a:rPr lang="en-US" sz="1600" dirty="0" smtClean="0">
                <a:latin typeface="Courier" pitchFamily="49" charset="0"/>
              </a:rPr>
              <a:t>series </a:t>
            </a:r>
            <a:r>
              <a:rPr lang="en-US" sz="1600" dirty="0">
                <a:latin typeface="Courier" pitchFamily="49" charset="0"/>
              </a:rPr>
              <a:t>x=@</a:t>
            </a:r>
            <a:r>
              <a:rPr lang="en-US" sz="1600" dirty="0" err="1">
                <a:latin typeface="Courier" pitchFamily="49" charset="0"/>
              </a:rPr>
              <a:t>datefloor</a:t>
            </a:r>
            <a:r>
              <a:rPr lang="en-US" sz="1600" dirty="0">
                <a:latin typeface="Courier" pitchFamily="49" charset="0"/>
              </a:rPr>
              <a:t>(@date, </a:t>
            </a:r>
            <a:r>
              <a:rPr lang="en-US" sz="1600" dirty="0" smtClean="0">
                <a:latin typeface="Courier" pitchFamily="49" charset="0"/>
              </a:rPr>
              <a:t>    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>
                <a:latin typeface="Courier" pitchFamily="49" charset="0"/>
              </a:rPr>
              <a:t> </a:t>
            </a:r>
            <a:r>
              <a:rPr lang="en-US" sz="1600" dirty="0" smtClean="0">
                <a:latin typeface="Courier" pitchFamily="49" charset="0"/>
              </a:rPr>
              <a:t>  "</a:t>
            </a:r>
            <a:r>
              <a:rPr lang="en-US" sz="1600" dirty="0">
                <a:latin typeface="Courier" pitchFamily="49" charset="0"/>
              </a:rPr>
              <a:t>m")&lt;&gt;@</a:t>
            </a:r>
            <a:r>
              <a:rPr lang="en-US" sz="1600" dirty="0" err="1">
                <a:latin typeface="Courier" pitchFamily="49" charset="0"/>
              </a:rPr>
              <a:t>datefloor</a:t>
            </a:r>
            <a:r>
              <a:rPr lang="en-US" sz="1600" dirty="0">
                <a:latin typeface="Courier" pitchFamily="49" charset="0"/>
              </a:rPr>
              <a:t>(@date(-1), "m</a:t>
            </a:r>
            <a:r>
              <a:rPr lang="en-US" sz="1600" dirty="0" smtClean="0">
                <a:latin typeface="Courier" pitchFamily="49" charset="0"/>
              </a:rPr>
              <a:t>")</a:t>
            </a:r>
            <a:endParaRPr lang="en-US" sz="1600" dirty="0" smtClean="0">
              <a:solidFill>
                <a:schemeClr val="hlink"/>
              </a:solidFill>
            </a:endParaRP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  <a:endParaRPr lang="en-US" sz="2200" dirty="0" smtClean="0">
              <a:solidFill>
                <a:schemeClr val="hlink"/>
              </a:solidFill>
            </a:endParaRPr>
          </a:p>
          <a:p>
            <a:pPr marL="285750" indent="-28575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99"/>
                </a:solidFill>
              </a:rPr>
              <a:t>Note</a:t>
            </a:r>
            <a:r>
              <a:rPr lang="en-US" sz="1600" dirty="0">
                <a:solidFill>
                  <a:srgbClr val="003399"/>
                </a:solidFill>
              </a:rPr>
              <a:t>: Please make sure that the above command is typed in one line in the </a:t>
            </a:r>
            <a:r>
              <a:rPr lang="en-US" sz="1600" dirty="0" smtClean="0">
                <a:solidFill>
                  <a:srgbClr val="003399"/>
                </a:solidFill>
              </a:rPr>
              <a:t>command </a:t>
            </a:r>
            <a:r>
              <a:rPr lang="en-US" sz="1600" dirty="0">
                <a:solidFill>
                  <a:srgbClr val="003399"/>
                </a:solidFill>
              </a:rPr>
              <a:t>bar. </a:t>
            </a:r>
            <a:endParaRPr lang="en-US" sz="1600" dirty="0" smtClean="0">
              <a:solidFill>
                <a:srgbClr val="003399"/>
              </a:solidFill>
            </a:endParaRPr>
          </a:p>
          <a:p>
            <a:pPr marL="285750" indent="-28575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99"/>
                </a:solidFill>
              </a:rPr>
              <a:t>If you wanted to create a dummy variable for the last day of the month, 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>
                <a:latin typeface="Courier" pitchFamily="49" charset="0"/>
              </a:rPr>
              <a:t> </a:t>
            </a:r>
            <a:r>
              <a:rPr lang="en-US" sz="1600" dirty="0" smtClean="0">
                <a:latin typeface="Courier" pitchFamily="49" charset="0"/>
              </a:rPr>
              <a:t>  series x1=@</a:t>
            </a:r>
            <a:r>
              <a:rPr lang="en-US" sz="1600" dirty="0" err="1">
                <a:latin typeface="Courier" pitchFamily="49" charset="0"/>
              </a:rPr>
              <a:t>datefloor</a:t>
            </a:r>
            <a:r>
              <a:rPr lang="en-US" sz="1600" dirty="0">
                <a:latin typeface="Courier" pitchFamily="49" charset="0"/>
              </a:rPr>
              <a:t>(@date,     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>
                <a:latin typeface="Courier" pitchFamily="49" charset="0"/>
              </a:rPr>
              <a:t>   "m")&lt;&gt;@</a:t>
            </a:r>
            <a:r>
              <a:rPr lang="en-US" sz="1600" dirty="0" err="1">
                <a:latin typeface="Courier" pitchFamily="49" charset="0"/>
              </a:rPr>
              <a:t>datefloor</a:t>
            </a:r>
            <a:r>
              <a:rPr lang="en-US" sz="1600" dirty="0">
                <a:latin typeface="Courier" pitchFamily="49" charset="0"/>
              </a:rPr>
              <a:t>(@</a:t>
            </a:r>
            <a:r>
              <a:rPr lang="en-US" sz="1600" dirty="0" smtClean="0">
                <a:latin typeface="Courier" pitchFamily="49" charset="0"/>
              </a:rPr>
              <a:t>date(+1</a:t>
            </a:r>
            <a:r>
              <a:rPr lang="en-US" sz="1600" dirty="0">
                <a:latin typeface="Courier" pitchFamily="49" charset="0"/>
              </a:rPr>
              <a:t>), "m")</a:t>
            </a:r>
            <a:endParaRPr lang="en-US" sz="1600" dirty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>
              <a:solidFill>
                <a:srgbClr val="003399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sp>
        <p:nvSpPr>
          <p:cNvPr id="32775" name="Oval 5"/>
          <p:cNvSpPr>
            <a:spLocks noChangeArrowheads="1"/>
          </p:cNvSpPr>
          <p:nvPr/>
        </p:nvSpPr>
        <p:spPr bwMode="auto">
          <a:xfrm>
            <a:off x="6297613" y="2398479"/>
            <a:ext cx="685800" cy="304800"/>
          </a:xfrm>
          <a:prstGeom prst="ellipse">
            <a:avLst/>
          </a:prstGeom>
          <a:solidFill>
            <a:srgbClr val="C00000">
              <a:alpha val="0"/>
            </a:srgb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6" name="Oval 5"/>
          <p:cNvSpPr>
            <a:spLocks noChangeArrowheads="1"/>
          </p:cNvSpPr>
          <p:nvPr/>
        </p:nvSpPr>
        <p:spPr bwMode="auto">
          <a:xfrm>
            <a:off x="6297613" y="5585947"/>
            <a:ext cx="685800" cy="304800"/>
          </a:xfrm>
          <a:prstGeom prst="ellipse">
            <a:avLst/>
          </a:prstGeom>
          <a:solidFill>
            <a:srgbClr val="C00000">
              <a:alpha val="0"/>
            </a:srgb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7" name="Oval 5"/>
          <p:cNvSpPr>
            <a:spLocks noChangeArrowheads="1"/>
          </p:cNvSpPr>
          <p:nvPr/>
        </p:nvSpPr>
        <p:spPr bwMode="auto">
          <a:xfrm>
            <a:off x="7136466" y="2244725"/>
            <a:ext cx="685800" cy="304800"/>
          </a:xfrm>
          <a:prstGeom prst="ellipse">
            <a:avLst/>
          </a:prstGeom>
          <a:solidFill>
            <a:srgbClr val="7030A0">
              <a:alpha val="0"/>
            </a:srgbClr>
          </a:solidFill>
          <a:ln w="31750" algn="ctr">
            <a:solidFill>
              <a:srgbClr val="7030A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8" name="Oval 5"/>
          <p:cNvSpPr>
            <a:spLocks noChangeArrowheads="1"/>
          </p:cNvSpPr>
          <p:nvPr/>
        </p:nvSpPr>
        <p:spPr bwMode="auto">
          <a:xfrm>
            <a:off x="7136466" y="5433547"/>
            <a:ext cx="685800" cy="304800"/>
          </a:xfrm>
          <a:prstGeom prst="ellipse">
            <a:avLst/>
          </a:prstGeom>
          <a:solidFill>
            <a:srgbClr val="7030A0">
              <a:alpha val="0"/>
            </a:srgbClr>
          </a:solidFill>
          <a:ln w="31750" algn="ctr">
            <a:solidFill>
              <a:srgbClr val="7030A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3BC6C50A-B720-4D36-B72B-CADE413EA87F}" type="slidenum">
              <a:rPr lang="en-US" sz="800" smtClean="0">
                <a:solidFill>
                  <a:schemeClr val="accent1"/>
                </a:solidFill>
              </a:rPr>
              <a:pPr/>
              <a:t>31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33795" name="Rectangle 3"/>
          <p:cNvSpPr txBox="1">
            <a:spLocks noChangeArrowheads="1"/>
          </p:cNvSpPr>
          <p:nvPr/>
        </p:nvSpPr>
        <p:spPr bwMode="auto">
          <a:xfrm>
            <a:off x="593725" y="1241425"/>
            <a:ext cx="8164513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7800" indent="-177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>
                <a:solidFill>
                  <a:schemeClr val="hlink"/>
                </a:solidFill>
              </a:rPr>
              <a:t>You can also use </a:t>
            </a:r>
            <a:r>
              <a:rPr lang="en-US" sz="1800" b="1" i="1">
                <a:solidFill>
                  <a:schemeClr val="hlink"/>
                </a:solidFill>
              </a:rPr>
              <a:t>@datediff </a:t>
            </a:r>
            <a:r>
              <a:rPr lang="en-US" sz="1800">
                <a:solidFill>
                  <a:schemeClr val="hlink"/>
                </a:solidFill>
              </a:rPr>
              <a:t> function to find out the week of the month. </a:t>
            </a:r>
          </a:p>
        </p:txBody>
      </p:sp>
      <p:sp>
        <p:nvSpPr>
          <p:cNvPr id="33796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8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628650" y="1703388"/>
            <a:ext cx="7280275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Arithmetic: Example </a:t>
            </a:r>
            <a:r>
              <a:rPr lang="en-US" sz="1600" u="sng" dirty="0">
                <a:solidFill>
                  <a:schemeClr val="hlink"/>
                </a:solidFill>
              </a:rPr>
              <a:t>8</a:t>
            </a:r>
            <a:r>
              <a:rPr lang="en-US" sz="1600" u="sng" dirty="0" smtClean="0">
                <a:solidFill>
                  <a:schemeClr val="hlink"/>
                </a:solidFill>
              </a:rPr>
              <a:t>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Daily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>
                <a:latin typeface="Courier" pitchFamily="49" charset="0"/>
              </a:rPr>
              <a:t>   show @</a:t>
            </a:r>
            <a:r>
              <a:rPr lang="en-US" sz="1600" dirty="0" err="1">
                <a:latin typeface="Courier" pitchFamily="49" charset="0"/>
              </a:rPr>
              <a:t>datediff</a:t>
            </a:r>
            <a:r>
              <a:rPr lang="en-US" sz="1600" dirty="0">
                <a:latin typeface="Courier" pitchFamily="49" charset="0"/>
              </a:rPr>
              <a:t>(@date, @</a:t>
            </a:r>
            <a:r>
              <a:rPr lang="en-US" sz="1600" dirty="0" err="1">
                <a:latin typeface="Courier" pitchFamily="49" charset="0"/>
              </a:rPr>
              <a:t>datefloor</a:t>
            </a:r>
            <a:r>
              <a:rPr lang="en-US" sz="1600" dirty="0">
                <a:latin typeface="Courier" pitchFamily="49" charset="0"/>
              </a:rPr>
              <a:t>(@date, "m"), "w")+1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609600" y="3009900"/>
            <a:ext cx="4579938" cy="316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marL="285750" indent="-28575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99"/>
                </a:solidFill>
              </a:rPr>
              <a:t>Note that the </a:t>
            </a:r>
            <a:r>
              <a:rPr lang="en-US" sz="1600" dirty="0">
                <a:solidFill>
                  <a:srgbClr val="003399"/>
                </a:solidFill>
              </a:rPr>
              <a:t>command finds the difference (in weeks) between the </a:t>
            </a:r>
            <a:r>
              <a:rPr lang="en-US" sz="1600" dirty="0" smtClean="0">
                <a:solidFill>
                  <a:srgbClr val="003399"/>
                </a:solidFill>
              </a:rPr>
              <a:t>current </a:t>
            </a:r>
            <a:r>
              <a:rPr lang="en-US" sz="1600" dirty="0">
                <a:solidFill>
                  <a:srgbClr val="003399"/>
                </a:solidFill>
              </a:rPr>
              <a:t>date and the date at the beginning of the month. </a:t>
            </a:r>
            <a:r>
              <a:rPr lang="en-US" sz="1600" dirty="0" smtClean="0">
                <a:solidFill>
                  <a:srgbClr val="003399"/>
                </a:solidFill>
              </a:rPr>
              <a:t>The </a:t>
            </a:r>
            <a:r>
              <a:rPr lang="en-US" sz="1600" dirty="0">
                <a:solidFill>
                  <a:srgbClr val="003399"/>
                </a:solidFill>
              </a:rPr>
              <a:t>“+1” is used so that the week count starts from “1” </a:t>
            </a:r>
            <a:r>
              <a:rPr lang="en-US" sz="1600" dirty="0" smtClean="0">
                <a:solidFill>
                  <a:srgbClr val="003399"/>
                </a:solidFill>
              </a:rPr>
              <a:t> and </a:t>
            </a:r>
            <a:r>
              <a:rPr lang="en-US" sz="1600" dirty="0">
                <a:solidFill>
                  <a:srgbClr val="003399"/>
                </a:solidFill>
              </a:rPr>
              <a:t>not “0”.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>
              <a:solidFill>
                <a:srgbClr val="003399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pic>
        <p:nvPicPr>
          <p:cNvPr id="3379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538" y="3009900"/>
            <a:ext cx="2105025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800" name="Rectangle 1"/>
          <p:cNvSpPr>
            <a:spLocks noChangeArrowheads="1"/>
          </p:cNvSpPr>
          <p:nvPr/>
        </p:nvSpPr>
        <p:spPr bwMode="auto">
          <a:xfrm>
            <a:off x="6103938" y="4216400"/>
            <a:ext cx="825500" cy="830263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801" name="Rectangle 21"/>
          <p:cNvSpPr>
            <a:spLocks noChangeArrowheads="1"/>
          </p:cNvSpPr>
          <p:nvPr/>
        </p:nvSpPr>
        <p:spPr bwMode="auto">
          <a:xfrm>
            <a:off x="6097588" y="5070475"/>
            <a:ext cx="825500" cy="795338"/>
          </a:xfrm>
          <a:prstGeom prst="rect">
            <a:avLst/>
          </a:prstGeom>
          <a:solidFill>
            <a:schemeClr val="accent1">
              <a:alpha val="0"/>
            </a:scheme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45D9447F-F9AA-489C-B94D-329D3AE6BEA6}" type="slidenum">
              <a:rPr lang="en-US" sz="800" smtClean="0">
                <a:solidFill>
                  <a:schemeClr val="accent1"/>
                </a:solidFill>
              </a:rPr>
              <a:pPr/>
              <a:t>32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34819" name="Rectangle 3"/>
          <p:cNvSpPr txBox="1">
            <a:spLocks noChangeArrowheads="1"/>
          </p:cNvSpPr>
          <p:nvPr/>
        </p:nvSpPr>
        <p:spPr bwMode="auto">
          <a:xfrm>
            <a:off x="593725" y="1241425"/>
            <a:ext cx="8164513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>
                <a:solidFill>
                  <a:schemeClr val="hlink"/>
                </a:solidFill>
              </a:rPr>
              <a:t>You can also use the set up of the previous example, to create a dummy variable for the first Monday of every month. </a:t>
            </a:r>
          </a:p>
        </p:txBody>
      </p:sp>
      <p:sp>
        <p:nvSpPr>
          <p:cNvPr id="34820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9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569913" y="1882775"/>
            <a:ext cx="5453062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Arithmetic: Example 9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Daily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 smtClean="0">
                <a:latin typeface="Courier" pitchFamily="49" charset="0"/>
              </a:rPr>
              <a:t>series  w1=(@</a:t>
            </a:r>
            <a:r>
              <a:rPr lang="en-US" sz="1600" dirty="0">
                <a:latin typeface="Courier" pitchFamily="49" charset="0"/>
              </a:rPr>
              <a:t>weekday=1 </a:t>
            </a:r>
            <a:r>
              <a:rPr lang="en-US" sz="1600" dirty="0" smtClean="0">
                <a:latin typeface="Courier" pitchFamily="49" charset="0"/>
              </a:rPr>
              <a:t>and @</a:t>
            </a:r>
            <a:r>
              <a:rPr lang="en-US" sz="1600" dirty="0" err="1" smtClean="0">
                <a:latin typeface="Courier" pitchFamily="49" charset="0"/>
              </a:rPr>
              <a:t>datediff</a:t>
            </a:r>
            <a:r>
              <a:rPr lang="en-US" sz="1600" dirty="0">
                <a:latin typeface="Courier" pitchFamily="49" charset="0"/>
              </a:rPr>
              <a:t>(@date</a:t>
            </a:r>
            <a:r>
              <a:rPr lang="en-US" sz="1600" dirty="0" smtClean="0">
                <a:latin typeface="Courier" pitchFamily="49" charset="0"/>
              </a:rPr>
              <a:t>, @</a:t>
            </a:r>
            <a:r>
              <a:rPr lang="en-US" sz="1600" dirty="0" err="1">
                <a:latin typeface="Courier" pitchFamily="49" charset="0"/>
              </a:rPr>
              <a:t>datefloor</a:t>
            </a:r>
            <a:r>
              <a:rPr lang="en-US" sz="1600" dirty="0">
                <a:latin typeface="Courier" pitchFamily="49" charset="0"/>
              </a:rPr>
              <a:t>(@</a:t>
            </a:r>
            <a:r>
              <a:rPr lang="en-US" sz="1600" dirty="0" err="1">
                <a:latin typeface="Courier" pitchFamily="49" charset="0"/>
              </a:rPr>
              <a:t>date</a:t>
            </a:r>
            <a:r>
              <a:rPr lang="en-US" sz="1600" dirty="0" err="1" smtClean="0">
                <a:latin typeface="Courier" pitchFamily="49" charset="0"/>
              </a:rPr>
              <a:t>,"</a:t>
            </a:r>
            <a:r>
              <a:rPr lang="en-US" sz="1600" dirty="0" err="1">
                <a:latin typeface="Courier" pitchFamily="49" charset="0"/>
              </a:rPr>
              <a:t>m</a:t>
            </a:r>
            <a:r>
              <a:rPr lang="en-US" sz="1600" dirty="0" smtClean="0">
                <a:latin typeface="Courier" pitchFamily="49" charset="0"/>
              </a:rPr>
              <a:t>"),"</a:t>
            </a:r>
            <a:r>
              <a:rPr lang="en-US" sz="1600" dirty="0">
                <a:latin typeface="Courier" pitchFamily="49" charset="0"/>
              </a:rPr>
              <a:t>w")+1=1)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  <a:endParaRPr lang="en-US" sz="2200" dirty="0" smtClean="0">
              <a:solidFill>
                <a:schemeClr val="hlink"/>
              </a:solidFill>
            </a:endParaRPr>
          </a:p>
          <a:p>
            <a:pPr marL="285750" indent="-28575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  <a:defRPr/>
            </a:pPr>
            <a:endParaRPr lang="en-US" sz="1600" dirty="0" smtClean="0">
              <a:solidFill>
                <a:srgbClr val="003399"/>
              </a:solidFill>
            </a:endParaRPr>
          </a:p>
          <a:p>
            <a:pPr marL="285750" indent="-28575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99"/>
                </a:solidFill>
              </a:rPr>
              <a:t>Note</a:t>
            </a:r>
            <a:r>
              <a:rPr lang="en-US" sz="1600" dirty="0">
                <a:solidFill>
                  <a:srgbClr val="003399"/>
                </a:solidFill>
              </a:rPr>
              <a:t>: Please make sure that the above command is typed in one line in the </a:t>
            </a:r>
            <a:r>
              <a:rPr lang="en-US" sz="1600" dirty="0" smtClean="0">
                <a:solidFill>
                  <a:srgbClr val="003399"/>
                </a:solidFill>
              </a:rPr>
              <a:t>command </a:t>
            </a:r>
            <a:r>
              <a:rPr lang="en-US" sz="1600" dirty="0">
                <a:solidFill>
                  <a:srgbClr val="003399"/>
                </a:solidFill>
              </a:rPr>
              <a:t>bar. </a:t>
            </a:r>
            <a:endParaRPr lang="en-US" sz="1600" dirty="0" smtClean="0">
              <a:solidFill>
                <a:srgbClr val="003399"/>
              </a:solidFill>
            </a:endParaRPr>
          </a:p>
          <a:p>
            <a:pPr marL="285750" indent="-28575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99"/>
                </a:solidFill>
              </a:rPr>
              <a:t>If you wanted to create a dummy variable for the fourth Friday of the month, type in the command window: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>
                <a:latin typeface="Courier" pitchFamily="49" charset="0"/>
              </a:rPr>
              <a:t>series  </a:t>
            </a:r>
            <a:r>
              <a:rPr lang="en-US" sz="1600" dirty="0" smtClean="0">
                <a:latin typeface="Courier" pitchFamily="49" charset="0"/>
              </a:rPr>
              <a:t>w2=(@</a:t>
            </a:r>
            <a:r>
              <a:rPr lang="en-US" sz="1600" dirty="0">
                <a:latin typeface="Courier" pitchFamily="49" charset="0"/>
              </a:rPr>
              <a:t>weekday=5 and @</a:t>
            </a:r>
            <a:r>
              <a:rPr lang="en-US" sz="1600" dirty="0" err="1">
                <a:latin typeface="Courier" pitchFamily="49" charset="0"/>
              </a:rPr>
              <a:t>datediff</a:t>
            </a:r>
            <a:r>
              <a:rPr lang="en-US" sz="1600" dirty="0">
                <a:latin typeface="Courier" pitchFamily="49" charset="0"/>
              </a:rPr>
              <a:t>(@date,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>
                <a:latin typeface="Courier" pitchFamily="49" charset="0"/>
              </a:rPr>
              <a:t>@</a:t>
            </a:r>
            <a:r>
              <a:rPr lang="en-US" sz="1600" dirty="0" err="1">
                <a:latin typeface="Courier" pitchFamily="49" charset="0"/>
              </a:rPr>
              <a:t>datefloor</a:t>
            </a:r>
            <a:r>
              <a:rPr lang="en-US" sz="1600" dirty="0">
                <a:latin typeface="Courier" pitchFamily="49" charset="0"/>
              </a:rPr>
              <a:t>(@date, "m"), "w")+1=4)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>
              <a:solidFill>
                <a:srgbClr val="003399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pic>
        <p:nvPicPr>
          <p:cNvPr id="348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235200"/>
            <a:ext cx="280035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Oval 5"/>
          <p:cNvSpPr>
            <a:spLocks noChangeArrowheads="1"/>
          </p:cNvSpPr>
          <p:nvPr/>
        </p:nvSpPr>
        <p:spPr bwMode="auto">
          <a:xfrm>
            <a:off x="6850063" y="2968625"/>
            <a:ext cx="790575" cy="254000"/>
          </a:xfrm>
          <a:prstGeom prst="ellipse">
            <a:avLst/>
          </a:prstGeom>
          <a:solidFill>
            <a:srgbClr val="C00000">
              <a:alpha val="0"/>
            </a:srgb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4" name="Oval 5"/>
          <p:cNvSpPr>
            <a:spLocks noChangeArrowheads="1"/>
          </p:cNvSpPr>
          <p:nvPr/>
        </p:nvSpPr>
        <p:spPr bwMode="auto">
          <a:xfrm>
            <a:off x="7737475" y="5103813"/>
            <a:ext cx="792163" cy="254000"/>
          </a:xfrm>
          <a:prstGeom prst="ellipse">
            <a:avLst/>
          </a:prstGeom>
          <a:solidFill>
            <a:srgbClr val="C00000">
              <a:alpha val="0"/>
            </a:srgb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300" y="3357563"/>
            <a:ext cx="2295525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81D1F9AD-3C90-428C-A4A6-FDD9DBC0DE40}" type="slidenum">
              <a:rPr lang="en-US" sz="800" smtClean="0">
                <a:solidFill>
                  <a:schemeClr val="accent1"/>
                </a:solidFill>
              </a:rPr>
              <a:pPr/>
              <a:t>33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35843" name="Rectangle 3"/>
          <p:cNvSpPr txBox="1">
            <a:spLocks noChangeArrowheads="1"/>
          </p:cNvSpPr>
          <p:nvPr/>
        </p:nvSpPr>
        <p:spPr bwMode="auto">
          <a:xfrm>
            <a:off x="593725" y="1241425"/>
            <a:ext cx="8164513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7800" indent="-1778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 dirty="0">
                <a:solidFill>
                  <a:schemeClr val="hlink"/>
                </a:solidFill>
              </a:rPr>
              <a:t>Building on the previous two examples, we can now create a dummy variable that picks out </a:t>
            </a:r>
            <a:r>
              <a:rPr lang="en-US" sz="1800" dirty="0" smtClean="0">
                <a:solidFill>
                  <a:schemeClr val="hlink"/>
                </a:solidFill>
              </a:rPr>
              <a:t>US Labor </a:t>
            </a:r>
            <a:r>
              <a:rPr lang="en-US" sz="1800" dirty="0">
                <a:solidFill>
                  <a:schemeClr val="hlink"/>
                </a:solidFill>
              </a:rPr>
              <a:t>D</a:t>
            </a:r>
            <a:r>
              <a:rPr lang="en-US" sz="1800" dirty="0" smtClean="0">
                <a:solidFill>
                  <a:schemeClr val="hlink"/>
                </a:solidFill>
              </a:rPr>
              <a:t>ay </a:t>
            </a:r>
            <a:r>
              <a:rPr lang="en-US" sz="1800" dirty="0">
                <a:solidFill>
                  <a:schemeClr val="hlink"/>
                </a:solidFill>
              </a:rPr>
              <a:t>(which occurs on the first Monday of </a:t>
            </a:r>
            <a:r>
              <a:rPr lang="en-US" sz="1800" dirty="0" smtClean="0">
                <a:solidFill>
                  <a:schemeClr val="hlink"/>
                </a:solidFill>
              </a:rPr>
              <a:t>Sept.).</a:t>
            </a:r>
            <a:endParaRPr lang="en-US" sz="1600" dirty="0">
              <a:solidFill>
                <a:schemeClr val="hlink"/>
              </a:solidFill>
            </a:endParaRPr>
          </a:p>
        </p:txBody>
      </p:sp>
      <p:sp>
        <p:nvSpPr>
          <p:cNvPr id="35844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10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688975" y="1885950"/>
            <a:ext cx="7920038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Arithmetic: Example 10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Daily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dirty="0" smtClean="0">
                <a:latin typeface="Courier" pitchFamily="49" charset="0"/>
              </a:rPr>
              <a:t>	series  w3=(@</a:t>
            </a:r>
            <a:r>
              <a:rPr lang="en-US" sz="1600" dirty="0">
                <a:latin typeface="Courier" pitchFamily="49" charset="0"/>
              </a:rPr>
              <a:t>month=9 and @weekday=1 and </a:t>
            </a:r>
            <a:r>
              <a:rPr lang="en-US" sz="1600" dirty="0" smtClean="0">
                <a:latin typeface="Courier" pitchFamily="49" charset="0"/>
              </a:rPr>
              <a:t>	@</a:t>
            </a:r>
            <a:r>
              <a:rPr lang="en-US" sz="1600" dirty="0" err="1">
                <a:latin typeface="Courier" pitchFamily="49" charset="0"/>
              </a:rPr>
              <a:t>datediff</a:t>
            </a:r>
            <a:r>
              <a:rPr lang="en-US" sz="1600" dirty="0">
                <a:latin typeface="Courier" pitchFamily="49" charset="0"/>
              </a:rPr>
              <a:t>(@date</a:t>
            </a:r>
            <a:r>
              <a:rPr lang="en-US" sz="1600" dirty="0" smtClean="0">
                <a:latin typeface="Courier" pitchFamily="49" charset="0"/>
              </a:rPr>
              <a:t>,@</a:t>
            </a:r>
            <a:r>
              <a:rPr lang="en-US" sz="1600" dirty="0" err="1">
                <a:latin typeface="Courier" pitchFamily="49" charset="0"/>
              </a:rPr>
              <a:t>datefloor</a:t>
            </a:r>
            <a:r>
              <a:rPr lang="en-US" sz="1600" dirty="0">
                <a:latin typeface="Courier" pitchFamily="49" charset="0"/>
              </a:rPr>
              <a:t>(@date, "m"), "w")+1=1)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>
              <a:solidFill>
                <a:srgbClr val="003399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00088" y="3460750"/>
            <a:ext cx="4287837" cy="316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marL="285750" indent="-28575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99"/>
                </a:solidFill>
              </a:rPr>
              <a:t>Note: Please </a:t>
            </a:r>
            <a:r>
              <a:rPr lang="en-US" sz="1600" dirty="0">
                <a:solidFill>
                  <a:srgbClr val="003399"/>
                </a:solidFill>
              </a:rPr>
              <a:t>make sure that the above command is typed in one line in the </a:t>
            </a:r>
            <a:r>
              <a:rPr lang="en-US" sz="1600" dirty="0" smtClean="0">
                <a:solidFill>
                  <a:srgbClr val="003399"/>
                </a:solidFill>
              </a:rPr>
              <a:t>command </a:t>
            </a:r>
            <a:r>
              <a:rPr lang="en-US" sz="1600" dirty="0">
                <a:solidFill>
                  <a:srgbClr val="003399"/>
                </a:solidFill>
              </a:rPr>
              <a:t>bar.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>
              <a:solidFill>
                <a:srgbClr val="003399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sp>
        <p:nvSpPr>
          <p:cNvPr id="35848" name="Oval 5"/>
          <p:cNvSpPr>
            <a:spLocks noChangeArrowheads="1"/>
          </p:cNvSpPr>
          <p:nvPr/>
        </p:nvSpPr>
        <p:spPr bwMode="auto">
          <a:xfrm>
            <a:off x="5531223" y="4729163"/>
            <a:ext cx="988639" cy="254000"/>
          </a:xfrm>
          <a:prstGeom prst="ellipse">
            <a:avLst/>
          </a:prstGeom>
          <a:solidFill>
            <a:srgbClr val="C00000">
              <a:alpha val="0"/>
            </a:srgb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85F25551-6141-490A-A14F-D5756F7F7591}" type="slidenum">
              <a:rPr lang="en-US" sz="800" smtClean="0">
                <a:solidFill>
                  <a:schemeClr val="accent1"/>
                </a:solidFill>
              </a:rPr>
              <a:pPr/>
              <a:t>34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36867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11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371475" y="1163638"/>
            <a:ext cx="76454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285750" lvl="1" indent="-28575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Let’s illustrate a slightly more complex example which is a combination of some of the previous examples. </a:t>
            </a:r>
          </a:p>
          <a:p>
            <a:pPr marL="285750" lvl="1" indent="-28575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Suppose you would like </a:t>
            </a:r>
            <a:r>
              <a:rPr lang="en-US" sz="1600" smtClean="0">
                <a:solidFill>
                  <a:schemeClr val="hlink"/>
                </a:solidFill>
              </a:rPr>
              <a:t>to weight </a:t>
            </a:r>
            <a:r>
              <a:rPr lang="en-US" sz="1600" dirty="0" smtClean="0">
                <a:solidFill>
                  <a:schemeClr val="hlink"/>
                </a:solidFill>
              </a:rPr>
              <a:t>each monthly observation by the days in the month/normalized (divided by) the total days in the year. </a:t>
            </a:r>
            <a:endParaRPr lang="en-US" sz="1600" dirty="0">
              <a:solidFill>
                <a:schemeClr val="hlink"/>
              </a:solidFill>
            </a:endParaRPr>
          </a:p>
          <a:p>
            <a:pPr marL="285750" lvl="1" indent="-28575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You can accomplish this in a few steps as shown here.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endParaRPr lang="en-US" sz="1600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r>
              <a:rPr lang="en-US" sz="1600" b="1" i="1" dirty="0" smtClean="0">
                <a:solidFill>
                  <a:schemeClr val="hlink"/>
                </a:solidFill>
              </a:rPr>
              <a:t>	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r>
              <a:rPr lang="en-US" sz="2200" dirty="0" smtClean="0">
                <a:solidFill>
                  <a:schemeClr val="hlink"/>
                </a:solidFill>
              </a:rPr>
              <a:t>				</a:t>
            </a:r>
            <a:r>
              <a:rPr lang="en-US" sz="1600" dirty="0" smtClean="0">
                <a:solidFill>
                  <a:schemeClr val="hlink"/>
                </a:solidFill>
              </a:rPr>
              <a:t>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pic>
        <p:nvPicPr>
          <p:cNvPr id="3686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925" y="2689225"/>
            <a:ext cx="2295525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68313" y="2689225"/>
            <a:ext cx="5908675" cy="358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Arithmetic: Example 11</a:t>
            </a:r>
            <a:endParaRPr lang="en-US" sz="1600" u="sng" dirty="0">
              <a:solidFill>
                <a:schemeClr val="hlink"/>
              </a:solidFill>
            </a:endParaRP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Monthly</a:t>
            </a:r>
            <a:r>
              <a:rPr lang="en-US" sz="1600" dirty="0" smtClean="0">
                <a:solidFill>
                  <a:schemeClr val="hlink"/>
                </a:solidFill>
              </a:rPr>
              <a:t> page. </a:t>
            </a:r>
            <a:endParaRPr lang="en-US" sz="1600" dirty="0">
              <a:solidFill>
                <a:schemeClr val="hlink"/>
              </a:solidFill>
            </a:endParaRP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As a first step, let’s find the number of business days in the month (similar to example 4 above). For this, type in the command window: </a:t>
            </a:r>
          </a:p>
          <a:p>
            <a:pPr marL="0" lvl="1" eaLnBrk="1" hangingPunct="1">
              <a:spcBef>
                <a:spcPts val="6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r>
              <a:rPr lang="en-US" sz="1600" b="1" i="1" dirty="0" smtClean="0">
                <a:solidFill>
                  <a:schemeClr val="hlink"/>
                </a:solidFill>
              </a:rPr>
              <a:t> </a:t>
            </a:r>
            <a:r>
              <a:rPr lang="en-US" sz="1600" dirty="0" smtClean="0">
                <a:latin typeface="Courier" pitchFamily="49" charset="0"/>
              </a:rPr>
              <a:t>series t1=@</a:t>
            </a:r>
            <a:r>
              <a:rPr lang="en-US" sz="1600" dirty="0" err="1" smtClean="0">
                <a:latin typeface="Courier" pitchFamily="49" charset="0"/>
              </a:rPr>
              <a:t>datediff</a:t>
            </a:r>
            <a:r>
              <a:rPr lang="en-US" sz="1600" dirty="0">
                <a:latin typeface="Courier" pitchFamily="49" charset="0"/>
              </a:rPr>
              <a:t>(@</a:t>
            </a:r>
            <a:r>
              <a:rPr lang="en-US" sz="1600" dirty="0" err="1">
                <a:latin typeface="Courier" pitchFamily="49" charset="0"/>
              </a:rPr>
              <a:t>dateadd</a:t>
            </a:r>
            <a:r>
              <a:rPr lang="en-US" sz="1600" dirty="0">
                <a:latin typeface="Courier" pitchFamily="49" charset="0"/>
              </a:rPr>
              <a:t>(@</a:t>
            </a:r>
            <a:r>
              <a:rPr lang="en-US" sz="1600" dirty="0" err="1">
                <a:latin typeface="Courier" pitchFamily="49" charset="0"/>
              </a:rPr>
              <a:t>datefloor</a:t>
            </a:r>
            <a:endParaRPr lang="en-US" sz="1600" dirty="0">
              <a:latin typeface="Courier" pitchFamily="49" charset="0"/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r>
              <a:rPr lang="en-US" sz="1600" dirty="0" smtClean="0">
                <a:latin typeface="Courier" pitchFamily="49" charset="0"/>
              </a:rPr>
              <a:t>(@</a:t>
            </a:r>
            <a:r>
              <a:rPr lang="en-US" sz="1600" dirty="0" err="1">
                <a:latin typeface="Courier" pitchFamily="49" charset="0"/>
              </a:rPr>
              <a:t>date</a:t>
            </a:r>
            <a:r>
              <a:rPr lang="en-US" sz="1600" dirty="0" err="1" smtClean="0">
                <a:latin typeface="Courier" pitchFamily="49" charset="0"/>
              </a:rPr>
              <a:t>,"m</a:t>
            </a:r>
            <a:r>
              <a:rPr lang="en-US" sz="1600" dirty="0" smtClean="0">
                <a:latin typeface="Courier" pitchFamily="49" charset="0"/>
              </a:rPr>
              <a:t>"),</a:t>
            </a:r>
            <a:r>
              <a:rPr lang="en-US" sz="1600" dirty="0">
                <a:latin typeface="Courier" pitchFamily="49" charset="0"/>
              </a:rPr>
              <a:t>1</a:t>
            </a:r>
            <a:r>
              <a:rPr lang="en-US" sz="1600" dirty="0" smtClean="0">
                <a:latin typeface="Courier" pitchFamily="49" charset="0"/>
              </a:rPr>
              <a:t>,"</a:t>
            </a:r>
            <a:r>
              <a:rPr lang="en-US" sz="1600" dirty="0">
                <a:latin typeface="Courier" pitchFamily="49" charset="0"/>
              </a:rPr>
              <a:t>m</a:t>
            </a:r>
            <a:r>
              <a:rPr lang="en-US" sz="1600" dirty="0" smtClean="0">
                <a:latin typeface="Courier" pitchFamily="49" charset="0"/>
              </a:rPr>
              <a:t>"),@</a:t>
            </a:r>
            <a:r>
              <a:rPr lang="en-US" sz="1600" dirty="0" err="1">
                <a:latin typeface="Courier" pitchFamily="49" charset="0"/>
              </a:rPr>
              <a:t>datefloor</a:t>
            </a:r>
            <a:r>
              <a:rPr lang="en-US" sz="1600" dirty="0">
                <a:latin typeface="Courier" pitchFamily="49" charset="0"/>
              </a:rPr>
              <a:t>(@</a:t>
            </a:r>
            <a:r>
              <a:rPr lang="en-US" sz="1600" dirty="0" smtClean="0">
                <a:latin typeface="Courier" pitchFamily="49" charset="0"/>
              </a:rPr>
              <a:t>date,</a:t>
            </a:r>
            <a:r>
              <a:rPr lang="en-US" sz="1600" dirty="0">
                <a:latin typeface="Courier" pitchFamily="49" charset="0"/>
              </a:rPr>
              <a:t> "m</a:t>
            </a:r>
            <a:r>
              <a:rPr lang="en-US" sz="1600" dirty="0" smtClean="0">
                <a:latin typeface="Courier" pitchFamily="49" charset="0"/>
              </a:rPr>
              <a:t>"),"b")</a:t>
            </a: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lvl="1" indent="-4572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Press </a:t>
            </a:r>
            <a:r>
              <a:rPr lang="en-US" sz="1600" b="1" dirty="0" smtClean="0">
                <a:solidFill>
                  <a:schemeClr val="hlink"/>
                </a:solidFill>
              </a:rPr>
              <a:t>Enter</a:t>
            </a:r>
            <a:r>
              <a:rPr lang="en-US" sz="1600" dirty="0" smtClean="0">
                <a:solidFill>
                  <a:schemeClr val="hlink"/>
                </a:solidFill>
              </a:rPr>
              <a:t>.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r>
              <a:rPr lang="en-US" sz="2200" dirty="0" smtClean="0">
                <a:solidFill>
                  <a:schemeClr val="hlink"/>
                </a:solidFill>
              </a:rPr>
              <a:t>				</a:t>
            </a:r>
            <a:r>
              <a:rPr lang="en-US" sz="1600" dirty="0" smtClean="0">
                <a:solidFill>
                  <a:schemeClr val="hlink"/>
                </a:solidFill>
              </a:rPr>
              <a:t>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68313" y="5086350"/>
            <a:ext cx="5789612" cy="316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marL="285750" indent="-28575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99"/>
                </a:solidFill>
              </a:rPr>
              <a:t>Note: Please </a:t>
            </a:r>
            <a:r>
              <a:rPr lang="en-US" sz="1600" dirty="0">
                <a:solidFill>
                  <a:srgbClr val="003399"/>
                </a:solidFill>
              </a:rPr>
              <a:t>make sure that the above command is typed in one line in </a:t>
            </a:r>
            <a:r>
              <a:rPr lang="en-US" sz="1600" dirty="0" smtClean="0">
                <a:solidFill>
                  <a:srgbClr val="003399"/>
                </a:solidFill>
              </a:rPr>
              <a:t>the command </a:t>
            </a:r>
            <a:r>
              <a:rPr lang="en-US" sz="1600" dirty="0">
                <a:solidFill>
                  <a:srgbClr val="003399"/>
                </a:solidFill>
              </a:rPr>
              <a:t>bar.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>
              <a:solidFill>
                <a:srgbClr val="003399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0B68CE84-C563-4273-928F-8C3AE29675ED}" type="slidenum">
              <a:rPr lang="en-US" sz="800" smtClean="0">
                <a:solidFill>
                  <a:schemeClr val="accent1"/>
                </a:solidFill>
              </a:rPr>
              <a:pPr/>
              <a:t>35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37891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11 </a:t>
            </a:r>
            <a:r>
              <a:rPr lang="en-US" sz="1800" dirty="0">
                <a:solidFill>
                  <a:schemeClr val="hlink"/>
                </a:solidFill>
              </a:rPr>
              <a:t>(cont’d) 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493713" y="1262063"/>
            <a:ext cx="8234362" cy="178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lvl="1" indent="-342900" eaLnBrk="1" hangingPunct="1">
              <a:spcBef>
                <a:spcPts val="600"/>
              </a:spcBef>
              <a:buClr>
                <a:schemeClr val="accent2"/>
              </a:buClr>
              <a:buSzPct val="90000"/>
              <a:buFont typeface="+mj-lt"/>
              <a:buAutoNum type="arabicPeriod" startAt="4"/>
              <a:defRPr/>
            </a:pPr>
            <a:r>
              <a:rPr lang="en-US" sz="1600" dirty="0">
                <a:solidFill>
                  <a:schemeClr val="hlink"/>
                </a:solidFill>
              </a:rPr>
              <a:t>Next, let’s find the number of business days in the year by typing in the command window:  </a:t>
            </a:r>
            <a:endParaRPr lang="en-US" sz="1600" dirty="0" smtClean="0">
              <a:latin typeface="Courier" pitchFamily="49" charset="0"/>
            </a:endParaRPr>
          </a:p>
          <a:p>
            <a:pPr marL="0" lvl="1" eaLnBrk="1" hangingPunct="1">
              <a:spcBef>
                <a:spcPts val="6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r>
              <a:rPr lang="en-US" sz="1600" dirty="0" smtClean="0">
                <a:latin typeface="Courier" pitchFamily="49" charset="0"/>
              </a:rPr>
              <a:t>	series t2=@</a:t>
            </a:r>
            <a:r>
              <a:rPr lang="en-US" sz="1600" dirty="0" err="1" smtClean="0">
                <a:latin typeface="Courier" pitchFamily="49" charset="0"/>
              </a:rPr>
              <a:t>datediff</a:t>
            </a:r>
            <a:r>
              <a:rPr lang="en-US" sz="1600" dirty="0" smtClean="0">
                <a:latin typeface="Courier" pitchFamily="49" charset="0"/>
              </a:rPr>
              <a:t>(@</a:t>
            </a:r>
            <a:r>
              <a:rPr lang="en-US" sz="1600" dirty="0" err="1" smtClean="0">
                <a:latin typeface="Courier" pitchFamily="49" charset="0"/>
              </a:rPr>
              <a:t>dateadd</a:t>
            </a:r>
            <a:r>
              <a:rPr lang="en-US" sz="1600" dirty="0" smtClean="0">
                <a:latin typeface="Courier" pitchFamily="49" charset="0"/>
              </a:rPr>
              <a:t>(@</a:t>
            </a:r>
            <a:r>
              <a:rPr lang="en-US" sz="1600" dirty="0" err="1" smtClean="0">
                <a:latin typeface="Courier" pitchFamily="49" charset="0"/>
              </a:rPr>
              <a:t>datefloor</a:t>
            </a:r>
            <a:r>
              <a:rPr lang="en-US" sz="1600" dirty="0" smtClean="0">
                <a:latin typeface="Courier" pitchFamily="49" charset="0"/>
              </a:rPr>
              <a:t>(@</a:t>
            </a:r>
            <a:r>
              <a:rPr lang="en-US" sz="1600" dirty="0" err="1" smtClean="0">
                <a:latin typeface="Courier" pitchFamily="49" charset="0"/>
              </a:rPr>
              <a:t>date,"</a:t>
            </a:r>
            <a:r>
              <a:rPr lang="en-US" sz="1600" dirty="0" err="1">
                <a:latin typeface="Courier" pitchFamily="49" charset="0"/>
              </a:rPr>
              <a:t>y</a:t>
            </a:r>
            <a:r>
              <a:rPr lang="en-US" sz="1600" dirty="0">
                <a:latin typeface="Courier" pitchFamily="49" charset="0"/>
              </a:rPr>
              <a:t>"</a:t>
            </a:r>
            <a:r>
              <a:rPr lang="en-US" sz="1600" dirty="0" smtClean="0">
                <a:latin typeface="Courier" pitchFamily="49" charset="0"/>
              </a:rPr>
              <a:t>),1,"</a:t>
            </a:r>
            <a:r>
              <a:rPr lang="en-US" sz="1600" dirty="0">
                <a:latin typeface="Courier" pitchFamily="49" charset="0"/>
              </a:rPr>
              <a:t>y</a:t>
            </a:r>
            <a:r>
              <a:rPr lang="en-US" sz="1600" dirty="0" smtClean="0">
                <a:latin typeface="Courier" pitchFamily="49" charset="0"/>
              </a:rPr>
              <a:t>"),       	@</a:t>
            </a:r>
            <a:r>
              <a:rPr lang="en-US" sz="1600" dirty="0" err="1" smtClean="0">
                <a:latin typeface="Courier" pitchFamily="49" charset="0"/>
              </a:rPr>
              <a:t>datefloor</a:t>
            </a:r>
            <a:r>
              <a:rPr lang="en-US" sz="1600" dirty="0" smtClean="0">
                <a:latin typeface="Courier" pitchFamily="49" charset="0"/>
              </a:rPr>
              <a:t>(@date, "y"),"b")</a:t>
            </a:r>
          </a:p>
          <a:p>
            <a:pPr marL="0" lvl="1" eaLnBrk="1" hangingPunct="1">
              <a:spcBef>
                <a:spcPts val="600"/>
              </a:spcBef>
              <a:buClr>
                <a:schemeClr val="accent2"/>
              </a:buClr>
              <a:buSzPct val="90000"/>
              <a:defRPr/>
            </a:pPr>
            <a:r>
              <a:rPr lang="en-US" sz="1600" b="1" i="1" dirty="0">
                <a:solidFill>
                  <a:schemeClr val="hlink"/>
                </a:solidFill>
                <a:latin typeface="Courier" pitchFamily="49" charset="0"/>
              </a:rPr>
              <a:t> </a:t>
            </a:r>
            <a:r>
              <a:rPr lang="en-US" sz="1600" b="1" i="1" dirty="0" smtClean="0">
                <a:solidFill>
                  <a:schemeClr val="hlink"/>
                </a:solidFill>
                <a:latin typeface="Courier" pitchFamily="49" charset="0"/>
              </a:rPr>
              <a:t> </a:t>
            </a:r>
            <a:endParaRPr lang="en-US" sz="1600" b="1" i="1" dirty="0" smtClean="0">
              <a:solidFill>
                <a:schemeClr val="hlink"/>
              </a:solidFill>
            </a:endParaRP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5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Press </a:t>
            </a:r>
            <a:r>
              <a:rPr lang="en-US" sz="1600" b="1" dirty="0" smtClean="0">
                <a:solidFill>
                  <a:schemeClr val="hlink"/>
                </a:solidFill>
              </a:rPr>
              <a:t>Enter</a:t>
            </a:r>
            <a:r>
              <a:rPr lang="en-US" sz="1600" dirty="0" smtClean="0">
                <a:solidFill>
                  <a:schemeClr val="hlink"/>
                </a:solidFill>
              </a:rPr>
              <a:t>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endParaRPr lang="en-US" sz="2400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r>
              <a:rPr lang="en-US" sz="2200" dirty="0" smtClean="0">
                <a:solidFill>
                  <a:schemeClr val="hlink"/>
                </a:solidFill>
              </a:rPr>
              <a:t>				</a:t>
            </a:r>
            <a:r>
              <a:rPr lang="en-US" sz="1600" dirty="0" smtClean="0">
                <a:solidFill>
                  <a:schemeClr val="hlink"/>
                </a:solidFill>
              </a:rPr>
              <a:t>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pic>
        <p:nvPicPr>
          <p:cNvPr id="3789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713" y="3051175"/>
            <a:ext cx="2009775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71475" y="2708275"/>
            <a:ext cx="3333750" cy="147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marL="285750" indent="-28575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99"/>
                </a:solidFill>
              </a:rPr>
              <a:t>Note: Please </a:t>
            </a:r>
            <a:r>
              <a:rPr lang="en-US" sz="1600" dirty="0">
                <a:solidFill>
                  <a:srgbClr val="003399"/>
                </a:solidFill>
              </a:rPr>
              <a:t>make sure that the above command is typed in one line in the </a:t>
            </a:r>
            <a:r>
              <a:rPr lang="en-US" sz="1600" dirty="0" smtClean="0">
                <a:solidFill>
                  <a:srgbClr val="003399"/>
                </a:solidFill>
              </a:rPr>
              <a:t>command </a:t>
            </a:r>
            <a:r>
              <a:rPr lang="en-US" sz="1600" dirty="0">
                <a:solidFill>
                  <a:srgbClr val="003399"/>
                </a:solidFill>
              </a:rPr>
              <a:t>bar.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>
              <a:solidFill>
                <a:srgbClr val="003399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46DA8E40-173D-4AEC-8F6E-46A9057A0AA9}" type="slidenum">
              <a:rPr lang="en-US" sz="800" smtClean="0">
                <a:solidFill>
                  <a:schemeClr val="accent1"/>
                </a:solidFill>
              </a:rPr>
              <a:pPr/>
              <a:t>36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38915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Arithmetic: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11 </a:t>
            </a:r>
            <a:r>
              <a:rPr lang="en-US" sz="1800" dirty="0">
                <a:solidFill>
                  <a:schemeClr val="hlink"/>
                </a:solidFill>
              </a:rPr>
              <a:t>(cont’d)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71475" y="1285875"/>
            <a:ext cx="823595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lvl="1" indent="-342900" eaLnBrk="1" hangingPunct="1">
              <a:spcBef>
                <a:spcPts val="600"/>
              </a:spcBef>
              <a:buClr>
                <a:schemeClr val="accent2"/>
              </a:buClr>
              <a:buSzPct val="90000"/>
              <a:buFont typeface="+mj-lt"/>
              <a:buAutoNum type="arabicPeriod" startAt="6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Lastly, let’s form the weights by dividing </a:t>
            </a:r>
            <a:r>
              <a:rPr lang="en-US" sz="1600" b="1" i="1" dirty="0" smtClean="0">
                <a:solidFill>
                  <a:schemeClr val="hlink"/>
                </a:solidFill>
              </a:rPr>
              <a:t>t1</a:t>
            </a:r>
            <a:r>
              <a:rPr lang="en-US" sz="1600" dirty="0" smtClean="0">
                <a:solidFill>
                  <a:schemeClr val="hlink"/>
                </a:solidFill>
              </a:rPr>
              <a:t> by </a:t>
            </a:r>
            <a:r>
              <a:rPr lang="en-US" sz="1600" b="1" i="1" dirty="0" smtClean="0">
                <a:solidFill>
                  <a:schemeClr val="hlink"/>
                </a:solidFill>
              </a:rPr>
              <a:t>t2, </a:t>
            </a:r>
            <a:r>
              <a:rPr lang="en-US" sz="1600" dirty="0" smtClean="0">
                <a:solidFill>
                  <a:schemeClr val="hlink"/>
                </a:solidFill>
              </a:rPr>
              <a:t>typing in the command window: </a:t>
            </a:r>
            <a:endParaRPr lang="en-US" sz="1600" dirty="0" smtClean="0">
              <a:latin typeface="Courier" pitchFamily="49" charset="0"/>
            </a:endParaRPr>
          </a:p>
          <a:p>
            <a:pPr marL="0" lvl="1" eaLnBrk="1" hangingPunct="1">
              <a:spcBef>
                <a:spcPts val="6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r>
              <a:rPr lang="en-US" sz="1600" dirty="0" smtClean="0">
                <a:latin typeface="Courier" pitchFamily="49" charset="0"/>
              </a:rPr>
              <a:t>	series weights=t1/t2</a:t>
            </a:r>
          </a:p>
          <a:p>
            <a:pPr marL="0" lvl="1" eaLnBrk="1" hangingPunct="1">
              <a:spcBef>
                <a:spcPts val="600"/>
              </a:spcBef>
              <a:buClr>
                <a:schemeClr val="accent2"/>
              </a:buClr>
              <a:buSzPct val="90000"/>
              <a:defRPr/>
            </a:pPr>
            <a:r>
              <a:rPr lang="en-US" sz="1600" b="1" i="1" dirty="0">
                <a:solidFill>
                  <a:schemeClr val="hlink"/>
                </a:solidFill>
                <a:latin typeface="Courier" pitchFamily="49" charset="0"/>
              </a:rPr>
              <a:t> </a:t>
            </a:r>
            <a:r>
              <a:rPr lang="en-US" sz="1600" b="1" i="1" dirty="0" smtClean="0">
                <a:solidFill>
                  <a:schemeClr val="hlink"/>
                </a:solidFill>
                <a:latin typeface="Courier" pitchFamily="49" charset="0"/>
              </a:rPr>
              <a:t> </a:t>
            </a:r>
            <a:endParaRPr lang="en-US" sz="1600" b="1" i="1" dirty="0" smtClean="0">
              <a:solidFill>
                <a:schemeClr val="hlink"/>
              </a:solidFill>
            </a:endParaRP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7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Press </a:t>
            </a:r>
            <a:r>
              <a:rPr lang="en-US" sz="1600" b="1" dirty="0" smtClean="0">
                <a:solidFill>
                  <a:schemeClr val="hlink"/>
                </a:solidFill>
              </a:rPr>
              <a:t>Enter</a:t>
            </a:r>
            <a:r>
              <a:rPr lang="en-US" sz="1600" dirty="0" smtClean="0">
                <a:solidFill>
                  <a:schemeClr val="hlink"/>
                </a:solidFill>
              </a:rPr>
              <a:t>. </a:t>
            </a:r>
            <a:endParaRPr lang="en-US" sz="2400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7" charset="0"/>
              <a:buNone/>
              <a:defRPr/>
            </a:pPr>
            <a:r>
              <a:rPr lang="en-US" sz="2200" dirty="0" smtClean="0">
                <a:solidFill>
                  <a:schemeClr val="hlink"/>
                </a:solidFill>
              </a:rPr>
              <a:t>				</a:t>
            </a:r>
            <a:r>
              <a:rPr lang="en-US" sz="1600" dirty="0" smtClean="0">
                <a:solidFill>
                  <a:schemeClr val="hlink"/>
                </a:solidFill>
              </a:rPr>
              <a:t>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15925" y="2422525"/>
            <a:ext cx="428625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marL="285750" indent="-28575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3399"/>
                </a:solidFill>
              </a:rPr>
              <a:t>Note: The commands for this example are shown here: </a:t>
            </a:r>
            <a:endParaRPr lang="en-US" sz="1600" dirty="0">
              <a:solidFill>
                <a:srgbClr val="003399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>
              <a:solidFill>
                <a:srgbClr val="003399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16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88" y="2312988"/>
            <a:ext cx="199072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38" y="3698875"/>
            <a:ext cx="48482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84200" y="1214438"/>
            <a:ext cx="7929563" cy="1441450"/>
          </a:xfrm>
        </p:spPr>
        <p:txBody>
          <a:bodyPr/>
          <a:lstStyle/>
          <a:p>
            <a:pPr eaLnBrk="1" hangingPunct="1">
              <a:buSzPct val="100000"/>
              <a:buFont typeface="Arial" pitchFamily="34" charset="0"/>
              <a:buChar char="•"/>
              <a:defRPr/>
            </a:pPr>
            <a:r>
              <a:rPr lang="en-US" sz="1800" dirty="0"/>
              <a:t>EViews has some </a:t>
            </a:r>
            <a:r>
              <a:rPr lang="en-US" sz="1800" dirty="0" smtClean="0"/>
              <a:t>very powerful built-in functions that allow you to easily work with dates in dated </a:t>
            </a:r>
            <a:r>
              <a:rPr lang="en-US" sz="1800" dirty="0" err="1" smtClean="0"/>
              <a:t>workfiles</a:t>
            </a:r>
            <a:r>
              <a:rPr lang="en-US" sz="1800" dirty="0" smtClean="0"/>
              <a:t>.</a:t>
            </a:r>
          </a:p>
          <a:p>
            <a:pPr marL="0" indent="0" algn="ctr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  </a:t>
            </a:r>
          </a:p>
          <a:p>
            <a:pPr marL="0" indent="0" algn="ctr" eaLnBrk="1" hangingPunct="1">
              <a:buFont typeface="Times" pitchFamily="17" charset="0"/>
              <a:buNone/>
              <a:defRPr/>
            </a:pPr>
            <a:r>
              <a:rPr lang="en-US" sz="1800" b="1" dirty="0" smtClean="0"/>
              <a:t>Main Functions 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endParaRPr lang="en-US" sz="1800" b="1" dirty="0"/>
          </a:p>
          <a:p>
            <a:pPr marL="0" indent="0" eaLnBrk="1" hangingPunct="1">
              <a:buFont typeface="Times" pitchFamily="17" charset="0"/>
              <a:buNone/>
              <a:defRPr/>
            </a:pPr>
            <a:r>
              <a:rPr lang="en-US" sz="1800" dirty="0" smtClean="0"/>
              <a:t>				</a:t>
            </a:r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marL="0" indent="0"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buFont typeface="Times" pitchFamily="17" charset="0"/>
              <a:buChar char="•"/>
              <a:defRPr/>
            </a:pPr>
            <a:endParaRPr lang="en-US" dirty="0" smtClean="0"/>
          </a:p>
        </p:txBody>
      </p:sp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4691A2E1-68F1-4123-8B3D-FC1C1D13AD74}" type="slidenum">
              <a:rPr lang="en-US" sz="800" smtClean="0">
                <a:solidFill>
                  <a:schemeClr val="accent1"/>
                </a:solidFill>
              </a:rPr>
              <a:pPr/>
              <a:t>4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6148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Functions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20750" y="2532063"/>
          <a:ext cx="7527925" cy="373856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37119"/>
                <a:gridCol w="5790806"/>
              </a:tblGrid>
              <a:tr h="36761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19" marR="91419" marT="45697" marB="45697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19" marR="91419" marT="45697" marB="45697"/>
                </a:tc>
              </a:tr>
              <a:tr h="367610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@year</a:t>
                      </a:r>
                      <a:endParaRPr lang="en-US" sz="1400" b="1" i="1" dirty="0"/>
                    </a:p>
                  </a:txBody>
                  <a:tcPr marL="91419" marR="91419" marT="45697" marB="4569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 the year in which each observation begins.</a:t>
                      </a:r>
                    </a:p>
                  </a:txBody>
                  <a:tcPr marL="91419" marR="91419" marT="45697" marB="45697"/>
                </a:tc>
              </a:tr>
              <a:tr h="367610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@quarter</a:t>
                      </a:r>
                      <a:endParaRPr lang="en-US" sz="1400" b="1" i="1" dirty="0"/>
                    </a:p>
                  </a:txBody>
                  <a:tcPr marL="91419" marR="91419" marT="45697" marB="4569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 the quarter of the year in which each observation begins.</a:t>
                      </a:r>
                    </a:p>
                  </a:txBody>
                  <a:tcPr marL="91419" marR="91419" marT="45697" marB="45697"/>
                </a:tc>
              </a:tr>
              <a:tr h="430076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@month</a:t>
                      </a:r>
                      <a:endParaRPr lang="en-US" sz="1400" b="1" i="1" dirty="0"/>
                    </a:p>
                  </a:txBody>
                  <a:tcPr marL="91419" marR="91419" marT="45697" marB="4569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 the month of the year in which each observation begins.</a:t>
                      </a:r>
                    </a:p>
                  </a:txBody>
                  <a:tcPr marL="91419" marR="91419" marT="45697" marB="45697"/>
                </a:tc>
              </a:tr>
              <a:tr h="367610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@day	</a:t>
                      </a:r>
                      <a:endParaRPr lang="en-US" sz="1400" b="1" i="1" dirty="0"/>
                    </a:p>
                  </a:txBody>
                  <a:tcPr marL="91419" marR="91419" marT="45697" marB="4569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 the day of the month in which each observations begins.</a:t>
                      </a:r>
                    </a:p>
                  </a:txBody>
                  <a:tcPr marL="91419" marR="91419" marT="45697" marB="45697"/>
                </a:tc>
              </a:tr>
              <a:tr h="367610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@weekday</a:t>
                      </a:r>
                      <a:endParaRPr lang="en-US" sz="1400" b="1" i="1" dirty="0"/>
                    </a:p>
                  </a:txBody>
                  <a:tcPr marL="91419" marR="91419" marT="45697" marB="4569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 the day of the week.</a:t>
                      </a:r>
                    </a:p>
                  </a:txBody>
                  <a:tcPr marL="91419" marR="91419" marT="45697" marB="45697"/>
                </a:tc>
              </a:tr>
              <a:tr h="367610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@hour</a:t>
                      </a:r>
                      <a:endParaRPr lang="en-US" sz="1400" b="1" i="1" dirty="0"/>
                    </a:p>
                  </a:txBody>
                  <a:tcPr marL="91419" marR="91419" marT="45697" marB="4569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 the hour of each observation as</a:t>
                      </a:r>
                      <a:r>
                        <a:rPr lang="en-US" sz="1400" baseline="0" dirty="0" smtClean="0"/>
                        <a:t> an integer.</a:t>
                      </a:r>
                      <a:endParaRPr lang="en-US" sz="1400" dirty="0" smtClean="0"/>
                    </a:p>
                  </a:txBody>
                  <a:tcPr marL="91419" marR="91419" marT="45697" marB="45697"/>
                </a:tc>
              </a:tr>
              <a:tr h="367610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@minute</a:t>
                      </a:r>
                      <a:endParaRPr lang="en-US" sz="1400" b="1" i="1" dirty="0"/>
                    </a:p>
                  </a:txBody>
                  <a:tcPr marL="91419" marR="91419" marT="45697" marB="4569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 the minute</a:t>
                      </a:r>
                      <a:r>
                        <a:rPr lang="en-US" sz="1400" baseline="0" dirty="0" smtClean="0"/>
                        <a:t> of each observation as an integer.</a:t>
                      </a:r>
                      <a:endParaRPr lang="en-US" sz="1400" dirty="0" smtClean="0"/>
                    </a:p>
                  </a:txBody>
                  <a:tcPr marL="91419" marR="91419" marT="45697" marB="45697"/>
                </a:tc>
              </a:tr>
              <a:tr h="367610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@second</a:t>
                      </a:r>
                      <a:endParaRPr lang="en-US" sz="1400" b="1" i="1" dirty="0"/>
                    </a:p>
                  </a:txBody>
                  <a:tcPr marL="91419" marR="91419" marT="45697" marB="4569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 the second of each observation as an integer.</a:t>
                      </a:r>
                    </a:p>
                  </a:txBody>
                  <a:tcPr marL="91419" marR="91419" marT="45697" marB="45697"/>
                </a:tc>
              </a:tr>
              <a:tr h="367610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@seas(x)</a:t>
                      </a:r>
                      <a:endParaRPr lang="en-US" sz="1400" b="1" i="1" dirty="0"/>
                    </a:p>
                  </a:txBody>
                  <a:tcPr marL="91419" marR="91419" marT="45697" marB="4569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 a seasonal dummy variable.</a:t>
                      </a:r>
                    </a:p>
                  </a:txBody>
                  <a:tcPr marL="91419" marR="91419" marT="45697" marB="45697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4691A2E1-68F1-4123-8B3D-FC1C1D13AD74}" type="slidenum">
              <a:rPr lang="en-US" sz="800" smtClean="0">
                <a:solidFill>
                  <a:schemeClr val="accent1"/>
                </a:solidFill>
              </a:rPr>
              <a:pPr/>
              <a:t>5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sp>
        <p:nvSpPr>
          <p:cNvPr id="6148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</a:t>
            </a:r>
            <a:r>
              <a:rPr lang="en-US" sz="2800" dirty="0" smtClean="0">
                <a:solidFill>
                  <a:schemeClr val="hlink"/>
                </a:solidFill>
              </a:rPr>
              <a:t>Functions </a:t>
            </a:r>
            <a:r>
              <a:rPr lang="en-US" sz="1800" dirty="0" smtClean="0">
                <a:solidFill>
                  <a:schemeClr val="hlink"/>
                </a:solidFill>
              </a:rPr>
              <a:t>(cont’d)</a:t>
            </a:r>
            <a:r>
              <a:rPr lang="en-US" sz="2400" dirty="0" smtClean="0">
                <a:solidFill>
                  <a:schemeClr val="hlink"/>
                </a:solidFill>
              </a:rPr>
              <a:t> </a:t>
            </a:r>
            <a:endParaRPr lang="en-US" sz="2400" dirty="0">
              <a:solidFill>
                <a:schemeClr val="hlink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10182"/>
              </p:ext>
            </p:extLst>
          </p:nvPr>
        </p:nvGraphicFramePr>
        <p:xfrm>
          <a:off x="920750" y="1510813"/>
          <a:ext cx="7527925" cy="280770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37119"/>
                <a:gridCol w="5790806"/>
              </a:tblGrid>
              <a:tr h="36761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19" marR="91419" marT="45697" marB="45697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19" marR="91419" marT="45697" marB="45697"/>
                </a:tc>
              </a:tr>
              <a:tr h="367610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</a:t>
                      </a:r>
                      <a:r>
                        <a:rPr lang="en-US" sz="1400" b="1" i="1" dirty="0" err="1" smtClean="0"/>
                        <a:t>daycount</a:t>
                      </a:r>
                      <a:endParaRPr lang="en-US" sz="1400" b="1" i="1" dirty="0"/>
                    </a:p>
                  </a:txBody>
                  <a:tcPr marL="91419" marR="91419" marT="45701" marB="457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 the number of days within each</a:t>
                      </a:r>
                      <a:r>
                        <a:rPr lang="en-US" sz="1400" baseline="0" dirty="0" smtClean="0"/>
                        <a:t> observation.</a:t>
                      </a:r>
                      <a:endParaRPr lang="en-US" sz="1400" dirty="0" smtClean="0"/>
                    </a:p>
                  </a:txBody>
                  <a:tcPr marL="91419" marR="91419" marT="45701" marB="45701"/>
                </a:tc>
              </a:tr>
              <a:tr h="367610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@before(“date”)</a:t>
                      </a:r>
                      <a:endParaRPr lang="en-US" sz="1400" b="1" i="1" dirty="0"/>
                    </a:p>
                  </a:txBody>
                  <a:tcPr marL="91419" marR="91419" marT="45701" marB="457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 a</a:t>
                      </a:r>
                      <a:r>
                        <a:rPr lang="en-US" sz="1400" baseline="0" dirty="0" smtClean="0"/>
                        <a:t> dummy variable with value equal to 1 prior to the specified date. </a:t>
                      </a:r>
                      <a:endParaRPr lang="en-US" sz="1400" dirty="0" smtClean="0"/>
                    </a:p>
                  </a:txBody>
                  <a:tcPr marL="91419" marR="91419" marT="45701" marB="45701"/>
                </a:tc>
              </a:tr>
              <a:tr h="430076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@after(“date”)</a:t>
                      </a:r>
                      <a:endParaRPr lang="en-US" sz="1400" b="1" i="1" dirty="0"/>
                    </a:p>
                  </a:txBody>
                  <a:tcPr marL="91419" marR="91419" marT="45701" marB="457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 a</a:t>
                      </a:r>
                      <a:r>
                        <a:rPr lang="en-US" sz="1400" baseline="0" dirty="0" smtClean="0"/>
                        <a:t> dummy variable with value equal to 1 after the specified date. </a:t>
                      </a:r>
                      <a:endParaRPr lang="en-US" sz="1400" dirty="0" smtClean="0"/>
                    </a:p>
                  </a:txBody>
                  <a:tcPr marL="91419" marR="91419" marT="45701" marB="45701"/>
                </a:tc>
              </a:tr>
              <a:tr h="367610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@during(“date1</a:t>
                      </a:r>
                      <a:r>
                        <a:rPr lang="en-US" sz="1400" b="1" i="1" baseline="0" dirty="0" smtClean="0"/>
                        <a:t> date2”)</a:t>
                      </a:r>
                      <a:r>
                        <a:rPr lang="en-US" sz="1400" b="1" i="1" dirty="0" smtClean="0"/>
                        <a:t>	</a:t>
                      </a:r>
                      <a:endParaRPr lang="en-US" sz="1400" b="1" i="1" dirty="0"/>
                    </a:p>
                  </a:txBody>
                  <a:tcPr marL="91419" marR="91419" marT="45701" marB="457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 a dummy variable with value equal to 1 for each observation between date1 and date2.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 smtClean="0"/>
                    </a:p>
                  </a:txBody>
                  <a:tcPr marL="91419" marR="91419" marT="45701" marB="45701"/>
                </a:tc>
              </a:tr>
              <a:tr h="367610">
                <a:tc>
                  <a:txBody>
                    <a:bodyPr/>
                    <a:lstStyle/>
                    <a:p>
                      <a:r>
                        <a:rPr lang="en-US" sz="1400" b="1" i="1" dirty="0" smtClean="0"/>
                        <a:t>@holiday</a:t>
                      </a:r>
                      <a:endParaRPr lang="en-US" sz="1400" b="1" i="1" dirty="0"/>
                    </a:p>
                  </a:txBody>
                  <a:tcPr marL="91419" marR="91419" marT="45701" marB="457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Returns</a:t>
                      </a:r>
                      <a:r>
                        <a:rPr lang="en-US" sz="1400" baseline="0" dirty="0" smtClean="0"/>
                        <a:t> the proportion of an annual event (such as a holiday)  that lies in each observation. </a:t>
                      </a:r>
                      <a:endParaRPr lang="en-US" sz="1400" dirty="0" smtClean="0"/>
                    </a:p>
                  </a:txBody>
                  <a:tcPr marL="91419" marR="91419" marT="45701" marB="4570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3221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6B41EBED-5C5A-4BF6-AE25-87B0B6B867C4}" type="slidenum">
              <a:rPr lang="en-US" sz="800" smtClean="0">
                <a:solidFill>
                  <a:schemeClr val="accent1"/>
                </a:solidFill>
              </a:rPr>
              <a:pPr/>
              <a:t>6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60400" y="5565775"/>
          <a:ext cx="6943725" cy="6826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19195"/>
                <a:gridCol w="4824530"/>
              </a:tblGrid>
              <a:tr h="36619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25" marR="91425" marT="45709" marB="4570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25" marR="91425" marT="45709" marB="45709"/>
                </a:tc>
              </a:tr>
              <a:tr h="316426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series y=@year&gt;1979</a:t>
                      </a:r>
                      <a:endParaRPr lang="en-US" sz="1400" b="0" dirty="0"/>
                    </a:p>
                  </a:txBody>
                  <a:tcPr marL="91425" marR="91425" marT="45709" marB="4570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 equals 1 post-1979 and 0 otherwise</a:t>
                      </a:r>
                    </a:p>
                  </a:txBody>
                  <a:tcPr marL="91425" marR="91425" marT="45709" marB="45709"/>
                </a:tc>
              </a:tr>
            </a:tbl>
          </a:graphicData>
        </a:graphic>
      </p:graphicFrame>
      <p:sp>
        <p:nvSpPr>
          <p:cNvPr id="8206" name="Rectangle 3"/>
          <p:cNvSpPr txBox="1">
            <a:spLocks noChangeArrowheads="1"/>
          </p:cNvSpPr>
          <p:nvPr/>
        </p:nvSpPr>
        <p:spPr bwMode="auto">
          <a:xfrm>
            <a:off x="566738" y="1258888"/>
            <a:ext cx="828992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>
                <a:solidFill>
                  <a:schemeClr val="hlink"/>
                </a:solidFill>
              </a:rPr>
              <a:t>Date functions can be very useful when creating date-related dummy variables.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>
                <a:solidFill>
                  <a:schemeClr val="hlink"/>
                </a:solidFill>
              </a:rPr>
              <a:t>Suppose you want to create an annual dummy variable which has the value of 1 post-1979 and 0 otherwise. </a:t>
            </a:r>
            <a:endParaRPr lang="en-US" sz="2200">
              <a:solidFill>
                <a:schemeClr val="hlink"/>
              </a:solidFill>
            </a:endParaRPr>
          </a:p>
        </p:txBody>
      </p:sp>
      <p:sp>
        <p:nvSpPr>
          <p:cNvPr id="8207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Functions and Dummy Variables: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1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757238" y="2678113"/>
            <a:ext cx="4919662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Functions and Dummy Variables: Example 1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Open </a:t>
            </a:r>
            <a:r>
              <a:rPr lang="en-US" sz="1600" b="1" i="1" dirty="0" smtClean="0">
                <a:solidFill>
                  <a:schemeClr val="hlink"/>
                </a:solidFill>
              </a:rPr>
              <a:t>Data.wf1.</a:t>
            </a:r>
            <a:r>
              <a:rPr lang="en-US" sz="1600" dirty="0" smtClean="0">
                <a:solidFill>
                  <a:schemeClr val="hlink"/>
                </a:solidFill>
              </a:rPr>
              <a:t> Click on the </a:t>
            </a:r>
            <a:r>
              <a:rPr lang="en-US" sz="1600" i="1" dirty="0" smtClean="0">
                <a:solidFill>
                  <a:schemeClr val="hlink"/>
                </a:solidFill>
              </a:rPr>
              <a:t>Annual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b="1" i="1" dirty="0" smtClean="0">
                <a:solidFill>
                  <a:schemeClr val="hlink"/>
                </a:solidFill>
              </a:rPr>
              <a:t>	</a:t>
            </a:r>
            <a:r>
              <a:rPr lang="en-US" sz="1600" dirty="0" smtClean="0">
                <a:latin typeface="Courier" pitchFamily="49" charset="0"/>
              </a:rPr>
              <a:t>series y=@year&gt;1979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latin typeface="Courier" pitchFamily="49" charset="0"/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grpSp>
        <p:nvGrpSpPr>
          <p:cNvPr id="8209" name="Group 1"/>
          <p:cNvGrpSpPr>
            <a:grpSpLocks/>
          </p:cNvGrpSpPr>
          <p:nvPr/>
        </p:nvGrpSpPr>
        <p:grpSpPr bwMode="auto">
          <a:xfrm>
            <a:off x="5676900" y="2363788"/>
            <a:ext cx="1876425" cy="3095625"/>
            <a:chOff x="5001547" y="2289414"/>
            <a:chExt cx="1876425" cy="3095625"/>
          </a:xfrm>
        </p:grpSpPr>
        <p:pic>
          <p:nvPicPr>
            <p:cNvPr id="82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1547" y="2289414"/>
              <a:ext cx="1876425" cy="3095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212" name="Right Brace 1"/>
            <p:cNvSpPr>
              <a:spLocks/>
            </p:cNvSpPr>
            <p:nvPr/>
          </p:nvSpPr>
          <p:spPr bwMode="auto">
            <a:xfrm>
              <a:off x="6446836" y="4054475"/>
              <a:ext cx="376238" cy="1023938"/>
            </a:xfrm>
            <a:prstGeom prst="rightBrace">
              <a:avLst>
                <a:gd name="adj1" fmla="val 8328"/>
                <a:gd name="adj2" fmla="val 50000"/>
              </a:avLst>
            </a:prstGeom>
            <a:solidFill>
              <a:srgbClr val="C00000">
                <a:alpha val="0"/>
              </a:srgbClr>
            </a:solidFill>
            <a:ln w="31750" algn="ctr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1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481" y="4168775"/>
            <a:ext cx="1847850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75" y="1847850"/>
            <a:ext cx="2162175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6E93BCFB-DCFA-4A5F-B4EF-005178B81768}" type="slidenum">
              <a:rPr lang="en-US" sz="800" smtClean="0">
                <a:solidFill>
                  <a:schemeClr val="accent1"/>
                </a:solidFill>
              </a:rPr>
              <a:pPr/>
              <a:t>7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60400" y="5054600"/>
          <a:ext cx="6880225" cy="6826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75436"/>
                <a:gridCol w="4204789"/>
              </a:tblGrid>
              <a:tr h="36619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22" marR="91422" marT="45709" marB="4570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22" marR="91422" marT="45709" marB="45709"/>
                </a:tc>
              </a:tr>
              <a:tr h="316426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series y_EV8=@after(“1979”)</a:t>
                      </a:r>
                      <a:endParaRPr lang="en-US" sz="1400" b="0" dirty="0"/>
                    </a:p>
                  </a:txBody>
                  <a:tcPr marL="91422" marR="91422" marT="45709" marB="4570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 equals 1 post-1979 and 0 otherwise</a:t>
                      </a:r>
                    </a:p>
                  </a:txBody>
                  <a:tcPr marL="91422" marR="91422" marT="45709" marB="45709"/>
                </a:tc>
              </a:tr>
            </a:tbl>
          </a:graphicData>
        </a:graphic>
      </p:graphicFrame>
      <p:sp>
        <p:nvSpPr>
          <p:cNvPr id="9230" name="Rectangle 3"/>
          <p:cNvSpPr txBox="1">
            <a:spLocks noChangeArrowheads="1"/>
          </p:cNvSpPr>
          <p:nvPr/>
        </p:nvSpPr>
        <p:spPr bwMode="auto">
          <a:xfrm>
            <a:off x="566738" y="1258888"/>
            <a:ext cx="828992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</a:pPr>
            <a:r>
              <a:rPr lang="en-US" sz="1800" dirty="0" smtClean="0">
                <a:solidFill>
                  <a:schemeClr val="hlink"/>
                </a:solidFill>
              </a:rPr>
              <a:t>More easily, you could use the </a:t>
            </a:r>
            <a:r>
              <a:rPr lang="en-US" sz="1800" b="1" i="1" dirty="0" smtClean="0">
                <a:solidFill>
                  <a:schemeClr val="hlink"/>
                </a:solidFill>
              </a:rPr>
              <a:t>@after </a:t>
            </a:r>
            <a:r>
              <a:rPr lang="en-US" sz="1800" dirty="0" smtClean="0">
                <a:solidFill>
                  <a:schemeClr val="hlink"/>
                </a:solidFill>
              </a:rPr>
              <a:t>function to achieve the same result. </a:t>
            </a:r>
            <a:endParaRPr lang="en-US" sz="1800" dirty="0">
              <a:solidFill>
                <a:schemeClr val="hlink"/>
              </a:solidFill>
            </a:endParaRPr>
          </a:p>
        </p:txBody>
      </p:sp>
      <p:sp>
        <p:nvSpPr>
          <p:cNvPr id="9231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Functions and Dummy Variables: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1 </a:t>
            </a:r>
            <a:r>
              <a:rPr lang="en-US" sz="1800" dirty="0">
                <a:solidFill>
                  <a:schemeClr val="hlink"/>
                </a:solidFill>
              </a:rPr>
              <a:t>(cont’d)</a:t>
            </a: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608013" y="1949450"/>
            <a:ext cx="4918075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Functions and Dummies: Example 1 (cont’d)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Annual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b="1" i="1" dirty="0" smtClean="0">
                <a:solidFill>
                  <a:schemeClr val="hlink"/>
                </a:solidFill>
              </a:rPr>
              <a:t>	</a:t>
            </a:r>
            <a:r>
              <a:rPr lang="en-US" sz="1600" dirty="0" smtClean="0">
                <a:latin typeface="Courier" pitchFamily="49" charset="0"/>
              </a:rPr>
              <a:t>series y_Ev8=@after("1979")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latin typeface="Courier" pitchFamily="49" charset="0"/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sp>
        <p:nvSpPr>
          <p:cNvPr id="9235" name="Right Brace 1"/>
          <p:cNvSpPr>
            <a:spLocks/>
          </p:cNvSpPr>
          <p:nvPr/>
        </p:nvSpPr>
        <p:spPr bwMode="auto">
          <a:xfrm>
            <a:off x="7093604" y="3502026"/>
            <a:ext cx="376237" cy="1087903"/>
          </a:xfrm>
          <a:prstGeom prst="rightBrace">
            <a:avLst>
              <a:gd name="adj1" fmla="val 8328"/>
              <a:gd name="adj2" fmla="val 50000"/>
            </a:avLst>
          </a:prstGeom>
          <a:solidFill>
            <a:srgbClr val="C00000">
              <a:alpha val="0"/>
            </a:srgb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1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213" y="3668713"/>
            <a:ext cx="18573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2327275"/>
            <a:ext cx="2085975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7548B7A9-ECB1-4EDF-A12C-E3F7FD03625F}" type="slidenum">
              <a:rPr lang="en-US" sz="800" smtClean="0">
                <a:solidFill>
                  <a:schemeClr val="accent1"/>
                </a:solidFill>
              </a:rPr>
              <a:pPr/>
              <a:t>8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49288" y="5541963"/>
          <a:ext cx="6880225" cy="6826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36364"/>
                <a:gridCol w="3843861"/>
              </a:tblGrid>
              <a:tr h="36619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22" marR="91422" marT="45709" marB="4570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22" marR="91422" marT="45709" marB="45709"/>
                </a:tc>
              </a:tr>
              <a:tr h="316426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series x_EV8=@before(“1987”)</a:t>
                      </a:r>
                      <a:endParaRPr lang="en-US" sz="1400" b="0" dirty="0"/>
                    </a:p>
                  </a:txBody>
                  <a:tcPr marL="91422" marR="91422" marT="45709" marB="4570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 equals 1 pre-1987 and 0 otherwise</a:t>
                      </a:r>
                    </a:p>
                  </a:txBody>
                  <a:tcPr marL="91422" marR="91422" marT="45709" marB="45709"/>
                </a:tc>
              </a:tr>
            </a:tbl>
          </a:graphicData>
        </a:graphic>
      </p:graphicFrame>
      <p:sp>
        <p:nvSpPr>
          <p:cNvPr id="7182" name="Rectangle 3"/>
          <p:cNvSpPr txBox="1">
            <a:spLocks noChangeArrowheads="1"/>
          </p:cNvSpPr>
          <p:nvPr/>
        </p:nvSpPr>
        <p:spPr bwMode="auto">
          <a:xfrm>
            <a:off x="566738" y="1258888"/>
            <a:ext cx="828992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1800" dirty="0" smtClean="0">
                <a:solidFill>
                  <a:schemeClr val="hlink"/>
                </a:solidFill>
              </a:rPr>
              <a:t>Likewise, </a:t>
            </a:r>
            <a:r>
              <a:rPr lang="en-US" sz="1800" dirty="0" err="1" smtClean="0">
                <a:solidFill>
                  <a:schemeClr val="hlink"/>
                </a:solidFill>
              </a:rPr>
              <a:t>EViews</a:t>
            </a:r>
            <a:r>
              <a:rPr lang="en-US" sz="1800" dirty="0" smtClean="0">
                <a:solidFill>
                  <a:schemeClr val="hlink"/>
                </a:solidFill>
              </a:rPr>
              <a:t> offers a number of easy-to-use functions that allow you to create date-related dummy variables.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1800" dirty="0" smtClean="0">
                <a:solidFill>
                  <a:schemeClr val="hlink"/>
                </a:solidFill>
              </a:rPr>
              <a:t>Suppose you want to create an annual dummy variable which has the value of 1 pre-1987 and 0 otherwise. </a:t>
            </a:r>
            <a:endParaRPr lang="en-US" sz="2200" dirty="0" smtClean="0">
              <a:solidFill>
                <a:schemeClr val="hlink"/>
              </a:solidFill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accent2"/>
              </a:buClr>
              <a:buSzPct val="100000"/>
              <a:defRPr/>
            </a:pPr>
            <a:endParaRPr lang="en-US" sz="1800" dirty="0" smtClean="0">
              <a:solidFill>
                <a:schemeClr val="hlink"/>
              </a:solidFill>
            </a:endParaRPr>
          </a:p>
        </p:txBody>
      </p:sp>
      <p:sp>
        <p:nvSpPr>
          <p:cNvPr id="10255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Functions and Dummy Variables: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2</a:t>
            </a:r>
            <a:endParaRPr lang="en-US" sz="2000" dirty="0">
              <a:solidFill>
                <a:schemeClr val="hlink"/>
              </a:solidFill>
            </a:endParaRP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649288" y="2724150"/>
            <a:ext cx="4919662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Functions and Dummies: Example </a:t>
            </a:r>
            <a:r>
              <a:rPr lang="en-US" sz="1600" u="sng" dirty="0">
                <a:solidFill>
                  <a:schemeClr val="hlink"/>
                </a:solidFill>
              </a:rPr>
              <a:t>2</a:t>
            </a:r>
            <a:r>
              <a:rPr lang="en-US" sz="1600" u="sng" dirty="0" smtClean="0">
                <a:solidFill>
                  <a:schemeClr val="hlink"/>
                </a:solidFill>
              </a:rPr>
              <a:t> 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Annual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b="1" i="1" dirty="0" smtClean="0">
                <a:solidFill>
                  <a:schemeClr val="hlink"/>
                </a:solidFill>
              </a:rPr>
              <a:t>	</a:t>
            </a:r>
            <a:r>
              <a:rPr lang="en-US" sz="1600" dirty="0" smtClean="0">
                <a:latin typeface="Courier" pitchFamily="49" charset="0"/>
              </a:rPr>
              <a:t>series x_ev8=@before("1987")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latin typeface="Courier" pitchFamily="49" charset="0"/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sp>
        <p:nvSpPr>
          <p:cNvPr id="10259" name="Right Brace 1"/>
          <p:cNvSpPr>
            <a:spLocks/>
          </p:cNvSpPr>
          <p:nvPr/>
        </p:nvSpPr>
        <p:spPr bwMode="auto">
          <a:xfrm>
            <a:off x="6776850" y="3275806"/>
            <a:ext cx="376238" cy="615950"/>
          </a:xfrm>
          <a:prstGeom prst="rightBrace">
            <a:avLst>
              <a:gd name="adj1" fmla="val 8345"/>
              <a:gd name="adj2" fmla="val 50000"/>
            </a:avLst>
          </a:prstGeom>
          <a:solidFill>
            <a:srgbClr val="C00000">
              <a:alpha val="0"/>
            </a:srgb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400" y="4343400"/>
            <a:ext cx="181927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086466B0-7F9D-4515-94C3-886117457447}" type="slidenum">
              <a:rPr lang="en-US" sz="800" smtClean="0">
                <a:solidFill>
                  <a:schemeClr val="accent1"/>
                </a:solidFill>
              </a:rPr>
              <a:pPr/>
              <a:t>9</a:t>
            </a:fld>
            <a:endParaRPr lang="en-US" sz="800" smtClean="0">
              <a:solidFill>
                <a:schemeClr val="accent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223046"/>
              </p:ext>
            </p:extLst>
          </p:nvPr>
        </p:nvGraphicFramePr>
        <p:xfrm>
          <a:off x="692150" y="5541963"/>
          <a:ext cx="6880225" cy="6826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16713"/>
                <a:gridCol w="3463512"/>
              </a:tblGrid>
              <a:tr h="36619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Function</a:t>
                      </a:r>
                      <a:endParaRPr lang="en-US" sz="1600" dirty="0"/>
                    </a:p>
                  </a:txBody>
                  <a:tcPr marL="91422" marR="91422" marT="45709" marB="45709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 marL="91422" marR="91422" marT="45709" marB="45709"/>
                </a:tc>
              </a:tr>
              <a:tr h="316426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series z_EV8=@during(“1987 1994”)</a:t>
                      </a:r>
                      <a:endParaRPr lang="en-US" sz="1400" b="0" dirty="0"/>
                    </a:p>
                  </a:txBody>
                  <a:tcPr marL="91422" marR="91422" marT="45709" marB="4570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Series equals 1 between 1987</a:t>
                      </a:r>
                      <a:r>
                        <a:rPr lang="en-US" sz="1400" baseline="0" dirty="0" smtClean="0"/>
                        <a:t> and 1994</a:t>
                      </a:r>
                      <a:endParaRPr lang="en-US" sz="1400" dirty="0" smtClean="0"/>
                    </a:p>
                  </a:txBody>
                  <a:tcPr marL="91422" marR="91422" marT="45709" marB="45709"/>
                </a:tc>
              </a:tr>
            </a:tbl>
          </a:graphicData>
        </a:graphic>
      </p:graphicFrame>
      <p:sp>
        <p:nvSpPr>
          <p:cNvPr id="7182" name="Rectangle 3"/>
          <p:cNvSpPr txBox="1">
            <a:spLocks noChangeArrowheads="1"/>
          </p:cNvSpPr>
          <p:nvPr/>
        </p:nvSpPr>
        <p:spPr bwMode="auto">
          <a:xfrm>
            <a:off x="566738" y="1258888"/>
            <a:ext cx="8289925" cy="13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1450" indent="-1714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1800" dirty="0" smtClean="0">
                <a:solidFill>
                  <a:schemeClr val="hlink"/>
                </a:solidFill>
              </a:rPr>
              <a:t>As an additional example, consider the case of creating a dummy variable which equals 1 between 1987 and 1994 and 0 otherwise. </a:t>
            </a: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charset="0"/>
              <a:buChar char="•"/>
              <a:defRPr/>
            </a:pPr>
            <a:r>
              <a:rPr lang="en-US" sz="1800" dirty="0" smtClean="0">
                <a:solidFill>
                  <a:schemeClr val="hlink"/>
                </a:solidFill>
              </a:rPr>
              <a:t>Again, we can create this indicator very easily. </a:t>
            </a:r>
            <a:endParaRPr lang="en-US" sz="2200" dirty="0" smtClean="0">
              <a:solidFill>
                <a:schemeClr val="hlink"/>
              </a:solidFill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accent2"/>
              </a:buClr>
              <a:buSzPct val="100000"/>
              <a:defRPr/>
            </a:pPr>
            <a:endParaRPr lang="en-US" sz="1800" dirty="0" smtClean="0">
              <a:solidFill>
                <a:schemeClr val="hlink"/>
              </a:solidFill>
            </a:endParaRPr>
          </a:p>
        </p:txBody>
      </p:sp>
      <p:sp>
        <p:nvSpPr>
          <p:cNvPr id="11279" name="Rectangle 2"/>
          <p:cNvSpPr txBox="1">
            <a:spLocks noChangeArrowheads="1"/>
          </p:cNvSpPr>
          <p:nvPr/>
        </p:nvSpPr>
        <p:spPr bwMode="auto">
          <a:xfrm>
            <a:off x="371475" y="0"/>
            <a:ext cx="75215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Date Functions and Dummy Variables: </a:t>
            </a:r>
          </a:p>
          <a:p>
            <a:pPr eaLnBrk="1" hangingPunct="1"/>
            <a:r>
              <a:rPr lang="en-US" sz="2800" dirty="0">
                <a:solidFill>
                  <a:schemeClr val="hlink"/>
                </a:solidFill>
              </a:rPr>
              <a:t>Example 3</a:t>
            </a:r>
            <a:endParaRPr lang="en-US" sz="2000" dirty="0">
              <a:solidFill>
                <a:schemeClr val="hlink"/>
              </a:solidFill>
            </a:endParaRPr>
          </a:p>
        </p:txBody>
      </p:sp>
      <p:sp>
        <p:nvSpPr>
          <p:cNvPr id="6160" name="Rectangle 3"/>
          <p:cNvSpPr txBox="1">
            <a:spLocks noChangeArrowheads="1"/>
          </p:cNvSpPr>
          <p:nvPr/>
        </p:nvSpPr>
        <p:spPr bwMode="auto">
          <a:xfrm>
            <a:off x="649288" y="2476500"/>
            <a:ext cx="5181600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r>
              <a:rPr lang="en-US" sz="1600" u="sng" dirty="0" smtClean="0">
                <a:solidFill>
                  <a:schemeClr val="hlink"/>
                </a:solidFill>
              </a:rPr>
              <a:t>Date Functions and Dummies: Example </a:t>
            </a:r>
            <a:r>
              <a:rPr lang="en-US" sz="1600" u="sng" dirty="0">
                <a:solidFill>
                  <a:schemeClr val="hlink"/>
                </a:solidFill>
              </a:rPr>
              <a:t>3</a:t>
            </a:r>
            <a:r>
              <a:rPr lang="en-US" sz="1600" u="sng" dirty="0" smtClean="0">
                <a:solidFill>
                  <a:schemeClr val="hlink"/>
                </a:solidFill>
              </a:rPr>
              <a:t>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Click on the </a:t>
            </a:r>
            <a:r>
              <a:rPr lang="en-US" sz="1600" i="1" dirty="0" smtClean="0">
                <a:solidFill>
                  <a:schemeClr val="hlink"/>
                </a:solidFill>
              </a:rPr>
              <a:t>Annual </a:t>
            </a:r>
            <a:r>
              <a:rPr lang="en-US" sz="1600" dirty="0" smtClean="0">
                <a:solidFill>
                  <a:schemeClr val="hlink"/>
                </a:solidFill>
              </a:rPr>
              <a:t>page. 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Type in the command window: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r>
              <a:rPr lang="en-US" sz="1600" b="1" i="1" dirty="0" smtClean="0">
                <a:solidFill>
                  <a:schemeClr val="hlink"/>
                </a:solidFill>
              </a:rPr>
              <a:t>	</a:t>
            </a:r>
            <a:r>
              <a:rPr lang="en-US" sz="1600" dirty="0" smtClean="0">
                <a:latin typeface="Courier" pitchFamily="49" charset="0"/>
              </a:rPr>
              <a:t>series z_ev8=@during("1987 1994")</a:t>
            </a:r>
          </a:p>
          <a:p>
            <a:pPr marL="342900" lvl="1" indent="-342900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+mj-lt"/>
              <a:buAutoNum type="arabicPeriod" startAt="3"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Press </a:t>
            </a:r>
            <a:r>
              <a:rPr lang="en-US" sz="1600" b="1" dirty="0" smtClean="0">
                <a:solidFill>
                  <a:schemeClr val="hlink"/>
                </a:solidFill>
              </a:rPr>
              <a:t>Enter. </a:t>
            </a: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dirty="0" smtClean="0">
              <a:latin typeface="Courier" pitchFamily="49" charset="0"/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marL="0" lvl="1" eaLnBrk="1" hangingPunct="1">
              <a:spcBef>
                <a:spcPct val="20000"/>
              </a:spcBef>
              <a:buClr>
                <a:schemeClr val="accent2"/>
              </a:buClr>
              <a:buSzPct val="90000"/>
              <a:buFont typeface="Times" pitchFamily="18" charset="0"/>
              <a:buNone/>
              <a:defRPr/>
            </a:pPr>
            <a:endParaRPr lang="en-US" sz="1600" b="1" i="1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90000"/>
              <a:defRPr/>
            </a:pPr>
            <a:endParaRPr lang="en-US" sz="2200" dirty="0" smtClean="0">
              <a:solidFill>
                <a:schemeClr val="hlink"/>
              </a:solidFill>
            </a:endParaRPr>
          </a:p>
        </p:txBody>
      </p:sp>
      <p:pic>
        <p:nvPicPr>
          <p:cNvPr id="1128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225" y="2476500"/>
            <a:ext cx="19431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3" name="Right Brace 1"/>
          <p:cNvSpPr>
            <a:spLocks/>
          </p:cNvSpPr>
          <p:nvPr/>
        </p:nvSpPr>
        <p:spPr bwMode="auto">
          <a:xfrm>
            <a:off x="7186613" y="3603625"/>
            <a:ext cx="376237" cy="1206500"/>
          </a:xfrm>
          <a:prstGeom prst="rightBrace">
            <a:avLst>
              <a:gd name="adj1" fmla="val 8329"/>
              <a:gd name="adj2" fmla="val 50000"/>
            </a:avLst>
          </a:prstGeom>
          <a:solidFill>
            <a:srgbClr val="C00000">
              <a:alpha val="0"/>
            </a:srgbClr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373" y="4060359"/>
            <a:ext cx="22479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8.0&quot;&gt;&lt;object type=&quot;1&quot; unique_id=&quot;10001&quot;&gt;&lt;object type=&quot;2&quot; unique_id=&quot;10747&quot;&gt;&lt;object type=&quot;3&quot; unique_id=&quot;10748&quot;&gt;&lt;property id=&quot;20148&quot; value=&quot;5&quot;/&gt;&lt;property id=&quot;20300&quot; value=&quot;Slide 1 - &amp;quot;EViews Training&amp;quot;&quot;/&gt;&lt;property id=&quot;20307&quot; value=&quot;371&quot;/&gt;&lt;/object&gt;&lt;object type=&quot;3&quot; unique_id=&quot;10752&quot;&gt;&lt;property id=&quot;20148&quot; value=&quot;5&quot;/&gt;&lt;property id=&quot;20300&quot; value=&quot;Slide 3&quot;/&gt;&lt;property id=&quot;20307&quot; value=&quot;434&quot;/&gt;&lt;/object&gt;&lt;object type=&quot;3&quot; unique_id=&quot;10759&quot;&gt;&lt;property id=&quot;20148&quot; value=&quot;5&quot;/&gt;&lt;property id=&quot;20300&quot; value=&quot;Slide 9 - &amp;quot;Date Arithmetic  &amp;quot;&quot;/&gt;&lt;property id=&quot;20307&quot; value=&quot;441&quot;/&gt;&lt;/object&gt;&lt;object type=&quot;3&quot; unique_id=&quot;11611&quot;&gt;&lt;property id=&quot;20148&quot; value=&quot;5&quot;/&gt;&lt;property id=&quot;20300&quot; value=&quot;Slide 2&quot;/&gt;&lt;property id=&quot;20307&quot; value=&quot;445&quot;/&gt;&lt;/object&gt;&lt;object type=&quot;3&quot; unique_id=&quot;11833&quot;&gt;&lt;property id=&quot;20148&quot; value=&quot;5&quot;/&gt;&lt;property id=&quot;20300&quot; value=&quot;Slide 4&quot;/&gt;&lt;property id=&quot;20307&quot; value=&quot;446&quot;/&gt;&lt;/object&gt;&lt;object type=&quot;3&quot; unique_id=&quot;14295&quot;&gt;&lt;property id=&quot;20148&quot; value=&quot;5&quot;/&gt;&lt;property id=&quot;20300&quot; value=&quot;Slide 5&quot;/&gt;&lt;property id=&quot;20307&quot; value=&quot;449&quot;/&gt;&lt;/object&gt;&lt;object type=&quot;3&quot; unique_id=&quot;14296&quot;&gt;&lt;property id=&quot;20148&quot; value=&quot;5&quot;/&gt;&lt;property id=&quot;20300&quot; value=&quot;Slide 6&quot;/&gt;&lt;property id=&quot;20307&quot; value=&quot;450&quot;/&gt;&lt;/object&gt;&lt;object type=&quot;3&quot; unique_id=&quot;14297&quot;&gt;&lt;property id=&quot;20148&quot; value=&quot;5&quot;/&gt;&lt;property id=&quot;20300&quot; value=&quot;Slide 7&quot;/&gt;&lt;property id=&quot;20307&quot; value=&quot;448&quot;/&gt;&lt;/object&gt;&lt;object type=&quot;3&quot; unique_id=&quot;14298&quot;&gt;&lt;property id=&quot;20148&quot; value=&quot;5&quot;/&gt;&lt;property id=&quot;20300&quot; value=&quot;Slide 8&quot;/&gt;&lt;property id=&quot;20307&quot; value=&quot;451&quot;/&gt;&lt;/object&gt;&lt;object type=&quot;3&quot; unique_id=&quot;14299&quot;&gt;&lt;property id=&quot;20148&quot; value=&quot;5&quot;/&gt;&lt;property id=&quot;20300&quot; value=&quot;Slide 10&quot;/&gt;&lt;property id=&quot;20307&quot; value=&quot;453&quot;/&gt;&lt;/object&gt;&lt;object type=&quot;3&quot; unique_id=&quot;14300&quot;&gt;&lt;property id=&quot;20148&quot; value=&quot;5&quot;/&gt;&lt;property id=&quot;20300&quot; value=&quot;Slide 11&quot;/&gt;&lt;property id=&quot;20307&quot; value=&quot;454&quot;/&gt;&lt;/object&gt;&lt;object type=&quot;3&quot; unique_id=&quot;14301&quot;&gt;&lt;property id=&quot;20148&quot; value=&quot;5&quot;/&gt;&lt;property id=&quot;20300&quot; value=&quot;Slide 13&quot;/&gt;&lt;property id=&quot;20307&quot; value=&quot;455&quot;/&gt;&lt;/object&gt;&lt;object type=&quot;3&quot; unique_id=&quot;14302&quot;&gt;&lt;property id=&quot;20148&quot; value=&quot;5&quot;/&gt;&lt;property id=&quot;20300&quot; value=&quot;Slide 14&quot;/&gt;&lt;property id=&quot;20307&quot; value=&quot;456&quot;/&gt;&lt;/object&gt;&lt;object type=&quot;3&quot; unique_id=&quot;14303&quot;&gt;&lt;property id=&quot;20148&quot; value=&quot;5&quot;/&gt;&lt;property id=&quot;20300&quot; value=&quot;Slide 15&quot;/&gt;&lt;property id=&quot;20307&quot; value=&quot;457&quot;/&gt;&lt;/object&gt;&lt;object type=&quot;3&quot; unique_id=&quot;14304&quot;&gt;&lt;property id=&quot;20148&quot; value=&quot;5&quot;/&gt;&lt;property id=&quot;20300&quot; value=&quot;Slide 16&quot;/&gt;&lt;property id=&quot;20307&quot; value=&quot;458&quot;/&gt;&lt;/object&gt;&lt;object type=&quot;3&quot; unique_id=&quot;14305&quot;&gt;&lt;property id=&quot;20148&quot; value=&quot;5&quot;/&gt;&lt;property id=&quot;20300&quot; value=&quot;Slide 17&quot;/&gt;&lt;property id=&quot;20307&quot; value=&quot;459&quot;/&gt;&lt;/object&gt;&lt;object type=&quot;3&quot; unique_id=&quot;14306&quot;&gt;&lt;property id=&quot;20148&quot; value=&quot;5&quot;/&gt;&lt;property id=&quot;20300&quot; value=&quot;Slide 18&quot;/&gt;&lt;property id=&quot;20307&quot; value=&quot;460&quot;/&gt;&lt;/object&gt;&lt;object type=&quot;3&quot; unique_id=&quot;14307&quot;&gt;&lt;property id=&quot;20148&quot; value=&quot;5&quot;/&gt;&lt;property id=&quot;20300&quot; value=&quot;Slide 19&quot;/&gt;&lt;property id=&quot;20307&quot; value=&quot;461&quot;/&gt;&lt;/object&gt;&lt;object type=&quot;3&quot; unique_id=&quot;14308&quot;&gt;&lt;property id=&quot;20148&quot; value=&quot;5&quot;/&gt;&lt;property id=&quot;20300&quot; value=&quot;Slide 20&quot;/&gt;&lt;property id=&quot;20307&quot; value=&quot;462&quot;/&gt;&lt;/object&gt;&lt;object type=&quot;3&quot; unique_id=&quot;14309&quot;&gt;&lt;property id=&quot;20148&quot; value=&quot;5&quot;/&gt;&lt;property id=&quot;20300&quot; value=&quot;Slide 21&quot;/&gt;&lt;property id=&quot;20307&quot; value=&quot;463&quot;/&gt;&lt;/object&gt;&lt;object type=&quot;3&quot; unique_id=&quot;14310&quot;&gt;&lt;property id=&quot;20148&quot; value=&quot;5&quot;/&gt;&lt;property id=&quot;20300&quot; value=&quot;Slide 22&quot;/&gt;&lt;property id=&quot;20307&quot; value=&quot;464&quot;/&gt;&lt;/object&gt;&lt;object type=&quot;3&quot; unique_id=&quot;14311&quot;&gt;&lt;property id=&quot;20148&quot; value=&quot;5&quot;/&gt;&lt;property id=&quot;20300&quot; value=&quot;Slide 23&quot;/&gt;&lt;property id=&quot;20307&quot; value=&quot;465&quot;/&gt;&lt;/object&gt;&lt;object type=&quot;3&quot; unique_id=&quot;14312&quot;&gt;&lt;property id=&quot;20148&quot; value=&quot;5&quot;/&gt;&lt;property id=&quot;20300&quot; value=&quot;Slide 24&quot;/&gt;&lt;property id=&quot;20307&quot; value=&quot;466&quot;/&gt;&lt;/object&gt;&lt;object type=&quot;3&quot; unique_id=&quot;14729&quot;&gt;&lt;property id=&quot;20148&quot; value=&quot;5&quot;/&gt;&lt;property id=&quot;20300&quot; value=&quot;Slide 12&quot;/&gt;&lt;property id=&quot;20307&quot; value=&quot;467&quot;/&gt;&lt;/object&gt;&lt;/object&gt;&lt;object type=&quot;8&quot; unique_id=&quot;10775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3_Blank Presentation">
  <a:themeElements>
    <a:clrScheme name="3_Blank Presentation 1">
      <a:dk1>
        <a:srgbClr val="000000"/>
      </a:dk1>
      <a:lt1>
        <a:srgbClr val="FFFFFF"/>
      </a:lt1>
      <a:dk2>
        <a:srgbClr val="000000"/>
      </a:dk2>
      <a:lt2>
        <a:srgbClr val="CCCCCC"/>
      </a:lt2>
      <a:accent1>
        <a:srgbClr val="808080"/>
      </a:accent1>
      <a:accent2>
        <a:srgbClr val="3390E1"/>
      </a:accent2>
      <a:accent3>
        <a:srgbClr val="FFFFFF"/>
      </a:accent3>
      <a:accent4>
        <a:srgbClr val="000000"/>
      </a:accent4>
      <a:accent5>
        <a:srgbClr val="C0C0C0"/>
      </a:accent5>
      <a:accent6>
        <a:srgbClr val="2D82CC"/>
      </a:accent6>
      <a:hlink>
        <a:srgbClr val="003399"/>
      </a:hlink>
      <a:folHlink>
        <a:srgbClr val="1C146A"/>
      </a:folHlink>
    </a:clrScheme>
    <a:fontScheme name="3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8080"/>
        </a:accent1>
        <a:accent2>
          <a:srgbClr val="3390E1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2D82CC"/>
        </a:accent6>
        <a:hlink>
          <a:srgbClr val="003399"/>
        </a:hlink>
        <a:folHlink>
          <a:srgbClr val="1C14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BFBFBF"/>
      </a:dk1>
      <a:lt1>
        <a:srgbClr val="FFFFFF"/>
      </a:lt1>
      <a:dk2>
        <a:srgbClr val="000000"/>
      </a:dk2>
      <a:lt2>
        <a:srgbClr val="FFFFFF"/>
      </a:lt2>
      <a:accent1>
        <a:srgbClr val="808080"/>
      </a:accent1>
      <a:accent2>
        <a:srgbClr val="00A0DC"/>
      </a:accent2>
      <a:accent3>
        <a:srgbClr val="AAAAAA"/>
      </a:accent3>
      <a:accent4>
        <a:srgbClr val="DADADA"/>
      </a:accent4>
      <a:accent5>
        <a:srgbClr val="C0C0C0"/>
      </a:accent5>
      <a:accent6>
        <a:srgbClr val="0091C7"/>
      </a:accent6>
      <a:hlink>
        <a:srgbClr val="003597"/>
      </a:hlink>
      <a:folHlink>
        <a:srgbClr val="1C146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BFBFBF"/>
      </a:dk1>
      <a:lt1>
        <a:srgbClr val="FFFFFF"/>
      </a:lt1>
      <a:dk2>
        <a:srgbClr val="000000"/>
      </a:dk2>
      <a:lt2>
        <a:srgbClr val="FFFFFF"/>
      </a:lt2>
      <a:accent1>
        <a:srgbClr val="808080"/>
      </a:accent1>
      <a:accent2>
        <a:srgbClr val="00A0DC"/>
      </a:accent2>
      <a:accent3>
        <a:srgbClr val="AAAAAA"/>
      </a:accent3>
      <a:accent4>
        <a:srgbClr val="DADADA"/>
      </a:accent4>
      <a:accent5>
        <a:srgbClr val="C0C0C0"/>
      </a:accent5>
      <a:accent6>
        <a:srgbClr val="0091C7"/>
      </a:accent6>
      <a:hlink>
        <a:srgbClr val="003597"/>
      </a:hlink>
      <a:folHlink>
        <a:srgbClr val="1C146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B09C5C17184D468F206DBB99D2D6EE" ma:contentTypeVersion="0" ma:contentTypeDescription="Create a new document." ma:contentTypeScope="" ma:versionID="4366e4bfe8c24520c6ac97cf248263b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5FB94F2E-DB63-4EA5-A45D-BCB14CB166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D3274669-787B-4EFD-8872-69E7B499937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8CB0A0-D210-4EC8-AE15-AF65B76BD1E2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9062B6A4-46AE-44BC-B602-351B8E15754D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16026</TotalTime>
  <Words>2914</Words>
  <Application>Microsoft Office PowerPoint</Application>
  <PresentationFormat>On-screen Show (4:3)</PresentationFormat>
  <Paragraphs>530</Paragraphs>
  <Slides>36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ＭＳ Ｐゴシック</vt:lpstr>
      <vt:lpstr>Arial</vt:lpstr>
      <vt:lpstr>Courier</vt:lpstr>
      <vt:lpstr>Times</vt:lpstr>
      <vt:lpstr>Wingdings</vt:lpstr>
      <vt:lpstr>3_Blank Presentation</vt:lpstr>
      <vt:lpstr>EViews Training</vt:lpstr>
      <vt:lpstr>PowerPoint Presentation</vt:lpstr>
      <vt:lpstr>Data and Workfile Documentation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Date Arithmetic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genesis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</dc:creator>
  <cp:lastModifiedBy>Thomas, Gareth</cp:lastModifiedBy>
  <cp:revision>1350</cp:revision>
  <cp:lastPrinted>2005-10-25T18:12:41Z</cp:lastPrinted>
  <dcterms:created xsi:type="dcterms:W3CDTF">2004-06-07T17:05:46Z</dcterms:created>
  <dcterms:modified xsi:type="dcterms:W3CDTF">2016-06-29T18:00:31Z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</Properties>
</file>