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082" r:id="rId5"/>
  </p:sldMasterIdLst>
  <p:notesMasterIdLst>
    <p:notesMasterId r:id="rId68"/>
  </p:notesMasterIdLst>
  <p:handoutMasterIdLst>
    <p:handoutMasterId r:id="rId69"/>
  </p:handoutMasterIdLst>
  <p:sldIdLst>
    <p:sldId id="371" r:id="rId6"/>
    <p:sldId id="372" r:id="rId7"/>
    <p:sldId id="374" r:id="rId8"/>
    <p:sldId id="424" r:id="rId9"/>
    <p:sldId id="472" r:id="rId10"/>
    <p:sldId id="392" r:id="rId11"/>
    <p:sldId id="425" r:id="rId12"/>
    <p:sldId id="426" r:id="rId13"/>
    <p:sldId id="428" r:id="rId14"/>
    <p:sldId id="429" r:id="rId15"/>
    <p:sldId id="430" r:id="rId16"/>
    <p:sldId id="431" r:id="rId17"/>
    <p:sldId id="432" r:id="rId18"/>
    <p:sldId id="519" r:id="rId19"/>
    <p:sldId id="489" r:id="rId20"/>
    <p:sldId id="491" r:id="rId21"/>
    <p:sldId id="508" r:id="rId22"/>
    <p:sldId id="473" r:id="rId23"/>
    <p:sldId id="433" r:id="rId24"/>
    <p:sldId id="520" r:id="rId25"/>
    <p:sldId id="434" r:id="rId26"/>
    <p:sldId id="436" r:id="rId27"/>
    <p:sldId id="438" r:id="rId28"/>
    <p:sldId id="521" r:id="rId29"/>
    <p:sldId id="442" r:id="rId30"/>
    <p:sldId id="443" r:id="rId31"/>
    <p:sldId id="474" r:id="rId32"/>
    <p:sldId id="444" r:id="rId33"/>
    <p:sldId id="445" r:id="rId34"/>
    <p:sldId id="522" r:id="rId35"/>
    <p:sldId id="446" r:id="rId36"/>
    <p:sldId id="447" r:id="rId37"/>
    <p:sldId id="448" r:id="rId38"/>
    <p:sldId id="451" r:id="rId39"/>
    <p:sldId id="452" r:id="rId40"/>
    <p:sldId id="453" r:id="rId41"/>
    <p:sldId id="475" r:id="rId42"/>
    <p:sldId id="459" r:id="rId43"/>
    <p:sldId id="461" r:id="rId44"/>
    <p:sldId id="462" r:id="rId45"/>
    <p:sldId id="463" r:id="rId46"/>
    <p:sldId id="511" r:id="rId47"/>
    <p:sldId id="464" r:id="rId48"/>
    <p:sldId id="467" r:id="rId49"/>
    <p:sldId id="468" r:id="rId50"/>
    <p:sldId id="469" r:id="rId51"/>
    <p:sldId id="470" r:id="rId52"/>
    <p:sldId id="515" r:id="rId53"/>
    <p:sldId id="476" r:id="rId54"/>
    <p:sldId id="477" r:id="rId55"/>
    <p:sldId id="479" r:id="rId56"/>
    <p:sldId id="480" r:id="rId57"/>
    <p:sldId id="482" r:id="rId58"/>
    <p:sldId id="494" r:id="rId59"/>
    <p:sldId id="497" r:id="rId60"/>
    <p:sldId id="498" r:id="rId61"/>
    <p:sldId id="499" r:id="rId62"/>
    <p:sldId id="501" r:id="rId63"/>
    <p:sldId id="502" r:id="rId64"/>
    <p:sldId id="503" r:id="rId65"/>
    <p:sldId id="505" r:id="rId66"/>
    <p:sldId id="506" r:id="rId67"/>
  </p:sldIdLst>
  <p:sldSz cx="9144000" cy="6858000" type="screen4x3"/>
  <p:notesSz cx="7061200" cy="9398000"/>
  <p:custDataLst>
    <p:tags r:id="rId7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0">
          <p15:clr>
            <a:srgbClr val="A4A3A4"/>
          </p15:clr>
        </p15:guide>
        <p15:guide id="2" orient="horz" pos="1988">
          <p15:clr>
            <a:srgbClr val="A4A3A4"/>
          </p15:clr>
        </p15:guide>
        <p15:guide id="3" orient="horz" pos="1193">
          <p15:clr>
            <a:srgbClr val="A4A3A4"/>
          </p15:clr>
        </p15:guide>
        <p15:guide id="4" orient="horz" pos="5606">
          <p15:clr>
            <a:srgbClr val="A4A3A4"/>
          </p15:clr>
        </p15:guide>
        <p15:guide id="5" orient="horz" pos="4052">
          <p15:clr>
            <a:srgbClr val="A4A3A4"/>
          </p15:clr>
        </p15:guide>
        <p15:guide id="6" orient="horz" pos="757">
          <p15:clr>
            <a:srgbClr val="A4A3A4"/>
          </p15:clr>
        </p15:guide>
        <p15:guide id="7" pos="2882">
          <p15:clr>
            <a:srgbClr val="A4A3A4"/>
          </p15:clr>
        </p15:guide>
        <p15:guide id="8" pos="3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76">
          <p15:clr>
            <a:srgbClr val="A4A3A4"/>
          </p15:clr>
        </p15:guide>
        <p15:guide id="2" orient="horz" pos="5616">
          <p15:clr>
            <a:srgbClr val="A4A3A4"/>
          </p15:clr>
        </p15:guide>
        <p15:guide id="3" pos="2232">
          <p15:clr>
            <a:srgbClr val="A4A3A4"/>
          </p15:clr>
        </p15:guide>
        <p15:guide id="4" pos="353">
          <p15:clr>
            <a:srgbClr val="A4A3A4"/>
          </p15:clr>
        </p15:guide>
        <p15:guide id="5" pos="419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E30008"/>
    <a:srgbClr val="CCECFF"/>
    <a:srgbClr val="99CCFF"/>
    <a:srgbClr val="75E4FF"/>
    <a:srgbClr val="300ECF"/>
    <a:srgbClr val="FF3D06"/>
    <a:srgbClr val="1E1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94676" autoAdjust="0"/>
  </p:normalViewPr>
  <p:slideViewPr>
    <p:cSldViewPr snapToGrid="0">
      <p:cViewPr varScale="1">
        <p:scale>
          <a:sx n="95" d="100"/>
          <a:sy n="95" d="100"/>
        </p:scale>
        <p:origin x="84" y="444"/>
      </p:cViewPr>
      <p:guideLst>
        <p:guide orient="horz" pos="1700"/>
        <p:guide orient="horz" pos="1988"/>
        <p:guide orient="horz" pos="1193"/>
        <p:guide orient="horz" pos="5606"/>
        <p:guide orient="horz" pos="4052"/>
        <p:guide orient="horz" pos="757"/>
        <p:guide pos="2882"/>
        <p:guide pos="3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2016" y="-90"/>
      </p:cViewPr>
      <p:guideLst>
        <p:guide orient="horz" pos="376"/>
        <p:guide orient="horz" pos="5616"/>
        <p:guide pos="2232"/>
        <p:guide pos="353"/>
        <p:guide pos="4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71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3550" y="508000"/>
            <a:ext cx="30607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 eaLnBrk="0" hangingPunct="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BF2A673C-5623-4B44-A598-1CC932B90EB2}" type="datetime8">
              <a:rPr lang="en-US"/>
              <a:pPr>
                <a:defRPr/>
              </a:pPr>
              <a:t>06/29/16 11:44</a:t>
            </a:fld>
            <a:endParaRPr lang="en-US" dirty="0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40325" y="8742363"/>
            <a:ext cx="14176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 eaLnBrk="0" hangingPunct="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374E368C-AD8C-4E75-859F-415110C959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479425" y="8753475"/>
            <a:ext cx="32686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hangingPunct="0">
              <a:defRPr/>
            </a:pPr>
            <a:r>
              <a:rPr lang="en-US" sz="800" dirty="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dirty="0" smtClean="0">
                <a:solidFill>
                  <a:schemeClr val="accent1"/>
                </a:solidFill>
              </a:rPr>
              <a:t>© </a:t>
            </a:r>
            <a:r>
              <a:rPr lang="en-US" sz="800" dirty="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299677421"/>
      </p:ext>
    </p:extLst>
  </p:cSld>
  <p:clrMap bg1="dk2" tx1="lt1" bg2="dk1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93713" y="339725"/>
            <a:ext cx="27574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 eaLnBrk="0" hangingPunct="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3149CE7C-4A9E-4261-B1E8-A60F8E401A38}" type="datetime8">
              <a:rPr lang="en-US"/>
              <a:pPr>
                <a:defRPr/>
              </a:pPr>
              <a:t>06/29/16 11:44</a:t>
            </a:fld>
            <a:endParaRPr lang="en-US" dirty="0"/>
          </a:p>
        </p:txBody>
      </p:sp>
      <p:sp>
        <p:nvSpPr>
          <p:cNvPr id="40963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73150" y="4464050"/>
            <a:ext cx="485933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03875" y="8478838"/>
            <a:ext cx="1116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 eaLnBrk="0" hangingPunct="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0B959A94-7DAE-472D-AD9F-DBF042B2D2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479425" y="8764588"/>
            <a:ext cx="32686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0" hangingPunct="0">
              <a:defRPr/>
            </a:pPr>
            <a:r>
              <a:rPr lang="en-US" sz="800" dirty="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dirty="0" smtClean="0">
                <a:solidFill>
                  <a:schemeClr val="accent1"/>
                </a:solidFill>
              </a:rPr>
              <a:t>© </a:t>
            </a:r>
            <a:r>
              <a:rPr lang="en-US" sz="800" dirty="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31279172"/>
      </p:ext>
    </p:extLst>
  </p:cSld>
  <p:clrMap bg1="dk2" tx1="lt1" bg2="dk1" tx2="lt2" accent1="accent1" accent2="accent2" accent3="accent3" accent4="accent4" accent5="accent5" accent6="accent6" hlink="hlink" folHlink="folHlink"/>
  <p:hf hdr="0" ftr="0"/>
  <p:notesStyle>
    <a:lvl1pPr marL="58738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1000" kern="1200">
        <a:solidFill>
          <a:schemeClr val="bg1"/>
        </a:solidFill>
        <a:latin typeface="Arial" charset="0"/>
        <a:ea typeface="ＭＳ Ｐゴシック" charset="0"/>
        <a:cs typeface="+mn-cs"/>
      </a:defRPr>
    </a:lvl1pPr>
    <a:lvl2pPr marL="233363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900" kern="1200">
        <a:solidFill>
          <a:schemeClr val="bg1"/>
        </a:solidFill>
        <a:latin typeface="Arial" charset="0"/>
        <a:ea typeface="ＭＳ Ｐゴシック" charset="0"/>
        <a:cs typeface="+mn-cs"/>
      </a:defRPr>
    </a:lvl2pPr>
    <a:lvl3pPr marL="396875" indent="-49213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3pPr>
    <a:lvl4pPr marL="571500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4pPr>
    <a:lvl5pPr marL="746125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F9836717-3B8F-4BB2-A64B-83794577E920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06/29/16 11:44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25603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58C93054-470B-4846-BD0E-73413461568A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1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08302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783AFF6-372B-4D62-8B22-EA05FBE947CC}" type="slidenum">
              <a:rPr lang="en-US" sz="900" smtClean="0"/>
              <a:pPr eaLnBrk="1" hangingPunct="1">
                <a:defRPr/>
              </a:pPr>
              <a:t>10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610100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C55FAE3F-ACFB-40E0-BE64-8084B3D986B8}" type="slidenum">
              <a:rPr lang="en-US" sz="900" smtClean="0"/>
              <a:pPr eaLnBrk="1" hangingPunct="1">
                <a:defRPr/>
              </a:pPr>
              <a:t>11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411111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38BD5B7-4916-4FBC-A373-0B2EF211486D}" type="slidenum">
              <a:rPr lang="en-US" sz="900" smtClean="0"/>
              <a:pPr eaLnBrk="1" hangingPunct="1">
                <a:defRPr/>
              </a:pPr>
              <a:t>12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4181780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6130275-F119-4DFC-8237-96A3C846210B}" type="slidenum">
              <a:rPr lang="en-US" sz="900" smtClean="0"/>
              <a:pPr eaLnBrk="1" hangingPunct="1">
                <a:defRPr/>
              </a:pPr>
              <a:t>13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67828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06/29/16 11:44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14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99287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6130275-F119-4DFC-8237-96A3C846210B}" type="slidenum">
              <a:rPr lang="en-US" sz="900" smtClean="0"/>
              <a:pPr eaLnBrk="1" hangingPunct="1">
                <a:defRPr/>
              </a:pPr>
              <a:t>15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4059635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6130275-F119-4DFC-8237-96A3C846210B}" type="slidenum">
              <a:rPr lang="en-US" sz="900" smtClean="0"/>
              <a:pPr eaLnBrk="1" hangingPunct="1">
                <a:defRPr/>
              </a:pPr>
              <a:t>16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1718366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06/29/16 11:44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18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3113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CB0B6E8-C8BF-44CA-8206-8B26A04284F0}" type="slidenum">
              <a:rPr lang="en-US" sz="900" smtClean="0"/>
              <a:pPr eaLnBrk="1" hangingPunct="1">
                <a:defRPr/>
              </a:pPr>
              <a:t>19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1489098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F06CEA6-6B9E-4C16-9536-E1CF64BAD529}" type="slidenum">
              <a:rPr lang="en-US" sz="900" smtClean="0"/>
              <a:pPr eaLnBrk="1" hangingPunct="1">
                <a:defRPr/>
              </a:pPr>
              <a:t>20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396625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30B1A41D-4357-4004-8715-8EFE7ABBBD6A}" type="slidenum">
              <a:rPr lang="en-US" sz="900" smtClean="0"/>
              <a:pPr eaLnBrk="1" hangingPunct="1">
                <a:defRPr/>
              </a:pPr>
              <a:t>2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8895291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F06CEA6-6B9E-4C16-9536-E1CF64BAD529}" type="slidenum">
              <a:rPr lang="en-US" sz="900" smtClean="0"/>
              <a:pPr eaLnBrk="1" hangingPunct="1">
                <a:defRPr/>
              </a:pPr>
              <a:t>21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1251953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2829E9A-9DF3-4063-A5FE-A1FCC5BFD7AA}" type="slidenum">
              <a:rPr lang="en-US" sz="900" smtClean="0"/>
              <a:pPr eaLnBrk="1" hangingPunct="1">
                <a:defRPr/>
              </a:pPr>
              <a:t>22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5886350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D8E4AC0-1743-448E-99FC-6FBA43876F48}" type="slidenum">
              <a:rPr lang="en-US" sz="900" smtClean="0"/>
              <a:pPr eaLnBrk="1" hangingPunct="1">
                <a:defRPr/>
              </a:pPr>
              <a:t>23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7552796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06/29/16 11:44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24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17661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25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11190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1A1B7ADA-F574-4C75-964B-BEE5DAC4A759}" type="slidenum">
              <a:rPr lang="en-US" sz="900" smtClean="0"/>
              <a:pPr eaLnBrk="1" hangingPunct="1">
                <a:defRPr/>
              </a:pPr>
              <a:t>26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8720343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06/29/16 11:44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27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43793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61BB90FB-9AFC-4B33-8667-605E14537838}" type="slidenum">
              <a:rPr lang="en-US" sz="900" smtClean="0"/>
              <a:pPr eaLnBrk="1" hangingPunct="1">
                <a:defRPr/>
              </a:pPr>
              <a:t>28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8106768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3F1174E4-3C3D-4418-B091-F2EF701778D0}" type="slidenum">
              <a:rPr lang="en-US" sz="900" smtClean="0"/>
              <a:pPr eaLnBrk="1" hangingPunct="1">
                <a:defRPr/>
              </a:pPr>
              <a:t>29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2724072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3F1174E4-3C3D-4418-B091-F2EF701778D0}" type="slidenum">
              <a:rPr lang="en-US" sz="900" smtClean="0"/>
              <a:pPr eaLnBrk="1" hangingPunct="1">
                <a:defRPr/>
              </a:pPr>
              <a:t>30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69491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06/29/16 11:44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3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90893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D82818C-16D2-49B9-B69B-AADC0EE74B17}" type="slidenum">
              <a:rPr lang="en-US" sz="900" smtClean="0"/>
              <a:pPr eaLnBrk="1" hangingPunct="1">
                <a:defRPr/>
              </a:pPr>
              <a:t>31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1362561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49508351-829E-47F5-B96D-ED8D506DA43E}" type="slidenum">
              <a:rPr lang="en-US" sz="900" smtClean="0"/>
              <a:pPr eaLnBrk="1" hangingPunct="1">
                <a:defRPr/>
              </a:pPr>
              <a:t>32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4177957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159D1D90-BFD2-4741-9783-BF20E41CEAA0}" type="slidenum">
              <a:rPr lang="en-US" sz="900" smtClean="0"/>
              <a:pPr eaLnBrk="1" hangingPunct="1">
                <a:defRPr/>
              </a:pPr>
              <a:t>33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6381022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39EFC7BB-AF02-438B-93FD-32339CE00483}" type="slidenum">
              <a:rPr lang="en-US" sz="900" smtClean="0"/>
              <a:pPr eaLnBrk="1" hangingPunct="1">
                <a:defRPr/>
              </a:pPr>
              <a:t>34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2386242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0E25DB2B-D72E-42E7-8177-F6CF7902B4FD}" type="slidenum">
              <a:rPr lang="en-US" sz="900" smtClean="0"/>
              <a:pPr eaLnBrk="1" hangingPunct="1">
                <a:defRPr/>
              </a:pPr>
              <a:t>35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4972506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E3CA89E-A603-4C5F-B2DF-22B97495405F}" type="slidenum">
              <a:rPr lang="en-US" sz="900" smtClean="0"/>
              <a:pPr eaLnBrk="1" hangingPunct="1">
                <a:defRPr/>
              </a:pPr>
              <a:t>36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8046846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06/29/16 11:44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37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498145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38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1769874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39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88200918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40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257416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CB41CD64-6359-4913-82D5-500EF70B3398}" type="slidenum">
              <a:rPr lang="en-US" sz="900" smtClean="0"/>
              <a:pPr eaLnBrk="1" hangingPunct="1">
                <a:defRPr/>
              </a:pPr>
              <a:t>4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61086737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41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418718856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43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29630405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44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45874787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45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85278861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46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68086566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47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45308428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06/29/16 11:44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49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839909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50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45377380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51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42458209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52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708062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06/29/16 11:44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5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897484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53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06994575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9DAB6746-99ED-4A31-8B67-8221C258AE79}" type="datetime8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06/29/16 11:44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fld id="{2C3DA479-808C-41B2-B432-9BC8B5D3C327}" type="slidenum">
              <a:rPr lang="en-US" sz="900" smtClean="0">
                <a:solidFill>
                  <a:schemeClr val="accent1"/>
                </a:solidFill>
              </a:rPr>
              <a:pPr>
                <a:defRPr/>
              </a:pPr>
              <a:t>54</a:t>
            </a:fld>
            <a:endParaRPr lang="en-US" sz="900" dirty="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685611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A77CEB8-CBC1-4BC1-B0F9-C41792C8F863}" type="slidenum">
              <a:rPr lang="en-US" sz="900" smtClean="0"/>
              <a:pPr eaLnBrk="1" hangingPunct="1">
                <a:defRPr/>
              </a:pPr>
              <a:t>55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92391467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56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833943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57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75599487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A77CEB8-CBC1-4BC1-B0F9-C41792C8F863}" type="slidenum">
              <a:rPr lang="en-US" sz="900" smtClean="0"/>
              <a:pPr eaLnBrk="1" hangingPunct="1">
                <a:defRPr/>
              </a:pPr>
              <a:t>58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80353083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A77CEB8-CBC1-4BC1-B0F9-C41792C8F863}" type="slidenum">
              <a:rPr lang="en-US" sz="900" smtClean="0"/>
              <a:pPr eaLnBrk="1" hangingPunct="1">
                <a:defRPr/>
              </a:pPr>
              <a:t>59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08751132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A77CEB8-CBC1-4BC1-B0F9-C41792C8F863}" type="slidenum">
              <a:rPr lang="en-US" sz="900" smtClean="0"/>
              <a:pPr eaLnBrk="1" hangingPunct="1">
                <a:defRPr/>
              </a:pPr>
              <a:t>60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55967242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A77CEB8-CBC1-4BC1-B0F9-C41792C8F863}" type="slidenum">
              <a:rPr lang="en-US" sz="900" smtClean="0"/>
              <a:pPr eaLnBrk="1" hangingPunct="1">
                <a:defRPr/>
              </a:pPr>
              <a:t>61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63736279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781E2A0-10BF-45FD-AD84-50783B342A79}" type="slidenum">
              <a:rPr lang="en-US" sz="900" smtClean="0"/>
              <a:pPr eaLnBrk="1" hangingPunct="1">
                <a:defRPr/>
              </a:pPr>
              <a:t>62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370722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5CF4777-8F3D-4A7F-8BD5-10F952F93CF0}" type="slidenum">
              <a:rPr lang="en-US" sz="900" smtClean="0"/>
              <a:pPr eaLnBrk="1" hangingPunct="1">
                <a:defRPr/>
              </a:pPr>
              <a:t>6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682747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D92ECC1-D691-4538-AA5A-40E92103DEE2}" type="slidenum">
              <a:rPr lang="en-US" sz="900" smtClean="0"/>
              <a:pPr eaLnBrk="1" hangingPunct="1">
                <a:defRPr/>
              </a:pPr>
              <a:t>7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228203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805379-5A97-4953-AB8D-D0CFCC34E6B5}" type="slidenum">
              <a:rPr lang="en-US" sz="900" smtClean="0"/>
              <a:pPr eaLnBrk="1" hangingPunct="1">
                <a:defRPr/>
              </a:pPr>
              <a:t>8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757157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8DC847C-A57D-41F9-91A9-2B369C4107F3}" type="slidenum">
              <a:rPr lang="en-US" sz="900" smtClean="0"/>
              <a:pPr eaLnBrk="1" hangingPunct="1">
                <a:defRPr/>
              </a:pPr>
              <a:t>9</a:t>
            </a:fld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3849863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0" y="846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88938" y="1449388"/>
            <a:ext cx="7643812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88938" y="2824163"/>
            <a:ext cx="7643812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731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A3E74C-378A-4C15-A0F2-1BEC1BC753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80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188913"/>
            <a:ext cx="2133600" cy="5881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88913"/>
            <a:ext cx="6251575" cy="5881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382047-9685-4278-A501-FCD5A8732B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4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978D9-A63E-4DC7-83AE-9A1040DEDC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5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D68F4-2E30-45C9-8C64-795CEBFFCA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24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550" y="1562100"/>
            <a:ext cx="4192588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8" y="1562100"/>
            <a:ext cx="419258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53BD59-1CC9-418F-BC2C-9D74E42130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7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9C06A9-6973-4A08-9076-DF851CA046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15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9066A0-BECF-4915-9423-7E44D23B02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474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A036C-EB0A-4943-B014-739DF670B8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2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C78F68-7E86-4D04-B3EE-7B5298D439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5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E0867-0F68-43C5-B2BA-62B6BAEE63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4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9"/>
          <p:cNvSpPr>
            <a:spLocks noChangeShapeType="1"/>
          </p:cNvSpPr>
          <p:nvPr userDrawn="1"/>
        </p:nvSpPr>
        <p:spPr bwMode="auto">
          <a:xfrm>
            <a:off x="0" y="-211879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98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194425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A1BA602-6B1B-4B85-8BF6-C36F44C521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1446213"/>
            <a:ext cx="853757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-635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45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  <p:sldLayoutId id="2147484085" r:id="rId3"/>
    <p:sldLayoutId id="2147484086" r:id="rId4"/>
    <p:sldLayoutId id="2147484087" r:id="rId5"/>
    <p:sldLayoutId id="2147484088" r:id="rId6"/>
    <p:sldLayoutId id="2147484089" r:id="rId7"/>
    <p:sldLayoutId id="2147484090" r:id="rId8"/>
    <p:sldLayoutId id="2147484091" r:id="rId9"/>
    <p:sldLayoutId id="2147484092" r:id="rId10"/>
    <p:sldLayoutId id="214748409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2200">
          <a:solidFill>
            <a:schemeClr val="hlink"/>
          </a:solidFill>
          <a:latin typeface="+mn-lt"/>
          <a:ea typeface="ＭＳ Ｐゴシック" charset="0"/>
          <a:cs typeface="+mn-cs"/>
        </a:defRPr>
      </a:lvl1pPr>
      <a:lvl2pPr marL="573088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>
          <a:solidFill>
            <a:schemeClr val="hlink"/>
          </a:solidFill>
          <a:latin typeface="+mn-lt"/>
          <a:ea typeface="ＭＳ Ｐゴシック" charset="0"/>
        </a:defRPr>
      </a:lvl2pPr>
      <a:lvl3pPr marL="917575" indent="-1730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400">
          <a:solidFill>
            <a:schemeClr val="hlink"/>
          </a:solidFill>
          <a:latin typeface="+mn-lt"/>
          <a:ea typeface="ＭＳ Ｐゴシック" charset="0"/>
        </a:defRPr>
      </a:lvl3pPr>
      <a:lvl4pPr marL="1196975" indent="-1651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4pPr>
      <a:lvl5pPr marL="1539875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EViews Training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en-US" b="1" dirty="0" smtClean="0">
                <a:ea typeface="ＭＳ Ｐゴシック" pitchFamily="34" charset="-128"/>
              </a:rPr>
              <a:t>Basic Estimation</a:t>
            </a:r>
            <a:endParaRPr lang="en-US" sz="2400" b="1" dirty="0" smtClean="0">
              <a:ea typeface="ＭＳ Ｐゴシック" pitchFamily="34" charset="-128"/>
            </a:endParaRPr>
          </a:p>
          <a:p>
            <a:pPr eaLnBrk="1" hangingPunct="1">
              <a:buFont typeface="Times" pitchFamily="18" charset="0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eaLnBrk="1" hangingPunct="1">
              <a:buFont typeface="Times" pitchFamily="18" charset="0"/>
              <a:buNone/>
            </a:pPr>
            <a:endParaRPr 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Specifying Equation by List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657350"/>
            <a:ext cx="7864475" cy="2157413"/>
          </a:xfrm>
        </p:spPr>
        <p:txBody>
          <a:bodyPr/>
          <a:lstStyle/>
          <a:p>
            <a:pPr marL="228600" lvl="1" indent="-228600" eaLnBrk="1" hangingPunct="1">
              <a:buFont typeface="+mj-lt"/>
              <a:buAutoNum type="arabicPeriod" startAt="3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The Equation Estimation dialog box opens, listing your independent, dependent variables, and the constant.</a:t>
            </a:r>
          </a:p>
          <a:p>
            <a:pPr marL="228600" lvl="1" indent="-228600" eaLnBrk="1" hangingPunct="1">
              <a:buFont typeface="+mj-lt"/>
              <a:buAutoNum type="arabicPeriod" startAt="3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Click</a:t>
            </a:r>
            <a:r>
              <a:rPr lang="en-US" sz="1400" b="1" kern="1200" dirty="0" smtClean="0">
                <a:ea typeface="ＭＳ Ｐゴシック" pitchFamily="34" charset="-128"/>
              </a:rPr>
              <a:t> OK </a:t>
            </a:r>
            <a:r>
              <a:rPr lang="en-US" sz="1400" kern="1200" dirty="0" smtClean="0">
                <a:ea typeface="ＭＳ Ｐゴシック" pitchFamily="34" charset="-128"/>
              </a:rPr>
              <a:t>to estimate regression.</a:t>
            </a:r>
          </a:p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02ABCDA-FB62-44F5-B211-10D7AA0229BD}" type="slidenum">
              <a:rPr lang="en-US" sz="800" smtClean="0"/>
              <a:pPr eaLnBrk="1" hangingPunct="1">
                <a:defRPr/>
              </a:pPr>
              <a:t>10</a:t>
            </a:fld>
            <a:endParaRPr lang="en-US" sz="800" dirty="0" smtClean="0"/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914" y="2683724"/>
            <a:ext cx="4011612" cy="3509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Method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54039" y="1257300"/>
            <a:ext cx="3979861" cy="441960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After </a:t>
            </a:r>
            <a:r>
              <a:rPr lang="en-US" sz="1600" kern="1200" dirty="0">
                <a:ea typeface="ＭＳ Ｐゴシック" pitchFamily="34" charset="-128"/>
              </a:rPr>
              <a:t>you specify the variable list, you need to select an estimation method.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Click on the </a:t>
            </a:r>
            <a:r>
              <a:rPr lang="en-US" sz="1600" b="1" i="1" kern="1200" dirty="0">
                <a:ea typeface="ＭＳ Ｐゴシック" pitchFamily="34" charset="-128"/>
              </a:rPr>
              <a:t>Method </a:t>
            </a:r>
            <a:r>
              <a:rPr lang="en-US" sz="1600" kern="1200" dirty="0">
                <a:ea typeface="ＭＳ Ｐゴシック" pitchFamily="34" charset="-128"/>
              </a:rPr>
              <a:t>option, and you see a drop-down menu listing the various estimation method you can perform in EViews.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Standard, single equation regression, is performed using “Least Squares” (LS).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In this tutorial we will use Least Squares and defer discussion of more advanced estimation techniques in subsequent </a:t>
            </a:r>
            <a:r>
              <a:rPr lang="en-US" sz="1600" kern="1200" dirty="0" smtClean="0">
                <a:ea typeface="ＭＳ Ｐゴシック" pitchFamily="34" charset="-128"/>
              </a:rPr>
              <a:t>tutorials.</a:t>
            </a: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F025550-0E3D-43A3-A26B-A7D75354BB52}" type="slidenum">
              <a:rPr lang="en-US" sz="800" smtClean="0"/>
              <a:pPr eaLnBrk="1" hangingPunct="1">
                <a:defRPr/>
              </a:pPr>
              <a:t>11</a:t>
            </a:fld>
            <a:endParaRPr lang="en-US" sz="800" dirty="0" smtClean="0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1389063"/>
            <a:ext cx="3895725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Sample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54039" y="1257299"/>
            <a:ext cx="7885112" cy="2047875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The third </a:t>
            </a:r>
            <a:r>
              <a:rPr lang="en-US" sz="1600" kern="1200" dirty="0" smtClean="0">
                <a:ea typeface="ＭＳ Ｐゴシック" pitchFamily="34" charset="-128"/>
              </a:rPr>
              <a:t>item </a:t>
            </a:r>
            <a:r>
              <a:rPr lang="en-US" sz="1600" kern="1200" dirty="0">
                <a:ea typeface="ＭＳ Ｐゴシック" pitchFamily="34" charset="-128"/>
              </a:rPr>
              <a:t>you need to specify in the equation box is the </a:t>
            </a:r>
            <a:r>
              <a:rPr lang="en-US" sz="1600" b="1" kern="1200" dirty="0" smtClean="0">
                <a:ea typeface="ＭＳ Ｐゴシック" pitchFamily="34" charset="-128"/>
              </a:rPr>
              <a:t>Sample</a:t>
            </a:r>
            <a:r>
              <a:rPr lang="en-US" sz="1600" kern="1200" dirty="0" smtClean="0">
                <a:ea typeface="ＭＳ Ｐゴシック" pitchFamily="34" charset="-128"/>
              </a:rPr>
              <a:t>. </a:t>
            </a: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You can </a:t>
            </a:r>
            <a:r>
              <a:rPr lang="en-US" sz="1600" kern="1200" dirty="0" smtClean="0">
                <a:ea typeface="ＭＳ Ｐゴシック" pitchFamily="34" charset="-128"/>
              </a:rPr>
              <a:t>specify </a:t>
            </a:r>
            <a:r>
              <a:rPr lang="en-US" sz="1600" kern="1200" dirty="0">
                <a:ea typeface="ＭＳ Ｐゴシック" pitchFamily="34" charset="-128"/>
              </a:rPr>
              <a:t>the sample period in the sample space of the equation box</a:t>
            </a:r>
            <a:r>
              <a:rPr lang="en-US" sz="1600" kern="1200" dirty="0" smtClean="0">
                <a:ea typeface="ＭＳ Ｐゴシック" pitchFamily="34" charset="-128"/>
              </a:rPr>
              <a:t>.</a:t>
            </a:r>
          </a:p>
          <a:p>
            <a:pPr marL="0" indent="0" eaLnBrk="1" hangingPunct="1">
              <a:buSzPct val="10000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SzPct val="100000"/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For example, to estimate the following regression over the entire sample: </a:t>
            </a:r>
          </a:p>
          <a:p>
            <a:pPr marL="744538" lvl="1" indent="-342900" eaLnBrk="1" hangingPunct="1">
              <a:buSzPct val="100000"/>
              <a:buFont typeface="+mj-lt"/>
              <a:buAutoNum type="arabicPeriod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 You </a:t>
            </a:r>
            <a:r>
              <a:rPr lang="en-US" sz="1400" kern="1200" dirty="0">
                <a:ea typeface="ＭＳ Ｐゴシック" pitchFamily="34" charset="-128"/>
              </a:rPr>
              <a:t>need to include all observations (1 to </a:t>
            </a:r>
            <a:r>
              <a:rPr lang="en-US" sz="1400" kern="1200" dirty="0" smtClean="0">
                <a:ea typeface="ＭＳ Ｐゴシック" pitchFamily="34" charset="-128"/>
              </a:rPr>
              <a:t>9275).  </a:t>
            </a:r>
          </a:p>
          <a:p>
            <a:pPr marL="744538" lvl="1" indent="-342900" eaLnBrk="1" hangingPunct="1">
              <a:buSzPct val="100000"/>
              <a:buFont typeface="+mj-lt"/>
              <a:buAutoNum type="arabicPeriod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Click </a:t>
            </a:r>
            <a:r>
              <a:rPr lang="en-US" sz="1400" b="1" kern="1200" dirty="0">
                <a:ea typeface="ＭＳ Ｐゴシック" pitchFamily="34" charset="-128"/>
              </a:rPr>
              <a:t>OK</a:t>
            </a:r>
            <a:r>
              <a:rPr lang="en-US" sz="1400" kern="1200" dirty="0">
                <a:ea typeface="ＭＳ Ｐゴシック" pitchFamily="34" charset="-128"/>
              </a:rPr>
              <a:t> to estimate the regression. As seen in Equation Output, EViews has included all observations when estimating this </a:t>
            </a:r>
            <a:r>
              <a:rPr lang="en-US" sz="1400" kern="1200" dirty="0" smtClean="0">
                <a:ea typeface="ＭＳ Ｐゴシック" pitchFamily="34" charset="-128"/>
              </a:rPr>
              <a:t>regression.</a:t>
            </a:r>
            <a:endParaRPr lang="en-US" sz="14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AA0C626-1077-4AAE-9920-E6028068AC72}" type="slidenum">
              <a:rPr lang="en-US" sz="800" smtClean="0"/>
              <a:pPr eaLnBrk="1" hangingPunct="1">
                <a:defRPr/>
              </a:pPr>
              <a:t>12</a:t>
            </a:fld>
            <a:endParaRPr lang="en-US" sz="8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813176" y="3443288"/>
            <a:ext cx="3587750" cy="2898775"/>
            <a:chOff x="130175" y="3040063"/>
            <a:chExt cx="3943350" cy="3449637"/>
          </a:xfrm>
        </p:grpSpPr>
        <p:pic>
          <p:nvPicPr>
            <p:cNvPr id="1331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175" y="3040063"/>
              <a:ext cx="3943350" cy="3449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18" name="Oval 6"/>
            <p:cNvSpPr>
              <a:spLocks noChangeArrowheads="1"/>
            </p:cNvSpPr>
            <p:nvPr/>
          </p:nvSpPr>
          <p:spPr bwMode="auto">
            <a:xfrm>
              <a:off x="249238" y="5429250"/>
              <a:ext cx="1379537" cy="306388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648200" y="3443288"/>
            <a:ext cx="4084638" cy="2898775"/>
            <a:chOff x="4332288" y="2992438"/>
            <a:chExt cx="4400550" cy="3389312"/>
          </a:xfrm>
        </p:grpSpPr>
        <p:pic>
          <p:nvPicPr>
            <p:cNvPr id="1331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1825" y="2992438"/>
              <a:ext cx="4291013" cy="3389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20" name="Oval 8"/>
            <p:cNvSpPr>
              <a:spLocks noChangeArrowheads="1"/>
            </p:cNvSpPr>
            <p:nvPr/>
          </p:nvSpPr>
          <p:spPr bwMode="auto">
            <a:xfrm>
              <a:off x="4332288" y="3875088"/>
              <a:ext cx="1922462" cy="447675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dirty="0"/>
            </a:p>
          </p:txBody>
        </p:sp>
      </p:grpSp>
      <p:cxnSp>
        <p:nvCxnSpPr>
          <p:cNvPr id="11" name="Straight Arrow Connector 2"/>
          <p:cNvCxnSpPr>
            <a:cxnSpLocks noChangeShapeType="1"/>
          </p:cNvCxnSpPr>
          <p:nvPr/>
        </p:nvCxnSpPr>
        <p:spPr bwMode="auto">
          <a:xfrm flipV="1">
            <a:off x="2254100" y="4402589"/>
            <a:ext cx="2330302" cy="1048365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Sample </a:t>
            </a:r>
            <a:r>
              <a:rPr lang="en-US" sz="1800" dirty="0">
                <a:ea typeface="ＭＳ Ｐゴシック" pitchFamily="34" charset="-128"/>
              </a:rPr>
              <a:t>(cont’d)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82613" y="1257299"/>
            <a:ext cx="7894637" cy="1964081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What if you want to estimate the effect of income on wealth, but only for a subset of individuals, e.g., married men? </a:t>
            </a: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SzPct val="100000"/>
              <a:buNone/>
              <a:defRPr/>
            </a:pPr>
            <a:endParaRPr lang="en-US" sz="1600" kern="1200" dirty="0">
              <a:ea typeface="ＭＳ Ｐゴシック" pitchFamily="34" charset="-128"/>
            </a:endParaRPr>
          </a:p>
          <a:p>
            <a:pPr indent="0" eaLnBrk="1" hangingPunct="1">
              <a:buSzPct val="100000"/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To target a specific sample you need to: </a:t>
            </a:r>
          </a:p>
          <a:p>
            <a:pPr marL="915988" lvl="1" indent="-342900" eaLnBrk="1" hangingPunct="1">
              <a:buSzPct val="100000"/>
              <a:buFont typeface="+mj-lt"/>
              <a:buAutoNum type="arabicPeriod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Specify the sample: in this case male and single so  type: </a:t>
            </a:r>
            <a:r>
              <a:rPr lang="en-US" sz="1400" kern="1200" dirty="0" smtClean="0">
                <a:solidFill>
                  <a:schemeClr val="tx1"/>
                </a:solidFill>
                <a:latin typeface="Courier New" panose="02070309020205020404" pitchFamily="49" charset="0"/>
                <a:ea typeface="ＭＳ Ｐゴシック" pitchFamily="34" charset="-128"/>
                <a:cs typeface="Courier New" panose="02070309020205020404" pitchFamily="49" charset="0"/>
              </a:rPr>
              <a:t>if </a:t>
            </a:r>
            <a:r>
              <a:rPr lang="en-US" sz="1400" kern="1200" dirty="0">
                <a:solidFill>
                  <a:schemeClr val="tx1"/>
                </a:solidFill>
                <a:latin typeface="Courier New" panose="02070309020205020404" pitchFamily="49" charset="0"/>
                <a:ea typeface="ＭＳ Ｐゴシック" pitchFamily="34" charset="-128"/>
                <a:cs typeface="Courier New" panose="02070309020205020404" pitchFamily="49" charset="0"/>
              </a:rPr>
              <a:t>married=1 and </a:t>
            </a:r>
            <a:r>
              <a:rPr lang="en-US" sz="1400" kern="1200" dirty="0" smtClean="0">
                <a:solidFill>
                  <a:schemeClr val="tx1"/>
                </a:solidFill>
                <a:latin typeface="Courier New" panose="02070309020205020404" pitchFamily="49" charset="0"/>
                <a:ea typeface="ＭＳ Ｐゴシック" pitchFamily="34" charset="-128"/>
                <a:cs typeface="Courier New" panose="02070309020205020404" pitchFamily="49" charset="0"/>
              </a:rPr>
              <a:t>male=1</a:t>
            </a:r>
            <a:r>
              <a:rPr lang="en-US" sz="1400" kern="1200" dirty="0" smtClean="0">
                <a:ea typeface="ＭＳ Ｐゴシック" pitchFamily="34" charset="-128"/>
              </a:rPr>
              <a:t>.</a:t>
            </a:r>
            <a:endParaRPr lang="en-US" sz="1400" kern="1200" dirty="0">
              <a:ea typeface="ＭＳ Ｐゴシック" pitchFamily="34" charset="-128"/>
            </a:endParaRPr>
          </a:p>
          <a:p>
            <a:pPr marL="915988" lvl="1" indent="-342900" eaLnBrk="1" hangingPunct="1">
              <a:buSzPct val="100000"/>
              <a:buFont typeface="+mj-lt"/>
              <a:buAutoNum type="arabicPeriod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Click </a:t>
            </a:r>
            <a:r>
              <a:rPr lang="en-US" sz="1400" b="1" kern="1200" dirty="0">
                <a:ea typeface="ＭＳ Ｐゴシック" pitchFamily="34" charset="-128"/>
              </a:rPr>
              <a:t>OK</a:t>
            </a:r>
            <a:r>
              <a:rPr lang="en-US" sz="1400" kern="1200" dirty="0">
                <a:ea typeface="ＭＳ Ｐゴシック" pitchFamily="34" charset="-128"/>
              </a:rPr>
              <a:t> to estimate the </a:t>
            </a:r>
            <a:r>
              <a:rPr lang="en-US" sz="1400" kern="1200" dirty="0" smtClean="0">
                <a:ea typeface="ＭＳ Ｐゴシック" pitchFamily="34" charset="-128"/>
              </a:rPr>
              <a:t>regression. As </a:t>
            </a:r>
            <a:r>
              <a:rPr lang="en-US" sz="1400" kern="1200" dirty="0">
                <a:ea typeface="ＭＳ Ｐゴシック" pitchFamily="34" charset="-128"/>
              </a:rPr>
              <a:t>seen in Equation Output, EViews has included only a subset of total observations (534 obs.</a:t>
            </a:r>
            <a:r>
              <a:rPr lang="en-US" sz="1400" kern="1200" dirty="0" smtClean="0">
                <a:ea typeface="ＭＳ Ｐゴシック" pitchFamily="34" charset="-128"/>
              </a:rPr>
              <a:t>) </a:t>
            </a:r>
            <a:endParaRPr lang="en-US" sz="14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2585CBC-1146-4234-99F2-AEA97B69811A}" type="slidenum">
              <a:rPr lang="en-US" sz="800" smtClean="0"/>
              <a:pPr eaLnBrk="1" hangingPunct="1">
                <a:defRPr/>
              </a:pPr>
              <a:t>13</a:t>
            </a:fld>
            <a:endParaRPr lang="en-US" sz="8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382588" y="3431725"/>
            <a:ext cx="3549650" cy="2913063"/>
            <a:chOff x="379413" y="3013075"/>
            <a:chExt cx="3979862" cy="3481388"/>
          </a:xfrm>
        </p:grpSpPr>
        <p:pic>
          <p:nvPicPr>
            <p:cNvPr id="1434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413" y="3013075"/>
              <a:ext cx="3979862" cy="3481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342" name="Oval 9"/>
            <p:cNvSpPr>
              <a:spLocks noChangeArrowheads="1"/>
            </p:cNvSpPr>
            <p:nvPr/>
          </p:nvSpPr>
          <p:spPr bwMode="auto">
            <a:xfrm>
              <a:off x="912813" y="5443538"/>
              <a:ext cx="1757362" cy="303212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143375" y="3431725"/>
            <a:ext cx="3963133" cy="2913063"/>
            <a:chOff x="4478600" y="3013075"/>
            <a:chExt cx="4535225" cy="3333750"/>
          </a:xfrm>
        </p:grpSpPr>
        <p:pic>
          <p:nvPicPr>
            <p:cNvPr id="1434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6125" y="3013075"/>
              <a:ext cx="4457700" cy="3333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344" name="Oval 11"/>
            <p:cNvSpPr>
              <a:spLocks noChangeArrowheads="1"/>
            </p:cNvSpPr>
            <p:nvPr/>
          </p:nvSpPr>
          <p:spPr bwMode="auto">
            <a:xfrm>
              <a:off x="4478600" y="3866204"/>
              <a:ext cx="2738440" cy="531701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dirty="0"/>
            </a:p>
          </p:txBody>
        </p:sp>
      </p:grpSp>
      <p:cxnSp>
        <p:nvCxnSpPr>
          <p:cNvPr id="11" name="Straight Arrow Connector 2"/>
          <p:cNvCxnSpPr>
            <a:cxnSpLocks noChangeShapeType="1"/>
          </p:cNvCxnSpPr>
          <p:nvPr/>
        </p:nvCxnSpPr>
        <p:spPr bwMode="auto">
          <a:xfrm flipV="1">
            <a:off x="2902688" y="4412512"/>
            <a:ext cx="1531089" cy="842568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59059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Equation Object: </a:t>
            </a:r>
          </a:p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Saving, Labeling, Freezing, Printing</a:t>
            </a:r>
            <a:endParaRPr lang="en-US" sz="3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91927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2588" y="-6350"/>
            <a:ext cx="8580437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Equation Objects: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Saving, Labeling, Freezing, Printing 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73088" y="1247775"/>
            <a:ext cx="8027119" cy="410904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After you estimate an equation, you can save the output. </a:t>
            </a: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2585CBC-1146-4234-99F2-AEA97B69811A}" type="slidenum">
              <a:rPr lang="en-US" sz="800" smtClean="0"/>
              <a:pPr eaLnBrk="1" hangingPunct="1">
                <a:defRPr/>
              </a:pPr>
              <a:t>15</a:t>
            </a:fld>
            <a:endParaRPr lang="en-US" sz="800" dirty="0" smtClean="0"/>
          </a:p>
        </p:txBody>
      </p:sp>
      <p:pic>
        <p:nvPicPr>
          <p:cNvPr id="1136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507" y="4126736"/>
            <a:ext cx="322897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11051" y="1955350"/>
            <a:ext cx="3952875" cy="195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lvl="1" indent="0" eaLnBrk="1" hangingPunct="1"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To accomplish this task: </a:t>
            </a:r>
          </a:p>
          <a:p>
            <a:pPr marL="573087" lvl="2" indent="-2286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On the Equation box, click the         button on the top menu. The </a:t>
            </a:r>
            <a:r>
              <a:rPr lang="en-US" b="1" i="1" kern="1200" dirty="0" smtClean="0">
                <a:ea typeface="ＭＳ Ｐゴシック" pitchFamily="34" charset="-128"/>
              </a:rPr>
              <a:t>Object Name </a:t>
            </a:r>
            <a:r>
              <a:rPr lang="en-US" kern="1200" dirty="0" smtClean="0">
                <a:ea typeface="ＭＳ Ｐゴシック" pitchFamily="34" charset="-128"/>
              </a:rPr>
              <a:t>dialog box opens. </a:t>
            </a:r>
          </a:p>
          <a:p>
            <a:pPr marL="573087" lvl="2" indent="-228600" eaLnBrk="1" hangingPunct="1">
              <a:buFont typeface="+mj-lt"/>
              <a:buAutoNum type="arabicPeriod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Type the name of the equation (in this case </a:t>
            </a:r>
            <a:r>
              <a:rPr lang="en-US" sz="1400" b="1" kern="1200" dirty="0" smtClean="0">
                <a:ea typeface="ＭＳ Ｐゴシック" pitchFamily="34" charset="-128"/>
              </a:rPr>
              <a:t>new_equation</a:t>
            </a:r>
            <a:r>
              <a:rPr lang="en-US" sz="1400" kern="1200" dirty="0" smtClean="0">
                <a:ea typeface="ＭＳ Ｐゴシック" pitchFamily="34" charset="-128"/>
              </a:rPr>
              <a:t>) and click </a:t>
            </a:r>
            <a:r>
              <a:rPr lang="en-US" sz="1400" b="1" i="1" kern="1200" dirty="0" smtClean="0">
                <a:ea typeface="ＭＳ Ｐゴシック" pitchFamily="34" charset="-128"/>
              </a:rPr>
              <a:t>OK</a:t>
            </a:r>
            <a:r>
              <a:rPr lang="en-US" sz="1400" kern="1200" dirty="0" smtClean="0">
                <a:ea typeface="ＭＳ Ｐゴシック" pitchFamily="34" charset="-128"/>
              </a:rPr>
              <a:t>. </a:t>
            </a:r>
          </a:p>
          <a:p>
            <a:pPr marL="573087" lvl="2" indent="-228600" eaLnBrk="1" hangingPunct="1">
              <a:buFont typeface="+mj-lt"/>
              <a:buAutoNum type="arabicPeriod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The equation will appear in the workfile window marked with the        icon.  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034" y="2295216"/>
            <a:ext cx="3524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68" y="3671734"/>
            <a:ext cx="268938" cy="23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6647" y="1955350"/>
            <a:ext cx="4286250" cy="33909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5943600" y="2205302"/>
            <a:ext cx="448408" cy="28318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53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3654" y="2836904"/>
            <a:ext cx="4286250" cy="3390900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72223" y="2783759"/>
            <a:ext cx="3009177" cy="3293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171450" eaLnBrk="1" hangingPunct="1">
              <a:buSzPct val="100000"/>
              <a:buFont typeface="Times" pitchFamily="18" charset="0"/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To accomplish this task: </a:t>
            </a:r>
            <a:endParaRPr lang="en-US" sz="1800" kern="1200" dirty="0" smtClean="0"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Click the          button on the top menu of the Equation Box.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Equation Objects: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Saving, Labeling, Freezing, Printing </a:t>
            </a:r>
            <a:r>
              <a:rPr lang="en-US" sz="1800" dirty="0">
                <a:ea typeface="ＭＳ Ｐゴシック" pitchFamily="34" charset="-128"/>
              </a:rPr>
              <a:t>(cont’d)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62698" y="1252393"/>
            <a:ext cx="7952652" cy="1535216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>
                <a:ea typeface="ＭＳ Ｐゴシック" pitchFamily="34" charset="-128"/>
              </a:rPr>
              <a:t>If you want to save the equation output so that it won’t ever change (even if you re-estimate the </a:t>
            </a:r>
            <a:r>
              <a:rPr lang="en-US" sz="1800" kern="1200" dirty="0" smtClean="0">
                <a:ea typeface="ＭＳ Ｐゴシック" pitchFamily="34" charset="-128"/>
              </a:rPr>
              <a:t>regression), </a:t>
            </a:r>
            <a:r>
              <a:rPr lang="en-US" sz="1800" kern="1200" dirty="0">
                <a:ea typeface="ＭＳ Ｐゴシック" pitchFamily="34" charset="-128"/>
              </a:rPr>
              <a:t>you can </a:t>
            </a:r>
            <a:r>
              <a:rPr lang="en-US" sz="1800" b="1" kern="1200" dirty="0">
                <a:ea typeface="ＭＳ Ｐゴシック" pitchFamily="34" charset="-128"/>
              </a:rPr>
              <a:t>Freeze</a:t>
            </a:r>
            <a:r>
              <a:rPr lang="en-US" sz="1800" kern="1200" dirty="0">
                <a:ea typeface="ＭＳ Ｐゴシック" pitchFamily="34" charset="-128"/>
              </a:rPr>
              <a:t> the results. </a:t>
            </a:r>
          </a:p>
          <a:p>
            <a:pPr lvl="1"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Freezing </a:t>
            </a:r>
            <a:r>
              <a:rPr lang="en-US" sz="1600" kern="1200" dirty="0">
                <a:ea typeface="ＭＳ Ｐゴシック" pitchFamily="34" charset="-128"/>
              </a:rPr>
              <a:t>the equation makes a copy of the current view in the form of a table which is detached from the Equation Object. </a:t>
            </a:r>
            <a:endParaRPr lang="en-US" sz="1600" kern="1200" dirty="0" smtClean="0">
              <a:ea typeface="ＭＳ Ｐゴシック" pitchFamily="34" charset="-128"/>
            </a:endParaRPr>
          </a:p>
        </p:txBody>
      </p:sp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2585CBC-1146-4234-99F2-AEA97B69811A}" type="slidenum">
              <a:rPr lang="en-US" sz="800" smtClean="0"/>
              <a:pPr eaLnBrk="1" hangingPunct="1">
                <a:defRPr/>
              </a:pPr>
              <a:t>16</a:t>
            </a:fld>
            <a:endParaRPr lang="en-US" sz="800" dirty="0" smtClean="0"/>
          </a:p>
        </p:txBody>
      </p:sp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676" y="3112454"/>
            <a:ext cx="3905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5792155" y="3112454"/>
            <a:ext cx="512439" cy="280689"/>
          </a:xfrm>
          <a:prstGeom prst="ellipse">
            <a:avLst/>
          </a:prstGeom>
          <a:solidFill>
            <a:srgbClr val="C00000">
              <a:alpha val="0"/>
            </a:srgbClr>
          </a:solidFill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42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D10803-D2BC-4EE4-8B42-7A847FDCA3F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999353"/>
            <a:ext cx="322897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720610" y="1394788"/>
            <a:ext cx="3009177" cy="2220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514350" lvl="1" indent="-342900" eaLnBrk="1" hangingPunct="1">
              <a:buFont typeface="+mj-lt"/>
              <a:buAutoNum type="arabicPeriod" startAt="2"/>
              <a:defRPr/>
            </a:pPr>
            <a:r>
              <a:rPr lang="en-US" sz="1400" dirty="0">
                <a:ea typeface="ＭＳ Ｐゴシック" pitchFamily="34" charset="-128"/>
              </a:rPr>
              <a:t>A table view of the equation results opens up (shown </a:t>
            </a:r>
            <a:r>
              <a:rPr lang="en-US" sz="1400" dirty="0" smtClean="0">
                <a:ea typeface="ＭＳ Ｐゴシック" pitchFamily="34" charset="-128"/>
              </a:rPr>
              <a:t>to the right). </a:t>
            </a:r>
            <a:endParaRPr lang="en-US" sz="1400" dirty="0">
              <a:ea typeface="ＭＳ Ｐゴシック" pitchFamily="34" charset="-128"/>
            </a:endParaRPr>
          </a:p>
          <a:p>
            <a:pPr marL="514350" lvl="1" indent="-342900" eaLnBrk="1" hangingPunct="1">
              <a:buFont typeface="+mj-lt"/>
              <a:buAutoNum type="arabicPeriod" startAt="2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You can save this table, by clicking the          button in the </a:t>
            </a:r>
            <a:r>
              <a:rPr lang="en-US" sz="1400" i="1" kern="1200" dirty="0" smtClean="0">
                <a:ea typeface="ＭＳ Ｐゴシック" pitchFamily="34" charset="-128"/>
              </a:rPr>
              <a:t>Table Object </a:t>
            </a:r>
            <a:r>
              <a:rPr lang="en-US" sz="1400" kern="1200" dirty="0" smtClean="0">
                <a:ea typeface="ＭＳ Ｐゴシック" pitchFamily="34" charset="-128"/>
              </a:rPr>
              <a:t>and  name the table in the Object Name box (shown below; in this case we name it </a:t>
            </a:r>
            <a:r>
              <a:rPr lang="en-US" sz="1400" i="1" kern="1200" dirty="0" smtClean="0">
                <a:ea typeface="ＭＳ Ｐゴシック" pitchFamily="34" charset="-128"/>
              </a:rPr>
              <a:t>table_eq1</a:t>
            </a:r>
            <a:r>
              <a:rPr lang="en-US" sz="1400" kern="1200" dirty="0" smtClean="0">
                <a:ea typeface="ＭＳ Ｐゴシック" pitchFamily="34" charset="-128"/>
              </a:rPr>
              <a:t>).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82588" y="-6350"/>
            <a:ext cx="7521575" cy="1131888"/>
          </a:xfrm>
          <a:prstGeom prst="rect">
            <a:avLst/>
          </a:prstGeom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ea typeface="ＭＳ Ｐゴシック" pitchFamily="34" charset="-128"/>
              </a:rPr>
              <a:t>Equation Objects: </a:t>
            </a:r>
          </a:p>
          <a:p>
            <a:pPr eaLnBrk="1" hangingPunct="1"/>
            <a:r>
              <a:rPr lang="en-US" dirty="0" smtClean="0">
                <a:ea typeface="ＭＳ Ｐゴシック" pitchFamily="34" charset="-128"/>
              </a:rPr>
              <a:t>Saving, Labeling, Freezing, Printing </a:t>
            </a:r>
            <a:r>
              <a:rPr lang="en-US" sz="1800" dirty="0" smtClean="0">
                <a:ea typeface="ＭＳ Ｐゴシック" pitchFamily="34" charset="-128"/>
              </a:rPr>
              <a:t>(cont’d) </a:t>
            </a:r>
            <a:endParaRPr lang="en-US" sz="1800" dirty="0">
              <a:ea typeface="ＭＳ Ｐゴシック" pitchFamily="34" charset="-128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871" y="1362845"/>
            <a:ext cx="4387989" cy="3357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5601281" y="1572913"/>
            <a:ext cx="512439" cy="280689"/>
          </a:xfrm>
          <a:prstGeom prst="ellipse">
            <a:avLst/>
          </a:prstGeom>
          <a:solidFill>
            <a:srgbClr val="C00000">
              <a:alpha val="0"/>
            </a:srgbClr>
          </a:solidFill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198" y="2346876"/>
            <a:ext cx="371475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391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Equation Output:</a:t>
            </a:r>
          </a:p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Analyzing and Interpreting Results</a:t>
            </a:r>
          </a:p>
        </p:txBody>
      </p:sp>
    </p:spTree>
    <p:extLst>
      <p:ext uri="{BB962C8B-B14F-4D97-AF65-F5344CB8AC3E}">
        <p14:creationId xmlns:p14="http://schemas.microsoft.com/office/powerpoint/2010/main" val="36864495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Equation Output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90550" y="1276350"/>
            <a:ext cx="7991475" cy="17843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Let’s analyze the results from our simple estimation, which includes only one explanatory variable (</a:t>
            </a:r>
            <a:r>
              <a:rPr lang="en-US" sz="1600" b="1" i="1" kern="1200" dirty="0">
                <a:ea typeface="ＭＳ Ｐゴシック" pitchFamily="34" charset="-128"/>
              </a:rPr>
              <a:t>income</a:t>
            </a:r>
            <a:r>
              <a:rPr lang="en-US" sz="1600" kern="1200" dirty="0">
                <a:ea typeface="ＭＳ Ｐゴシック" pitchFamily="34" charset="-128"/>
              </a:rPr>
              <a:t>) and an intercept. </a:t>
            </a: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SzPct val="100000"/>
              <a:buNone/>
              <a:defRPr/>
            </a:pP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The Equation </a:t>
            </a:r>
            <a:r>
              <a:rPr lang="en-US" sz="1600" kern="1200" dirty="0" smtClean="0">
                <a:ea typeface="ＭＳ Ｐゴシック" pitchFamily="34" charset="-128"/>
              </a:rPr>
              <a:t>box has </a:t>
            </a:r>
            <a:r>
              <a:rPr lang="en-US" sz="1600" kern="1200" dirty="0">
                <a:ea typeface="ＭＳ Ｐゴシック" pitchFamily="34" charset="-128"/>
              </a:rPr>
              <a:t>three main parts, which we will discuss in </a:t>
            </a:r>
            <a:r>
              <a:rPr lang="en-US" sz="1600" kern="1200" dirty="0" smtClean="0">
                <a:ea typeface="ＭＳ Ｐゴシック" pitchFamily="34" charset="-128"/>
              </a:rPr>
              <a:t>turn:</a:t>
            </a:r>
            <a:endParaRPr lang="en-US" sz="1600" kern="1200" dirty="0">
              <a:ea typeface="ＭＳ Ｐゴシック" pitchFamily="34" charset="-128"/>
            </a:endParaRP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The top panel summarizes the input for the regression.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The middle panel summarizes information about regression coefficients.</a:t>
            </a:r>
          </a:p>
          <a:p>
            <a:pPr marL="744537" lvl="2" indent="-2286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The bottom panel provides summary statistics about the entire regression.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5C1CD76E-A914-408B-85AB-8B7B86366068}" type="slidenum">
              <a:rPr lang="en-US" sz="800" smtClean="0"/>
              <a:pPr eaLnBrk="1" hangingPunct="1">
                <a:defRPr/>
              </a:pPr>
              <a:t>19</a:t>
            </a:fld>
            <a:endParaRPr lang="en-US" sz="800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1885951" y="3273705"/>
            <a:ext cx="5490963" cy="2720413"/>
            <a:chOff x="1885951" y="3273705"/>
            <a:chExt cx="5490963" cy="2720413"/>
          </a:xfrm>
        </p:grpSpPr>
        <p:grpSp>
          <p:nvGrpSpPr>
            <p:cNvPr id="3" name="Group 2"/>
            <p:cNvGrpSpPr/>
            <p:nvPr/>
          </p:nvGrpSpPr>
          <p:grpSpPr>
            <a:xfrm>
              <a:off x="3832820" y="3273705"/>
              <a:ext cx="3544094" cy="2720413"/>
              <a:chOff x="4715272" y="3195638"/>
              <a:chExt cx="3544094" cy="2720413"/>
            </a:xfrm>
          </p:grpSpPr>
          <p:pic>
            <p:nvPicPr>
              <p:cNvPr id="15365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5272" y="3195638"/>
                <a:ext cx="3544094" cy="27204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5366" name="Rectangle 1"/>
              <p:cNvSpPr>
                <a:spLocks noChangeArrowheads="1"/>
              </p:cNvSpPr>
              <p:nvPr/>
            </p:nvSpPr>
            <p:spPr bwMode="auto">
              <a:xfrm>
                <a:off x="4791075" y="3600449"/>
                <a:ext cx="1627584" cy="660401"/>
              </a:xfrm>
              <a:prstGeom prst="rect">
                <a:avLst/>
              </a:prstGeom>
              <a:noFill/>
              <a:ln w="38100" algn="ctr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en-US" dirty="0"/>
              </a:p>
            </p:txBody>
          </p:sp>
          <p:sp>
            <p:nvSpPr>
              <p:cNvPr id="15367" name="Rectangle 1"/>
              <p:cNvSpPr>
                <a:spLocks noChangeArrowheads="1"/>
              </p:cNvSpPr>
              <p:nvPr/>
            </p:nvSpPr>
            <p:spPr bwMode="auto">
              <a:xfrm>
                <a:off x="4791076" y="4260850"/>
                <a:ext cx="3295650" cy="623888"/>
              </a:xfrm>
              <a:prstGeom prst="rect">
                <a:avLst/>
              </a:prstGeom>
              <a:noFill/>
              <a:ln w="38100" algn="ctr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en-US" dirty="0"/>
              </a:p>
            </p:txBody>
          </p:sp>
          <p:sp>
            <p:nvSpPr>
              <p:cNvPr id="15368" name="Rectangle 1"/>
              <p:cNvSpPr>
                <a:spLocks noChangeArrowheads="1"/>
              </p:cNvSpPr>
              <p:nvPr/>
            </p:nvSpPr>
            <p:spPr bwMode="auto">
              <a:xfrm>
                <a:off x="4791075" y="4887914"/>
                <a:ext cx="3295651" cy="876300"/>
              </a:xfrm>
              <a:prstGeom prst="rect">
                <a:avLst/>
              </a:prstGeom>
              <a:noFill/>
              <a:ln w="38100" algn="ctr">
                <a:solidFill>
                  <a:srgbClr val="C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en-US" dirty="0"/>
              </a:p>
            </p:txBody>
          </p:sp>
        </p:grpSp>
        <p:sp>
          <p:nvSpPr>
            <p:cNvPr id="15369" name="TextBox 11"/>
            <p:cNvSpPr txBox="1">
              <a:spLocks noChangeArrowheads="1"/>
            </p:cNvSpPr>
            <p:nvPr/>
          </p:nvSpPr>
          <p:spPr bwMode="auto">
            <a:xfrm>
              <a:off x="2208213" y="3700741"/>
              <a:ext cx="111283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003399"/>
                  </a:solidFill>
                </a:rPr>
                <a:t>Top Panel</a:t>
              </a:r>
            </a:p>
          </p:txBody>
        </p:sp>
        <p:sp>
          <p:nvSpPr>
            <p:cNvPr id="15371" name="TextBox 11"/>
            <p:cNvSpPr txBox="1">
              <a:spLocks noChangeArrowheads="1"/>
            </p:cNvSpPr>
            <p:nvPr/>
          </p:nvSpPr>
          <p:spPr bwMode="auto">
            <a:xfrm>
              <a:off x="1908176" y="4479923"/>
              <a:ext cx="13462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003399"/>
                  </a:solidFill>
                </a:rPr>
                <a:t>Middle  Panel</a:t>
              </a:r>
            </a:p>
          </p:txBody>
        </p:sp>
        <p:sp>
          <p:nvSpPr>
            <p:cNvPr id="15374" name="TextBox 11"/>
            <p:cNvSpPr txBox="1">
              <a:spLocks noChangeArrowheads="1"/>
            </p:cNvSpPr>
            <p:nvPr/>
          </p:nvSpPr>
          <p:spPr bwMode="auto">
            <a:xfrm>
              <a:off x="1885951" y="5138738"/>
              <a:ext cx="13446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003399"/>
                  </a:solidFill>
                </a:rPr>
                <a:t>Bottom Panel</a:t>
              </a:r>
            </a:p>
          </p:txBody>
        </p:sp>
        <p:cxnSp>
          <p:nvCxnSpPr>
            <p:cNvPr id="17" name="Straight Arrow Connector 2"/>
            <p:cNvCxnSpPr>
              <a:cxnSpLocks noChangeShapeType="1"/>
            </p:cNvCxnSpPr>
            <p:nvPr/>
          </p:nvCxnSpPr>
          <p:spPr bwMode="auto">
            <a:xfrm>
              <a:off x="3230564" y="3854728"/>
              <a:ext cx="678059" cy="80387"/>
            </a:xfrm>
            <a:prstGeom prst="straightConnector1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Straight Arrow Connector 2"/>
            <p:cNvCxnSpPr>
              <a:cxnSpLocks noChangeShapeType="1"/>
            </p:cNvCxnSpPr>
            <p:nvPr/>
          </p:nvCxnSpPr>
          <p:spPr bwMode="auto">
            <a:xfrm>
              <a:off x="3230564" y="4623582"/>
              <a:ext cx="678059" cy="80387"/>
            </a:xfrm>
            <a:prstGeom prst="straightConnector1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Straight Arrow Connector 2"/>
            <p:cNvCxnSpPr>
              <a:cxnSpLocks noChangeShapeType="1"/>
            </p:cNvCxnSpPr>
            <p:nvPr/>
          </p:nvCxnSpPr>
          <p:spPr bwMode="auto">
            <a:xfrm>
              <a:off x="3209232" y="5292725"/>
              <a:ext cx="678059" cy="80387"/>
            </a:xfrm>
            <a:prstGeom prst="straightConnector1">
              <a:avLst/>
            </a:prstGeom>
            <a:noFill/>
            <a:ln w="2540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Basic Regression Analysis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578191" y="1264007"/>
            <a:ext cx="7585467" cy="4702175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>
                <a:ea typeface="ＭＳ Ｐゴシック" pitchFamily="34" charset="-128"/>
              </a:rPr>
              <a:t>EViews has a very powerful and easy-to-use estimation toolkit </a:t>
            </a:r>
            <a:r>
              <a:rPr lang="en-US" sz="1800" kern="1200" dirty="0" smtClean="0">
                <a:ea typeface="ＭＳ Ｐゴシック" pitchFamily="34" charset="-128"/>
              </a:rPr>
              <a:t>that allows you to estimate from </a:t>
            </a:r>
            <a:r>
              <a:rPr lang="en-US" sz="1800" kern="1200" dirty="0">
                <a:ea typeface="ＭＳ Ｐゴシック" pitchFamily="34" charset="-128"/>
              </a:rPr>
              <a:t>the simplest to the most complex regression analysis</a:t>
            </a:r>
            <a:r>
              <a:rPr lang="en-US" sz="1800" kern="1200" dirty="0" smtClean="0">
                <a:ea typeface="ＭＳ Ｐゴシック" pitchFamily="34" charset="-128"/>
              </a:rPr>
              <a:t>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>
                <a:ea typeface="ＭＳ Ｐゴシック" pitchFamily="34" charset="-128"/>
              </a:rPr>
              <a:t>This tutorial explains basic regression techniques in EViews for single equation regressions using cross-section data. </a:t>
            </a: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>
                <a:ea typeface="ＭＳ Ｐゴシック" pitchFamily="34" charset="-128"/>
              </a:rPr>
              <a:t>The main topics include: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 Specifying and estimating an equation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>
                <a:ea typeface="ＭＳ Ｐゴシック" pitchFamily="34" charset="-128"/>
              </a:rPr>
              <a:t> </a:t>
            </a:r>
            <a:r>
              <a:rPr lang="en-US" sz="1600" kern="1200" dirty="0" smtClean="0">
                <a:ea typeface="ＭＳ Ｐゴシック" pitchFamily="34" charset="-128"/>
              </a:rPr>
              <a:t>Equation Objects (saving, labeling, freezing, printing)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>
                <a:ea typeface="ＭＳ Ｐゴシック" pitchFamily="34" charset="-128"/>
              </a:rPr>
              <a:t> </a:t>
            </a:r>
            <a:r>
              <a:rPr lang="en-US" sz="1600" kern="1200" dirty="0" smtClean="0">
                <a:ea typeface="ＭＳ Ｐゴシック" pitchFamily="34" charset="-128"/>
              </a:rPr>
              <a:t>Equation Output: Analyzing and Interpreting results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 Multiple Regression Analysis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>
                <a:ea typeface="ＭＳ Ｐゴシック" pitchFamily="34" charset="-128"/>
              </a:rPr>
              <a:t> </a:t>
            </a:r>
            <a:r>
              <a:rPr lang="en-US" sz="1600" kern="1200" dirty="0" smtClean="0">
                <a:ea typeface="ＭＳ Ｐゴシック" pitchFamily="34" charset="-128"/>
              </a:rPr>
              <a:t>Estimation with Data Expressions and Functions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>
                <a:ea typeface="ＭＳ Ｐゴシック" pitchFamily="34" charset="-128"/>
              </a:rPr>
              <a:t> </a:t>
            </a:r>
            <a:r>
              <a:rPr lang="en-US" sz="1600" kern="1200" dirty="0" smtClean="0">
                <a:ea typeface="ＭＳ Ｐゴシック" pitchFamily="34" charset="-128"/>
              </a:rPr>
              <a:t>Post Estimation: Working with Equations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>
                <a:ea typeface="ＭＳ Ｐゴシック" pitchFamily="34" charset="-128"/>
              </a:rPr>
              <a:t> </a:t>
            </a:r>
            <a:r>
              <a:rPr lang="en-US" sz="1600" kern="1200" dirty="0" smtClean="0">
                <a:ea typeface="ＭＳ Ｐゴシック" pitchFamily="34" charset="-128"/>
              </a:rPr>
              <a:t>Hypothesis testing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kern="1200" dirty="0">
                <a:ea typeface="ＭＳ Ｐゴシック" pitchFamily="34" charset="-128"/>
              </a:rPr>
              <a:t> </a:t>
            </a:r>
            <a:r>
              <a:rPr lang="en-US" sz="1600" kern="1200" dirty="0" smtClean="0">
                <a:ea typeface="ＭＳ Ｐゴシック" pitchFamily="34" charset="-128"/>
              </a:rPr>
              <a:t>Estimation Options (robust standard errors, weighted least squares)  </a:t>
            </a:r>
          </a:p>
          <a:p>
            <a:pPr marL="401638" lvl="1" indent="0" eaLnBrk="1" hangingPunct="1">
              <a:buNone/>
              <a:defRPr/>
            </a:pPr>
            <a:endParaRPr lang="en-US" sz="16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2000" dirty="0" smtClean="0"/>
          </a:p>
          <a:p>
            <a:pPr eaLnBrk="1" hangingPunct="1">
              <a:buFont typeface="Wingdings" pitchFamily="2" charset="2"/>
              <a:buChar char="§"/>
              <a:defRPr/>
            </a:pPr>
            <a:endParaRPr lang="en-US" sz="2000" dirty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F4964C3-C44D-4067-BF8E-B1860A0E6B63}" type="slidenum">
              <a:rPr lang="en-US" sz="800" smtClean="0"/>
              <a:pPr eaLnBrk="1" hangingPunct="1">
                <a:defRPr/>
              </a:pPr>
              <a:t>2</a:t>
            </a:fld>
            <a:endParaRPr lang="en-US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Equation Output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63564" y="1257301"/>
            <a:ext cx="7953116" cy="465174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>
                <a:ea typeface="ＭＳ Ｐゴシック" pitchFamily="34" charset="-128"/>
              </a:rPr>
              <a:t>The top panel provides information about regression inputs.  </a:t>
            </a:r>
          </a:p>
          <a:p>
            <a:pPr marL="0" indent="0" eaLnBrk="1" hangingPunct="1"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DA8E398-0F1B-4FC1-B958-3BD094E815C0}" type="slidenum">
              <a:rPr lang="en-US" sz="800" smtClean="0"/>
              <a:pPr eaLnBrk="1" hangingPunct="1">
                <a:defRPr/>
              </a:pPr>
              <a:t>20</a:t>
            </a:fld>
            <a:endParaRPr lang="en-US" sz="800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917643"/>
              </p:ext>
            </p:extLst>
          </p:nvPr>
        </p:nvGraphicFramePr>
        <p:xfrm>
          <a:off x="588498" y="3354386"/>
          <a:ext cx="7717620" cy="235816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88678"/>
                <a:gridCol w="5728942"/>
              </a:tblGrid>
              <a:tr h="335177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Element</a:t>
                      </a:r>
                      <a:endParaRPr lang="en-US" sz="1600" b="0" dirty="0"/>
                    </a:p>
                  </a:txBody>
                  <a:tcPr marL="91447" marR="91447" marT="45651" marB="4565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Description</a:t>
                      </a:r>
                    </a:p>
                  </a:txBody>
                  <a:tcPr marL="91447" marR="91447" marT="45651" marB="45651"/>
                </a:tc>
              </a:tr>
              <a:tr h="39333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Dependent Variable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651" marB="45651"/>
                </a:tc>
                <a:tc>
                  <a:txBody>
                    <a:bodyPr/>
                    <a:lstStyle/>
                    <a:p>
                      <a:pPr marL="0" indent="0" eaLnBrk="1" hangingPunct="1">
                        <a:buFont typeface="Arial" pitchFamily="34" charset="0"/>
                        <a:buNone/>
                      </a:pPr>
                      <a:r>
                        <a:rPr lang="en-US" sz="1400" b="0" i="0" dirty="0" smtClean="0">
                          <a:solidFill>
                            <a:schemeClr val="tx1"/>
                          </a:solidFill>
                        </a:rPr>
                        <a:t>Denotes the dependent variables. </a:t>
                      </a:r>
                    </a:p>
                  </a:txBody>
                  <a:tcPr marL="91447" marR="91447" marT="45651" marB="45651"/>
                </a:tc>
              </a:tr>
              <a:tr h="36150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Method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651" marB="4565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Denotes the method of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estimation (least squares in this example).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651" marB="45651"/>
                </a:tc>
              </a:tr>
              <a:tr h="36188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Date/Time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Shows the date and time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when the regression was carried out.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</a:tr>
              <a:tr h="38815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Sample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  <a:tc>
                  <a:txBody>
                    <a:bodyPr/>
                    <a:lstStyle/>
                    <a:p>
                      <a:pPr marL="0" indent="0" eaLnBrk="1" hangingPunct="1">
                        <a:buFont typeface="Arial" pitchFamily="34" charset="0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Shows the sample period over which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the regression is carried out. </a:t>
                      </a:r>
                    </a:p>
                  </a:txBody>
                  <a:tcPr marL="91427" marR="91427" marT="45694" marB="45694"/>
                </a:tc>
              </a:tr>
              <a:tr h="38815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Included Observation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  <a:tc>
                  <a:txBody>
                    <a:bodyPr/>
                    <a:lstStyle/>
                    <a:p>
                      <a:pPr marL="0" indent="0" eaLnBrk="1" hangingPunct="1">
                        <a:buFont typeface="Arial" pitchFamily="34" charset="0"/>
                        <a:buNone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Shows the number of observations included in estimation. </a:t>
                      </a:r>
                    </a:p>
                  </a:txBody>
                  <a:tcPr marL="91427" marR="91427" marT="45694" marB="45694"/>
                </a:tc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840" y="1875908"/>
            <a:ext cx="3436937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744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Equation Output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63564" y="1257301"/>
            <a:ext cx="7953116" cy="465174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>
                <a:ea typeface="ＭＳ Ｐゴシック" pitchFamily="34" charset="-128"/>
              </a:rPr>
              <a:t>The middle panel </a:t>
            </a:r>
            <a:r>
              <a:rPr lang="en-US" sz="1800" kern="1200" dirty="0" smtClean="0">
                <a:ea typeface="ＭＳ Ｐゴシック" pitchFamily="34" charset="-128"/>
              </a:rPr>
              <a:t>provides information </a:t>
            </a:r>
            <a:r>
              <a:rPr lang="en-US" sz="1800" kern="1200" dirty="0">
                <a:ea typeface="ＭＳ Ｐゴシック" pitchFamily="34" charset="-128"/>
              </a:rPr>
              <a:t>about the estimated </a:t>
            </a:r>
            <a:r>
              <a:rPr lang="en-US" sz="1800" kern="1200" dirty="0" smtClean="0">
                <a:ea typeface="ＭＳ Ｐゴシック" pitchFamily="34" charset="-128"/>
              </a:rPr>
              <a:t>coefficients.</a:t>
            </a:r>
            <a:endParaRPr lang="en-US" sz="18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DA8E398-0F1B-4FC1-B958-3BD094E815C0}" type="slidenum">
              <a:rPr lang="en-US" sz="800" smtClean="0"/>
              <a:pPr eaLnBrk="1" hangingPunct="1">
                <a:defRPr/>
              </a:pPr>
              <a:t>21</a:t>
            </a:fld>
            <a:endParaRPr lang="en-US" sz="800" dirty="0" smtClean="0"/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169" y="1925638"/>
            <a:ext cx="5227637" cy="964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349514"/>
              </p:ext>
            </p:extLst>
          </p:nvPr>
        </p:nvGraphicFramePr>
        <p:xfrm>
          <a:off x="725047" y="3024778"/>
          <a:ext cx="7717620" cy="326093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88678"/>
                <a:gridCol w="5728942"/>
              </a:tblGrid>
              <a:tr h="335177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Element</a:t>
                      </a:r>
                      <a:endParaRPr lang="en-US" sz="1600" b="0" dirty="0"/>
                    </a:p>
                  </a:txBody>
                  <a:tcPr marL="91447" marR="91447" marT="45651" marB="4565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Description</a:t>
                      </a:r>
                    </a:p>
                  </a:txBody>
                  <a:tcPr marL="91447" marR="91447" marT="45651" marB="45651"/>
                </a:tc>
              </a:tr>
              <a:tr h="51808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Coefficient Values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651" marB="45651"/>
                </a:tc>
                <a:tc>
                  <a:txBody>
                    <a:bodyPr/>
                    <a:lstStyle/>
                    <a:p>
                      <a:pPr marL="285750" indent="-285750" eaLnBrk="1" hangingPunct="1">
                        <a:buFont typeface="Arial" pitchFamily="34" charset="0"/>
                        <a:buChar char="•"/>
                      </a:pPr>
                      <a:r>
                        <a:rPr lang="en-US" sz="1400" b="0" i="1" dirty="0" smtClean="0">
                          <a:solidFill>
                            <a:schemeClr val="tx1"/>
                          </a:solidFill>
                        </a:rPr>
                        <a:t>Income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coefficient measures the marginal contribution of income to wealth. </a:t>
                      </a:r>
                    </a:p>
                    <a:p>
                      <a:pPr marL="285750" indent="-285750" eaLnBrk="1" hangingPunct="1">
                        <a:buFont typeface="Arial" pitchFamily="34" charset="0"/>
                        <a:buChar char="•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 is the estimated constant (or intercept) of the regression. </a:t>
                      </a:r>
                    </a:p>
                  </a:txBody>
                  <a:tcPr marL="91447" marR="91447" marT="45651" marB="45651"/>
                </a:tc>
              </a:tr>
              <a:tr h="51808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Standard Errors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651" marB="45651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Reports the standard errors of the coefficient estimates.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The larger the standard errors, the more noisy the estimates.</a:t>
                      </a:r>
                    </a:p>
                  </a:txBody>
                  <a:tcPr marL="91447" marR="91447" marT="45651" marB="45651"/>
                </a:tc>
              </a:tr>
              <a:tr h="36188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t-Statistic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Reports the t-statistics, computed by dividing coefficient estimates by their standard errors.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Is used to test whether the coefficient in that row equals zero. </a:t>
                      </a:r>
                    </a:p>
                  </a:txBody>
                  <a:tcPr marL="91427" marR="91427" marT="45694" marB="45694"/>
                </a:tc>
              </a:tr>
              <a:tr h="73155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Prob. (p-value)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  <a:tc>
                  <a:txBody>
                    <a:bodyPr/>
                    <a:lstStyle/>
                    <a:p>
                      <a:pPr marL="285750" indent="-285750" eaLnBrk="1" hangingPunct="1">
                        <a:buFont typeface="Arial" pitchFamily="34" charset="0"/>
                        <a:buChar char="•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Reports probability of drawing a t-statistic as extreme as the one actually estimated.</a:t>
                      </a:r>
                    </a:p>
                    <a:p>
                      <a:pPr marL="285750" indent="-285750" eaLnBrk="1" hangingPunct="1">
                        <a:buFont typeface="Arial" pitchFamily="34" charset="0"/>
                        <a:buChar char="•"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Is used to test whether the coefficient is equal to zero (against a two-sided alternative). </a:t>
                      </a:r>
                    </a:p>
                  </a:txBody>
                  <a:tcPr marL="91427" marR="91427" marT="45694" marB="4569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Equation Output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63563" y="1252538"/>
            <a:ext cx="2922587" cy="1271588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>
                <a:ea typeface="ＭＳ Ｐゴシック" pitchFamily="34" charset="-128"/>
              </a:rPr>
              <a:t>The bottom panel </a:t>
            </a:r>
            <a:r>
              <a:rPr lang="en-US" sz="1800" kern="1200" dirty="0" smtClean="0">
                <a:ea typeface="ＭＳ Ｐゴシック" pitchFamily="34" charset="-128"/>
              </a:rPr>
              <a:t>provides information regarding the summary statistics for </a:t>
            </a:r>
            <a:r>
              <a:rPr lang="en-US" sz="1800" kern="1200" dirty="0">
                <a:ea typeface="ＭＳ Ｐゴシック" pitchFamily="34" charset="-128"/>
              </a:rPr>
              <a:t>the entire </a:t>
            </a:r>
            <a:r>
              <a:rPr lang="en-US" sz="1800" kern="1200" dirty="0" smtClean="0">
                <a:ea typeface="ＭＳ Ｐゴシック" pitchFamily="34" charset="-128"/>
              </a:rPr>
              <a:t>regression.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7E183E-47A5-4C90-85F6-262048374844}" type="slidenum">
              <a:rPr lang="en-US" sz="800" smtClean="0"/>
              <a:pPr eaLnBrk="1" hangingPunct="1">
                <a:defRPr/>
              </a:pPr>
              <a:t>22</a:t>
            </a:fld>
            <a:endParaRPr lang="en-US" sz="800" dirty="0" smtClean="0"/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638" y="1327944"/>
            <a:ext cx="5278437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812079"/>
              </p:ext>
            </p:extLst>
          </p:nvPr>
        </p:nvGraphicFramePr>
        <p:xfrm>
          <a:off x="820738" y="2897188"/>
          <a:ext cx="7717620" cy="359251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88678"/>
                <a:gridCol w="5728942"/>
              </a:tblGrid>
              <a:tr h="335177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Statistic</a:t>
                      </a:r>
                      <a:endParaRPr lang="en-US" sz="1600" b="0" dirty="0"/>
                    </a:p>
                  </a:txBody>
                  <a:tcPr marL="91447" marR="91447" marT="45651" marB="4565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Description</a:t>
                      </a:r>
                    </a:p>
                  </a:txBody>
                  <a:tcPr marL="91447" marR="91447" marT="45651" marB="45651"/>
                </a:tc>
              </a:tr>
              <a:tr h="51808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R-squared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651" marB="45651"/>
                </a:tc>
                <a:tc>
                  <a:txBody>
                    <a:bodyPr/>
                    <a:lstStyle/>
                    <a:p>
                      <a:pPr marL="0" indent="0" eaLnBrk="1" hangingPunct="1">
                        <a:buFont typeface="Arial" pitchFamily="34" charset="0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Measures the success of the regression in predicting the values of depended variable.</a:t>
                      </a:r>
                    </a:p>
                  </a:txBody>
                  <a:tcPr marL="91447" marR="91447" marT="45651" marB="45651"/>
                </a:tc>
              </a:tr>
              <a:tr h="518082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Adjusted R-squared 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 marT="45651" marB="4565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Adjusts for the number of independent regressors by penalizing R-squared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for additional regressors. 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ea typeface="ＭＳ Ｐゴシック" pitchFamily="34" charset="-128"/>
                      </a:endParaRPr>
                    </a:p>
                  </a:txBody>
                  <a:tcPr marL="91447" marR="91447" marT="45651" marB="45651"/>
                </a:tc>
              </a:tr>
              <a:tr h="36188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S.E. of regression 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Is a summary measure based on estimated variance of the residuals.</a:t>
                      </a:r>
                    </a:p>
                  </a:txBody>
                  <a:tcPr marL="91427" marR="91427" marT="45694" marB="45694"/>
                </a:tc>
              </a:tr>
              <a:tr h="73155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Sum squared resid 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  <a:tc>
                  <a:txBody>
                    <a:bodyPr/>
                    <a:lstStyle/>
                    <a:p>
                      <a:pPr marL="0" indent="0" eaLnBrk="1" hangingPunct="1">
                        <a:buFont typeface="Arial" pitchFamily="34" charset="0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Reports the sum of squared residuals. The same as 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(S.E. of regression)</a:t>
                      </a:r>
                      <a:r>
                        <a:rPr lang="en-US" sz="1400" i="1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 * (T-k-1)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, where 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is the number of observations (9,275 here), 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k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is the number of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independent variables (k=1 here). </a:t>
                      </a:r>
                    </a:p>
                  </a:txBody>
                  <a:tcPr marL="91427" marR="91427" marT="45694" marB="45694"/>
                </a:tc>
              </a:tr>
              <a:tr h="518168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Log-likelihood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  <a:tc>
                  <a:txBody>
                    <a:bodyPr/>
                    <a:lstStyle/>
                    <a:p>
                      <a:pPr marL="0" indent="0" eaLnBrk="1" hangingPunct="1">
                        <a:buFont typeface="Arial" pitchFamily="34" charset="0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Reports the log likelihood function evaluated at coefficient estimates assuming normally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distributed errors. </a:t>
                      </a:r>
                    </a:p>
                  </a:txBody>
                  <a:tcPr marL="91427" marR="91427" marT="45694" marB="45694"/>
                </a:tc>
              </a:tr>
              <a:tr h="30477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F-statistic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Tests whether all slope coefficients (excluding the constant) are zero.</a:t>
                      </a:r>
                    </a:p>
                  </a:txBody>
                  <a:tcPr marL="91427" marR="91427" marT="45694" marB="45694"/>
                </a:tc>
              </a:tr>
              <a:tr h="304779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Prob(F-Static)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Reports the probability of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drawing an F-statistics as the one estimated.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27" marR="91427" marT="45694" marB="4569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Equation Output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125413" y="1147763"/>
            <a:ext cx="9018587" cy="671512"/>
          </a:xfrm>
        </p:spPr>
        <p:txBody>
          <a:bodyPr/>
          <a:lstStyle/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537D0DA-E769-4089-A287-EF88953B1D75}" type="slidenum">
              <a:rPr lang="en-US" sz="800" smtClean="0"/>
              <a:pPr eaLnBrk="1" hangingPunct="1">
                <a:defRPr/>
              </a:pPr>
              <a:t>23</a:t>
            </a:fld>
            <a:endParaRPr lang="en-US" sz="800" dirty="0" smtClean="0"/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038" y="1495038"/>
            <a:ext cx="5278437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926744"/>
              </p:ext>
            </p:extLst>
          </p:nvPr>
        </p:nvGraphicFramePr>
        <p:xfrm>
          <a:off x="574675" y="3238625"/>
          <a:ext cx="8285163" cy="288620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8278"/>
                <a:gridCol w="6246885"/>
              </a:tblGrid>
              <a:tr h="335063"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Statistic</a:t>
                      </a:r>
                      <a:endParaRPr lang="en-US" sz="1600" b="0" dirty="0"/>
                    </a:p>
                  </a:txBody>
                  <a:tcPr marL="91448" marR="91448" marT="45626" marB="4562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Description</a:t>
                      </a:r>
                    </a:p>
                  </a:txBody>
                  <a:tcPr marL="91448" marR="91448" marT="45626" marB="45626"/>
                </a:tc>
              </a:tr>
              <a:tr h="317066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Mean dependent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var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626" marB="45626"/>
                </a:tc>
                <a:tc>
                  <a:txBody>
                    <a:bodyPr/>
                    <a:lstStyle/>
                    <a:p>
                      <a:pPr marL="0" indent="0" eaLnBrk="1" hangingPunct="1">
                        <a:buFont typeface="Arial" pitchFamily="34" charset="0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Shows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the mean of the dependent variable (in this case, </a:t>
                      </a:r>
                      <a:r>
                        <a:rPr lang="en-US" sz="1400" i="1" baseline="0" dirty="0" smtClean="0">
                          <a:solidFill>
                            <a:schemeClr val="tx1"/>
                          </a:solidFill>
                        </a:rPr>
                        <a:t>wealth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).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626" marB="45626"/>
                </a:tc>
              </a:tr>
              <a:tr h="30765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S.D. dependent var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8" marR="91448" marT="45626" marB="45626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Shows the standard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deviation of the dependent variable (i.e, </a:t>
                      </a:r>
                      <a:r>
                        <a:rPr lang="en-US" sz="1400" i="1" baseline="0" dirty="0" smtClean="0">
                          <a:solidFill>
                            <a:schemeClr val="tx1"/>
                          </a:solidFill>
                        </a:rPr>
                        <a:t>wealth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).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ea typeface="ＭＳ Ｐゴシック" pitchFamily="34" charset="-128"/>
                      </a:endParaRPr>
                    </a:p>
                  </a:txBody>
                  <a:tcPr marL="91448" marR="91448" marT="45626" marB="45626"/>
                </a:tc>
              </a:tr>
              <a:tr h="361681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Akaike info criterion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669" marB="4566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Used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in model selection; smaller values are preferred.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669" marB="45669"/>
                </a:tc>
              </a:tr>
              <a:tr h="528595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Schwarz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criterion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669" marB="45669"/>
                </a:tc>
                <a:tc>
                  <a:txBody>
                    <a:bodyPr/>
                    <a:lstStyle/>
                    <a:p>
                      <a:pPr marL="0" indent="0" eaLnBrk="1" hangingPunct="1">
                        <a:buFont typeface="Arial" pitchFamily="34" charset="0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An alternative to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Akaike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information (AIC)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used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also for model selection. Imposes a larger penalty for including additional explanatory variables 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669" marB="45669"/>
                </a:tc>
              </a:tr>
              <a:tr h="51800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Hannan-Quinn criter.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669" marB="45669"/>
                </a:tc>
                <a:tc>
                  <a:txBody>
                    <a:bodyPr/>
                    <a:lstStyle/>
                    <a:p>
                      <a:pPr marL="0" indent="0" eaLnBrk="1" hangingPunct="1">
                        <a:buFont typeface="Arial" pitchFamily="34" charset="0"/>
                        <a:buNone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An alternative to AIC and Schwarz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criteria used for model selection. It employs a slightly different penalty function than the other two. 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669" marB="45669"/>
                </a:tc>
              </a:tr>
              <a:tr h="518007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Durbin-Watson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stat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669" marB="4566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Measures serial correlation in the residuals. As a rule of thumb, a DW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statistic less than 2 is an indication of positive serial correlation. 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1428" marR="91428" marT="45669" marB="45669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Multiple Regression Analysis </a:t>
            </a:r>
          </a:p>
        </p:txBody>
      </p:sp>
    </p:spTree>
    <p:extLst>
      <p:ext uri="{BB962C8B-B14F-4D97-AF65-F5344CB8AC3E}">
        <p14:creationId xmlns:p14="http://schemas.microsoft.com/office/powerpoint/2010/main" val="13301721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382588" y="-6350"/>
            <a:ext cx="8761412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Multiple Regression Analysis: Estimation</a:t>
            </a:r>
            <a:r>
              <a:rPr lang="en-US" sz="2400" b="1" dirty="0" smtClean="0">
                <a:ea typeface="ＭＳ Ｐゴシック" pitchFamily="34" charset="-128"/>
              </a:rPr>
              <a:t>	 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>
          <a:xfrm>
            <a:off x="731838" y="2149475"/>
            <a:ext cx="3954080" cy="3432175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For this, augment the previous model with the new independent variables by typing in the equation box:</a:t>
            </a:r>
          </a:p>
          <a:p>
            <a:pPr marL="687387" lvl="2" indent="-342900" eaLnBrk="1" hangingPunct="1">
              <a:buFont typeface="+mj-lt"/>
              <a:buAutoNum type="arabicPeriod"/>
              <a:tabLst>
                <a:tab pos="228600" algn="l"/>
              </a:tabLst>
              <a:defRPr/>
            </a:pPr>
            <a:r>
              <a:rPr lang="en-US" b="1" kern="1200" dirty="0" smtClean="0">
                <a:ea typeface="ＭＳ Ｐゴシック" pitchFamily="34" charset="-128"/>
              </a:rPr>
              <a:t>Wealth</a:t>
            </a:r>
            <a:r>
              <a:rPr lang="en-US" kern="1200" dirty="0" smtClean="0">
                <a:ea typeface="ＭＳ Ｐゴシック" pitchFamily="34" charset="-128"/>
              </a:rPr>
              <a:t> </a:t>
            </a:r>
            <a:r>
              <a:rPr lang="en-US" kern="1200" dirty="0">
                <a:ea typeface="ＭＳ Ｐゴシック" pitchFamily="34" charset="-128"/>
              </a:rPr>
              <a:t>– dependent </a:t>
            </a:r>
            <a:r>
              <a:rPr lang="en-US" kern="1200" dirty="0" smtClean="0">
                <a:ea typeface="ＭＳ Ｐゴシック" pitchFamily="34" charset="-128"/>
              </a:rPr>
              <a:t>variable </a:t>
            </a:r>
          </a:p>
          <a:p>
            <a:pPr marL="687387" lvl="2" indent="-342900" eaLnBrk="1" hangingPunct="1">
              <a:buFont typeface="+mj-lt"/>
              <a:buAutoNum type="arabicPeriod"/>
              <a:tabLst>
                <a:tab pos="228600" algn="l"/>
              </a:tabLst>
              <a:defRPr/>
            </a:pPr>
            <a:r>
              <a:rPr lang="en-US" b="1" kern="1200" dirty="0" smtClean="0">
                <a:ea typeface="ＭＳ Ｐゴシック" pitchFamily="34" charset="-128"/>
              </a:rPr>
              <a:t>c</a:t>
            </a:r>
            <a:r>
              <a:rPr lang="en-US" kern="1200" dirty="0" smtClean="0">
                <a:ea typeface="ＭＳ Ｐゴシック" pitchFamily="34" charset="-128"/>
              </a:rPr>
              <a:t> – for constant</a:t>
            </a:r>
            <a:endParaRPr lang="en-US" kern="1200" dirty="0">
              <a:ea typeface="ＭＳ Ｐゴシック" pitchFamily="34" charset="-128"/>
            </a:endParaRPr>
          </a:p>
          <a:p>
            <a:pPr marL="687387" lvl="2" indent="-342900" eaLnBrk="1" hangingPunct="1">
              <a:buFont typeface="+mj-lt"/>
              <a:buAutoNum type="arabicPeriod"/>
              <a:tabLst>
                <a:tab pos="228600" algn="l"/>
              </a:tabLst>
              <a:defRPr/>
            </a:pPr>
            <a:r>
              <a:rPr lang="en-US" b="1" kern="1200" dirty="0" smtClean="0">
                <a:ea typeface="ＭＳ Ｐゴシック" pitchFamily="34" charset="-128"/>
              </a:rPr>
              <a:t>Income</a:t>
            </a:r>
            <a:r>
              <a:rPr lang="en-US" kern="1200" dirty="0" smtClean="0">
                <a:ea typeface="ＭＳ Ｐゴシック" pitchFamily="34" charset="-128"/>
              </a:rPr>
              <a:t> </a:t>
            </a:r>
            <a:r>
              <a:rPr lang="en-US" kern="1200" dirty="0">
                <a:ea typeface="ＭＳ Ｐゴシック" pitchFamily="34" charset="-128"/>
              </a:rPr>
              <a:t>– the 1st independent </a:t>
            </a:r>
            <a:r>
              <a:rPr lang="en-US" kern="1200" dirty="0" smtClean="0">
                <a:ea typeface="ＭＳ Ｐゴシック" pitchFamily="34" charset="-128"/>
              </a:rPr>
              <a:t>variable  </a:t>
            </a:r>
            <a:endParaRPr lang="en-US" kern="1200" dirty="0">
              <a:ea typeface="ＭＳ Ｐゴシック" pitchFamily="34" charset="-128"/>
            </a:endParaRPr>
          </a:p>
          <a:p>
            <a:pPr marL="687387" lvl="2" indent="-342900" eaLnBrk="1" hangingPunct="1">
              <a:buFont typeface="+mj-lt"/>
              <a:buAutoNum type="arabicPeriod"/>
              <a:tabLst>
                <a:tab pos="228600" algn="l"/>
              </a:tabLst>
              <a:defRPr/>
            </a:pPr>
            <a:r>
              <a:rPr lang="en-US" b="1" kern="1200" dirty="0" smtClean="0">
                <a:ea typeface="ＭＳ Ｐゴシック" pitchFamily="34" charset="-128"/>
              </a:rPr>
              <a:t>Age</a:t>
            </a:r>
            <a:r>
              <a:rPr lang="en-US" kern="1200" dirty="0" smtClean="0">
                <a:ea typeface="ＭＳ Ｐゴシック" pitchFamily="34" charset="-128"/>
              </a:rPr>
              <a:t> </a:t>
            </a:r>
            <a:r>
              <a:rPr lang="en-US" kern="1200" dirty="0">
                <a:ea typeface="ＭＳ Ｐゴシック" pitchFamily="34" charset="-128"/>
              </a:rPr>
              <a:t>– 2nd independent </a:t>
            </a:r>
            <a:r>
              <a:rPr lang="en-US" kern="1200" dirty="0" smtClean="0">
                <a:ea typeface="ＭＳ Ｐゴシック" pitchFamily="34" charset="-128"/>
              </a:rPr>
              <a:t>variable</a:t>
            </a:r>
          </a:p>
          <a:p>
            <a:pPr marL="687387" lvl="2" indent="-342900" eaLnBrk="1" hangingPunct="1">
              <a:buFont typeface="+mj-lt"/>
              <a:buAutoNum type="arabicPeriod"/>
              <a:tabLst>
                <a:tab pos="228600" algn="l"/>
              </a:tabLst>
              <a:defRPr/>
            </a:pPr>
            <a:r>
              <a:rPr lang="en-US" b="1" kern="1200" dirty="0" err="1" smtClean="0">
                <a:ea typeface="ＭＳ Ｐゴシック" pitchFamily="34" charset="-128"/>
              </a:rPr>
              <a:t>Fsize</a:t>
            </a:r>
            <a:r>
              <a:rPr lang="en-US" kern="1200" dirty="0" smtClean="0">
                <a:ea typeface="ＭＳ Ｐゴシック" pitchFamily="34" charset="-128"/>
              </a:rPr>
              <a:t> </a:t>
            </a:r>
            <a:r>
              <a:rPr lang="en-US" kern="1200" dirty="0">
                <a:ea typeface="ＭＳ Ｐゴシック" pitchFamily="34" charset="-128"/>
              </a:rPr>
              <a:t>– 3rd independent variable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25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71501" y="1257300"/>
            <a:ext cx="79438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It stands to reason that a better model to explain wealth would be one that includes the age of the individuals as well as the family size, in addition to their income. </a:t>
            </a: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917" y="2209799"/>
            <a:ext cx="3903862" cy="341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382588" y="-6350"/>
            <a:ext cx="8104187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Multiple Regression Analysis: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Interpreting Results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D58CC4F-6156-4D31-8339-D02D04E909CD}" type="slidenum">
              <a:rPr lang="en-US" sz="800" smtClean="0"/>
              <a:pPr eaLnBrk="1" hangingPunct="1">
                <a:defRPr/>
              </a:pPr>
              <a:t>26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71501" y="1246187"/>
            <a:ext cx="3848099" cy="3113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Note how the estimation output now includes the Coefficient, Standard Error, t-Statistics and associated probability value for each of the regressors in the multiple regression.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0050" y="1347787"/>
            <a:ext cx="4400550" cy="3705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Estimation with </a:t>
            </a:r>
            <a:r>
              <a:rPr lang="en-US" sz="3200" b="1" smtClean="0">
                <a:ea typeface="ＭＳ Ｐゴシック" pitchFamily="34" charset="-128"/>
              </a:rPr>
              <a:t>Data Expressions </a:t>
            </a:r>
            <a:r>
              <a:rPr lang="en-US" sz="3200" b="1" dirty="0" smtClean="0">
                <a:ea typeface="ＭＳ Ｐゴシック" pitchFamily="34" charset="-128"/>
              </a:rPr>
              <a:t>and Functions</a:t>
            </a:r>
            <a:endParaRPr lang="en-US" sz="3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67428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with Data Expressions (Auto Series): Example 1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581026" y="2825309"/>
            <a:ext cx="4107932" cy="2495991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For example, a linear regression of </a:t>
            </a:r>
            <a:r>
              <a:rPr lang="en-US" sz="1400" b="1" i="1" kern="1200" dirty="0" smtClean="0">
                <a:ea typeface="ＭＳ Ｐゴシック" pitchFamily="34" charset="-128"/>
              </a:rPr>
              <a:t>wealth</a:t>
            </a:r>
            <a:r>
              <a:rPr lang="en-US" sz="1400" kern="1200" dirty="0" smtClean="0">
                <a:ea typeface="ＭＳ Ｐゴシック" pitchFamily="34" charset="-128"/>
              </a:rPr>
              <a:t> on </a:t>
            </a:r>
            <a:r>
              <a:rPr lang="en-US" sz="1400" b="1" i="1" kern="1200" dirty="0" smtClean="0">
                <a:ea typeface="ＭＳ Ｐゴシック" pitchFamily="34" charset="-128"/>
              </a:rPr>
              <a:t>age</a:t>
            </a:r>
            <a:r>
              <a:rPr lang="en-US" sz="1400" kern="1200" dirty="0" smtClean="0">
                <a:ea typeface="ＭＳ Ｐゴシック" pitchFamily="34" charset="-128"/>
              </a:rPr>
              <a:t>, assumes that each additional year increases wealth by a </a:t>
            </a:r>
            <a:r>
              <a:rPr lang="en-US" sz="1400" i="1" u="sng" kern="1200" dirty="0" smtClean="0">
                <a:ea typeface="ＭＳ Ｐゴシック" pitchFamily="34" charset="-128"/>
              </a:rPr>
              <a:t>constant amount</a:t>
            </a:r>
            <a:r>
              <a:rPr lang="en-US" sz="1400" kern="1200" dirty="0" smtClean="0">
                <a:ea typeface="ＭＳ Ｐゴシック" pitchFamily="34" charset="-128"/>
              </a:rPr>
              <a:t>, whether this is the 25</a:t>
            </a:r>
            <a:r>
              <a:rPr lang="en-US" sz="1400" kern="1200" baseline="30000" dirty="0" smtClean="0">
                <a:ea typeface="ＭＳ Ｐゴシック" pitchFamily="34" charset="-128"/>
              </a:rPr>
              <a:t>th</a:t>
            </a:r>
            <a:r>
              <a:rPr lang="en-US" sz="1400" kern="1200" dirty="0" smtClean="0">
                <a:ea typeface="ＭＳ Ｐゴシック" pitchFamily="34" charset="-128"/>
              </a:rPr>
              <a:t> year of your life or the 50</a:t>
            </a:r>
            <a:r>
              <a:rPr lang="en-US" sz="1400" kern="1200" baseline="30000" dirty="0" smtClean="0">
                <a:ea typeface="ＭＳ Ｐゴシック" pitchFamily="34" charset="-128"/>
              </a:rPr>
              <a:t>th</a:t>
            </a:r>
            <a:r>
              <a:rPr lang="en-US" sz="1400" kern="1200" dirty="0">
                <a:ea typeface="ＭＳ Ｐゴシック" pitchFamily="34" charset="-128"/>
              </a:rPr>
              <a:t> </a:t>
            </a:r>
            <a:r>
              <a:rPr lang="en-US" sz="1400" kern="1200" dirty="0" smtClean="0">
                <a:ea typeface="ＭＳ Ｐゴシック" pitchFamily="34" charset="-128"/>
              </a:rPr>
              <a:t>(remember that the minimum age in the data is 25).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400" dirty="0" smtClean="0">
                <a:ea typeface="ＭＳ Ｐゴシック" pitchFamily="34" charset="-128"/>
              </a:rPr>
              <a:t>A </a:t>
            </a:r>
            <a:r>
              <a:rPr lang="en-US" sz="1400" dirty="0">
                <a:ea typeface="ＭＳ Ｐゴシック" pitchFamily="34" charset="-128"/>
              </a:rPr>
              <a:t>better characterization would be that each year (beyond the 25</a:t>
            </a:r>
            <a:r>
              <a:rPr lang="en-US" sz="1400" baseline="30000" dirty="0">
                <a:ea typeface="ＭＳ Ｐゴシック" pitchFamily="34" charset="-128"/>
              </a:rPr>
              <a:t>th</a:t>
            </a:r>
            <a:r>
              <a:rPr lang="en-US" sz="1400" dirty="0">
                <a:ea typeface="ＭＳ Ｐゴシック" pitchFamily="34" charset="-128"/>
              </a:rPr>
              <a:t>) increases </a:t>
            </a:r>
            <a:r>
              <a:rPr lang="en-US" sz="1400" b="1" i="1" dirty="0">
                <a:ea typeface="ＭＳ Ｐゴシック" pitchFamily="34" charset="-128"/>
              </a:rPr>
              <a:t>wealth</a:t>
            </a:r>
            <a:r>
              <a:rPr lang="en-US" sz="1400" dirty="0">
                <a:ea typeface="ＭＳ Ｐゴシック" pitchFamily="34" charset="-128"/>
              </a:rPr>
              <a:t> by a </a:t>
            </a:r>
            <a:r>
              <a:rPr lang="en-US" sz="1400" i="1" u="sng" dirty="0">
                <a:ea typeface="ＭＳ Ｐゴシック" pitchFamily="34" charset="-128"/>
              </a:rPr>
              <a:t>constant percentage</a:t>
            </a:r>
            <a:r>
              <a:rPr lang="en-US" sz="1400" dirty="0">
                <a:ea typeface="ＭＳ Ｐゴシック" pitchFamily="34" charset="-128"/>
              </a:rPr>
              <a:t>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69BF9EC-1923-4253-9D2C-DCC27387257F}" type="slidenum">
              <a:rPr lang="en-US" sz="800" smtClean="0"/>
              <a:pPr eaLnBrk="1" hangingPunct="1">
                <a:defRPr/>
              </a:pPr>
              <a:t>28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81026" y="1265237"/>
            <a:ext cx="7595411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ea typeface="ＭＳ Ｐゴシック" pitchFamily="34" charset="-128"/>
              </a:rPr>
              <a:t>You </a:t>
            </a:r>
            <a:r>
              <a:rPr lang="en-US" sz="1600" dirty="0">
                <a:ea typeface="ＭＳ Ｐゴシック" pitchFamily="34" charset="-128"/>
              </a:rPr>
              <a:t>can use data expressions directly in the equation box to estimate a regression without having to first create these </a:t>
            </a:r>
            <a:r>
              <a:rPr lang="en-US" sz="1600" dirty="0" smtClean="0">
                <a:ea typeface="ＭＳ Ｐゴシック" pitchFamily="34" charset="-128"/>
              </a:rPr>
              <a:t>series.* </a:t>
            </a: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Often, log </a:t>
            </a:r>
            <a:r>
              <a:rPr lang="en-US" sz="1600" dirty="0" smtClean="0">
                <a:ea typeface="ＭＳ Ｐゴシック" pitchFamily="34" charset="-128"/>
              </a:rPr>
              <a:t>or </a:t>
            </a:r>
            <a:r>
              <a:rPr lang="en-US" sz="1600" dirty="0">
                <a:ea typeface="ＭＳ Ｐゴシック" pitchFamily="34" charset="-128"/>
              </a:rPr>
              <a:t>quadratic functions are used to capture nonlinearities in data. These can be specified directly in the equation box. </a:t>
            </a: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985" y="2619374"/>
            <a:ext cx="3678655" cy="321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9" name="Rectangle 3"/>
          <p:cNvSpPr txBox="1">
            <a:spLocks noChangeArrowheads="1"/>
          </p:cNvSpPr>
          <p:nvPr/>
        </p:nvSpPr>
        <p:spPr bwMode="gray">
          <a:xfrm>
            <a:off x="731838" y="5494711"/>
            <a:ext cx="3861427" cy="73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69913" indent="-5699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>
                <a:solidFill>
                  <a:srgbClr val="003399"/>
                </a:solidFill>
              </a:rPr>
              <a:t>Examples of auto series are also provided in Tutorial </a:t>
            </a:r>
            <a:r>
              <a:rPr lang="en-US" sz="1400" dirty="0" smtClean="0">
                <a:solidFill>
                  <a:srgbClr val="003399"/>
                </a:solidFill>
              </a:rPr>
              <a:t>on</a:t>
            </a:r>
            <a:r>
              <a:rPr lang="en-US" sz="1400" i="1" dirty="0" smtClean="0">
                <a:solidFill>
                  <a:srgbClr val="003399"/>
                </a:solidFill>
              </a:rPr>
              <a:t> </a:t>
            </a:r>
            <a:r>
              <a:rPr lang="en-US" sz="1400" i="1" dirty="0">
                <a:solidFill>
                  <a:srgbClr val="003399"/>
                </a:solidFill>
              </a:rPr>
              <a:t>Series &amp; Groups </a:t>
            </a:r>
            <a:r>
              <a:rPr lang="en-US" sz="1400" i="1" dirty="0" smtClean="0">
                <a:solidFill>
                  <a:srgbClr val="003399"/>
                </a:solidFill>
              </a:rPr>
              <a:t>Basics.</a:t>
            </a:r>
            <a:endParaRPr lang="en-US" sz="1400" i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with Data Expressions (Auto Series): Example 1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4A856AA5-D64D-4322-B772-35F4514A001C}" type="slidenum">
              <a:rPr lang="en-US" sz="800" smtClean="0"/>
              <a:pPr eaLnBrk="1" hangingPunct="1">
                <a:defRPr/>
              </a:pPr>
              <a:t>29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71500" y="1246188"/>
            <a:ext cx="84201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indent="0" eaLnBrk="1" hangingPunct="1">
              <a:buNone/>
              <a:defRPr/>
            </a:pPr>
            <a:r>
              <a:rPr lang="en-US" sz="1600" u="sng" dirty="0" smtClean="0">
                <a:ea typeface="ＭＳ Ｐゴシック" pitchFamily="34" charset="-128"/>
              </a:rPr>
              <a:t>To </a:t>
            </a:r>
            <a:r>
              <a:rPr lang="en-US" sz="1600" u="sng" dirty="0">
                <a:ea typeface="ＭＳ Ｐゴシック" pitchFamily="34" charset="-128"/>
              </a:rPr>
              <a:t>specify (approximately) a constant percentage effect, type in the equation box:</a:t>
            </a: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b="1" dirty="0" smtClean="0">
                <a:ea typeface="ＭＳ Ｐゴシック" pitchFamily="34" charset="-128"/>
              </a:rPr>
              <a:t> log(wealth</a:t>
            </a:r>
            <a:r>
              <a:rPr lang="en-US" b="1" dirty="0">
                <a:ea typeface="ＭＳ Ｐゴシック" pitchFamily="34" charset="-128"/>
              </a:rPr>
              <a:t>) – </a:t>
            </a:r>
            <a:r>
              <a:rPr lang="en-US" dirty="0">
                <a:ea typeface="ＭＳ Ｐゴシック" pitchFamily="34" charset="-128"/>
              </a:rPr>
              <a:t>for  dependent variable </a:t>
            </a:r>
            <a:endParaRPr lang="en-US" dirty="0" smtClean="0">
              <a:ea typeface="ＭＳ Ｐゴシック" pitchFamily="34" charset="-128"/>
            </a:endParaRP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sz="1600" b="1" dirty="0" smtClean="0">
                <a:ea typeface="ＭＳ Ｐゴシック" pitchFamily="34" charset="-128"/>
              </a:rPr>
              <a:t>c </a:t>
            </a:r>
            <a:r>
              <a:rPr lang="en-US" sz="1600" dirty="0" smtClean="0">
                <a:ea typeface="ＭＳ Ｐゴシック" pitchFamily="34" charset="-128"/>
              </a:rPr>
              <a:t>– for constant</a:t>
            </a: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sz="1600" b="1" dirty="0" smtClean="0">
                <a:ea typeface="ＭＳ Ｐゴシック" pitchFamily="34" charset="-128"/>
              </a:rPr>
              <a:t>Age </a:t>
            </a:r>
            <a:r>
              <a:rPr lang="en-US" sz="1600" b="1" dirty="0">
                <a:ea typeface="ＭＳ Ｐゴシック" pitchFamily="34" charset="-128"/>
              </a:rPr>
              <a:t>– </a:t>
            </a:r>
            <a:r>
              <a:rPr lang="en-US" sz="1600" dirty="0">
                <a:ea typeface="ＭＳ Ｐゴシック" pitchFamily="34" charset="-128"/>
              </a:rPr>
              <a:t>for independent </a:t>
            </a:r>
            <a:r>
              <a:rPr lang="en-US" sz="1600" dirty="0" smtClean="0">
                <a:ea typeface="ＭＳ Ｐゴシック" pitchFamily="34" charset="-128"/>
              </a:rPr>
              <a:t>variable</a:t>
            </a:r>
            <a:endParaRPr lang="en-US" sz="1800" dirty="0" smtClean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8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521" y="2453018"/>
            <a:ext cx="4546870" cy="397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Estimation: the Basics </a:t>
            </a:r>
            <a:endParaRPr lang="en-US" sz="3200" dirty="0" smtClean="0">
              <a:ea typeface="ＭＳ Ｐゴシック" pitchFamily="34" charset="-128"/>
            </a:endParaRPr>
          </a:p>
        </p:txBody>
      </p:sp>
      <p:sp>
        <p:nvSpPr>
          <p:cNvPr id="5123" name="Rectangle 3"/>
          <p:cNvSpPr txBox="1">
            <a:spLocks noChangeArrowheads="1"/>
          </p:cNvSpPr>
          <p:nvPr/>
        </p:nvSpPr>
        <p:spPr bwMode="gray">
          <a:xfrm>
            <a:off x="729011" y="5197601"/>
            <a:ext cx="8488363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102870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>
                <a:solidFill>
                  <a:srgbClr val="003399"/>
                </a:solidFill>
              </a:rPr>
              <a:t>Note: </a:t>
            </a:r>
            <a:r>
              <a:rPr lang="en-US" sz="1400" dirty="0">
                <a:solidFill>
                  <a:srgbClr val="003399"/>
                </a:solidFill>
              </a:rPr>
              <a:t>Information for examples in this portion of tutorial: </a:t>
            </a:r>
          </a:p>
          <a:p>
            <a:pPr marL="976313" lvl="1" indent="-2905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Ø"/>
            </a:pPr>
            <a:r>
              <a:rPr lang="en-US" sz="1400" dirty="0">
                <a:solidFill>
                  <a:srgbClr val="003399"/>
                </a:solidFill>
              </a:rPr>
              <a:t>Data: </a:t>
            </a:r>
            <a:r>
              <a:rPr lang="en-US" sz="1400" b="1" dirty="0" smtClean="0">
                <a:solidFill>
                  <a:srgbClr val="003399"/>
                </a:solidFill>
              </a:rPr>
              <a:t>Tutorial12_data.xls </a:t>
            </a:r>
            <a:endParaRPr lang="en-US" sz="1400" b="1" dirty="0">
              <a:solidFill>
                <a:srgbClr val="003399"/>
              </a:solidFill>
            </a:endParaRPr>
          </a:p>
          <a:p>
            <a:pPr marL="976313" lvl="1" indent="-2905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Ø"/>
            </a:pPr>
            <a:r>
              <a:rPr lang="en-US" sz="1400" dirty="0">
                <a:solidFill>
                  <a:srgbClr val="003399"/>
                </a:solidFill>
              </a:rPr>
              <a:t>Results: </a:t>
            </a:r>
            <a:r>
              <a:rPr lang="en-US" sz="1400" b="1" dirty="0" smtClean="0">
                <a:solidFill>
                  <a:srgbClr val="003399"/>
                </a:solidFill>
              </a:rPr>
              <a:t>Tutorial12_results.wf1</a:t>
            </a:r>
            <a:r>
              <a:rPr lang="en-US" sz="1400" dirty="0">
                <a:solidFill>
                  <a:srgbClr val="003399"/>
                </a:solidFill>
              </a:rPr>
              <a:t>	</a:t>
            </a:r>
          </a:p>
          <a:p>
            <a:pPr marL="976313" lvl="1" indent="-290513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Ø"/>
            </a:pPr>
            <a:r>
              <a:rPr lang="en-US" sz="1400" dirty="0">
                <a:solidFill>
                  <a:srgbClr val="003399"/>
                </a:solidFill>
              </a:rPr>
              <a:t>Practice Workfile: </a:t>
            </a:r>
            <a:r>
              <a:rPr lang="en-US" sz="1400" b="1" dirty="0" smtClean="0">
                <a:solidFill>
                  <a:srgbClr val="003399"/>
                </a:solidFill>
              </a:rPr>
              <a:t>Tutorial12.wf1</a:t>
            </a:r>
            <a:r>
              <a:rPr lang="en-US" sz="1400" b="1" i="1" dirty="0" smtClean="0">
                <a:solidFill>
                  <a:srgbClr val="003399"/>
                </a:solidFill>
              </a:rPr>
              <a:t> </a:t>
            </a:r>
            <a:endParaRPr lang="en-US" sz="1400" b="1" i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with Data Expressions (Auto Series): Example 1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523875" y="1223165"/>
            <a:ext cx="7629525" cy="3663176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Notice </a:t>
            </a:r>
            <a:r>
              <a:rPr lang="en-US" sz="1600" dirty="0">
                <a:ea typeface="ＭＳ Ｐゴシック" pitchFamily="34" charset="-128"/>
              </a:rPr>
              <a:t>that our wealth data contains negative values. </a:t>
            </a:r>
            <a:r>
              <a:rPr lang="en-US" sz="1600" dirty="0" smtClean="0">
                <a:ea typeface="ＭＳ Ｐゴシック" pitchFamily="34" charset="-128"/>
              </a:rPr>
              <a:t>You cannot take </a:t>
            </a:r>
            <a:r>
              <a:rPr lang="en-US" sz="1600" dirty="0">
                <a:ea typeface="ＭＳ Ｐゴシック" pitchFamily="34" charset="-128"/>
              </a:rPr>
              <a:t>the </a:t>
            </a:r>
            <a:r>
              <a:rPr lang="en-US" sz="1600" dirty="0" smtClean="0">
                <a:ea typeface="ＭＳ Ｐゴシック" pitchFamily="34" charset="-128"/>
              </a:rPr>
              <a:t>logarithm of negative numbers.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By default, EViews will automatically convert any observations which cannot be evaluated into NAs, and remove them from the regression.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If EViews errors, rather than converting values into NAs, you can change the default behavior by clicking on Options-&gt;General Options-&gt;Series and Alphas-&gt;Auto-series, and then checking the "Treat evaluation errors as NAs" option.</a:t>
            </a:r>
            <a:endParaRPr lang="en-US" sz="1600" dirty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SzPct val="10000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4A856AA5-D64D-4322-B772-35F4514A001C}" type="slidenum">
              <a:rPr lang="en-US" sz="800" smtClean="0"/>
              <a:pPr eaLnBrk="1" hangingPunct="1">
                <a:defRPr/>
              </a:pPr>
              <a:t>30</a:t>
            </a:fld>
            <a:endParaRPr lang="en-US" sz="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5515" y="3149623"/>
            <a:ext cx="4418867" cy="304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0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with Data Expressions (Auto Series): Example 1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  <a:endParaRPr lang="en-US" sz="1800" dirty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45D101A9-8B04-4245-90A2-C7A5AA16D752}" type="slidenum">
              <a:rPr lang="en-US" sz="800" smtClean="0"/>
              <a:pPr eaLnBrk="1" hangingPunct="1">
                <a:defRPr/>
              </a:pPr>
              <a:t>31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82588" y="1549296"/>
            <a:ext cx="3940257" cy="332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output of this estimation is shown here. Note how the </a:t>
            </a:r>
            <a:r>
              <a:rPr lang="en-US" sz="1800" b="1" dirty="0" smtClean="0">
                <a:ea typeface="ＭＳ Ｐゴシック" pitchFamily="34" charset="-128"/>
              </a:rPr>
              <a:t>Dependent Variable </a:t>
            </a:r>
            <a:r>
              <a:rPr lang="en-US" sz="1800" dirty="0" smtClean="0">
                <a:ea typeface="ＭＳ Ｐゴシック" pitchFamily="34" charset="-128"/>
              </a:rPr>
              <a:t>label as the top of the output has changed to show we are now estimating with log(wealth) as our dependent variable.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The </a:t>
            </a:r>
            <a:r>
              <a:rPr lang="en-US" sz="1800" b="1" dirty="0" smtClean="0">
                <a:ea typeface="ＭＳ Ｐゴシック" pitchFamily="34" charset="-128"/>
              </a:rPr>
              <a:t>Included observations</a:t>
            </a:r>
            <a:r>
              <a:rPr lang="en-US" sz="1800" dirty="0" smtClean="0">
                <a:ea typeface="ＭＳ Ｐゴシック" pitchFamily="34" charset="-128"/>
              </a:rPr>
              <a:t>: label shows that only 6029 observations were used in the regression. The remaining 3246 were removed due to negative wealth values.</a:t>
            </a: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857" y="1626576"/>
            <a:ext cx="3578656" cy="3013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with Data Expressions (Auto Series): Example 2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560389" y="1614488"/>
            <a:ext cx="3897312" cy="3843337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For </a:t>
            </a:r>
            <a:r>
              <a:rPr lang="en-US" sz="1600" kern="1200" dirty="0">
                <a:ea typeface="ＭＳ Ｐゴシック" pitchFamily="34" charset="-128"/>
              </a:rPr>
              <a:t>example, you can estimate a constant-elasticity model relating wealth to </a:t>
            </a:r>
            <a:r>
              <a:rPr lang="en-US" sz="1600" kern="1200" dirty="0" smtClean="0">
                <a:ea typeface="ＭＳ Ｐゴシック" pitchFamily="34" charset="-128"/>
              </a:rPr>
              <a:t>income.</a:t>
            </a:r>
            <a:endParaRPr lang="en-US" sz="1600" kern="1200" dirty="0">
              <a:ea typeface="ＭＳ Ｐゴシック" pitchFamily="34" charset="-128"/>
            </a:endParaRPr>
          </a:p>
          <a:p>
            <a:pPr indent="0" eaLnBrk="1" hangingPunct="1">
              <a:buNone/>
              <a:defRPr/>
            </a:pPr>
            <a:endParaRPr lang="en-US" sz="1600" u="sng" kern="1200" dirty="0" smtClean="0">
              <a:ea typeface="ＭＳ Ｐゴシック" pitchFamily="34" charset="-128"/>
            </a:endParaRPr>
          </a:p>
          <a:p>
            <a:pPr indent="0" eaLnBrk="1" hangingPunct="1"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To specify the constant-elasticity model, type in the equation box:</a:t>
            </a: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b="1" kern="1200" dirty="0" smtClean="0">
                <a:ea typeface="ＭＳ Ｐゴシック" pitchFamily="34" charset="-128"/>
              </a:rPr>
              <a:t>log(wealth</a:t>
            </a:r>
            <a:r>
              <a:rPr lang="en-US" b="1" kern="1200" dirty="0">
                <a:ea typeface="ＭＳ Ｐゴシック" pitchFamily="34" charset="-128"/>
              </a:rPr>
              <a:t>)</a:t>
            </a:r>
            <a:r>
              <a:rPr lang="en-US" b="1" kern="1200" dirty="0">
                <a:ea typeface="ＭＳ Ｐゴシック" pitchFamily="34" charset="-128"/>
                <a:cs typeface="+mn-cs"/>
              </a:rPr>
              <a:t> – </a:t>
            </a:r>
            <a:r>
              <a:rPr lang="en-US" kern="1200" dirty="0">
                <a:ea typeface="ＭＳ Ｐゴシック" pitchFamily="34" charset="-128"/>
                <a:cs typeface="+mn-cs"/>
              </a:rPr>
              <a:t>for  dependent variable </a:t>
            </a:r>
            <a:endParaRPr lang="en-US" kern="1200" dirty="0" smtClean="0">
              <a:ea typeface="ＭＳ Ｐゴシック" pitchFamily="34" charset="-128"/>
              <a:cs typeface="+mn-cs"/>
            </a:endParaRP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b="1" kern="1200" dirty="0" smtClean="0">
                <a:ea typeface="ＭＳ Ｐゴシック" pitchFamily="34" charset="-128"/>
                <a:cs typeface="+mn-cs"/>
              </a:rPr>
              <a:t>c </a:t>
            </a:r>
            <a:r>
              <a:rPr lang="en-US" b="1" kern="1200" dirty="0">
                <a:ea typeface="ＭＳ Ｐゴシック" pitchFamily="34" charset="-128"/>
              </a:rPr>
              <a:t>–</a:t>
            </a:r>
            <a:r>
              <a:rPr lang="en-US" b="1" kern="1200" dirty="0" smtClean="0">
                <a:ea typeface="ＭＳ Ｐゴシック" pitchFamily="34" charset="-128"/>
                <a:cs typeface="+mn-cs"/>
              </a:rPr>
              <a:t> </a:t>
            </a:r>
            <a:r>
              <a:rPr lang="en-US" kern="1200" dirty="0">
                <a:ea typeface="ＭＳ Ｐゴシック" pitchFamily="34" charset="-128"/>
                <a:cs typeface="+mn-cs"/>
              </a:rPr>
              <a:t>for </a:t>
            </a:r>
            <a:r>
              <a:rPr lang="en-US" kern="1200" dirty="0" smtClean="0">
                <a:ea typeface="ＭＳ Ｐゴシック" pitchFamily="34" charset="-128"/>
                <a:cs typeface="+mn-cs"/>
              </a:rPr>
              <a:t>constant</a:t>
            </a: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b="1" kern="1200" dirty="0" smtClean="0">
                <a:ea typeface="ＭＳ Ｐゴシック" pitchFamily="34" charset="-128"/>
                <a:cs typeface="+mn-cs"/>
              </a:rPr>
              <a:t>Log(income</a:t>
            </a:r>
            <a:r>
              <a:rPr lang="en-US" b="1" kern="1200" dirty="0">
                <a:ea typeface="ＭＳ Ｐゴシック" pitchFamily="34" charset="-128"/>
                <a:cs typeface="+mn-cs"/>
              </a:rPr>
              <a:t>) </a:t>
            </a:r>
            <a:r>
              <a:rPr lang="en-US" kern="1200" dirty="0">
                <a:ea typeface="ＭＳ Ｐゴシック" pitchFamily="34" charset="-128"/>
                <a:cs typeface="+mn-cs"/>
              </a:rPr>
              <a:t>– for independent </a:t>
            </a:r>
            <a:r>
              <a:rPr lang="en-US" kern="1200" dirty="0" smtClean="0">
                <a:ea typeface="ＭＳ Ｐゴシック" pitchFamily="34" charset="-128"/>
                <a:cs typeface="+mn-cs"/>
              </a:rPr>
              <a:t>	 		  variable</a:t>
            </a:r>
            <a:endParaRPr lang="en-US" kern="1200" dirty="0">
              <a:ea typeface="ＭＳ Ｐゴシック" pitchFamily="34" charset="-128"/>
              <a:cs typeface="+mn-cs"/>
            </a:endParaRP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  <a:cs typeface="+mn-cs"/>
              </a:rPr>
              <a:t>This time rather than letting EViews automatically remove non-valid observations, we restrict the </a:t>
            </a:r>
            <a:r>
              <a:rPr lang="en-US" kern="1200" dirty="0">
                <a:ea typeface="ＭＳ Ｐゴシック" pitchFamily="34" charset="-128"/>
                <a:cs typeface="+mn-cs"/>
              </a:rPr>
              <a:t>sample so that wealth is a positive number</a:t>
            </a:r>
            <a:r>
              <a:rPr lang="en-US" kern="1200" dirty="0" smtClean="0">
                <a:ea typeface="ＭＳ Ｐゴシック" pitchFamily="34" charset="-128"/>
                <a:cs typeface="+mn-cs"/>
              </a:rPr>
              <a:t>. Enter in Sample: </a:t>
            </a:r>
            <a:r>
              <a:rPr lang="en-US" b="1" kern="1200" dirty="0" smtClean="0">
                <a:ea typeface="ＭＳ Ｐゴシック" pitchFamily="34" charset="-128"/>
                <a:cs typeface="+mn-cs"/>
              </a:rPr>
              <a:t>if wealth&gt;0.</a:t>
            </a:r>
            <a:endParaRPr lang="en-US" b="1" kern="1200" dirty="0">
              <a:ea typeface="ＭＳ Ｐゴシック" pitchFamily="34" charset="-128"/>
              <a:cs typeface="+mn-cs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32F29002-B19C-4B8F-A300-DBDC8F5432BF}" type="slidenum">
              <a:rPr lang="en-US" sz="800" smtClean="0"/>
              <a:pPr eaLnBrk="1" hangingPunct="1">
                <a:defRPr/>
              </a:pPr>
              <a:t>32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61975" y="1255713"/>
            <a:ext cx="89773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You can use logs for both dependent and independent variables.  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8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317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1738313"/>
            <a:ext cx="4088805" cy="357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with Data Expressions (Auto Series): Example 2 </a:t>
            </a:r>
            <a:r>
              <a:rPr lang="en-US" sz="1800" dirty="0">
                <a:ea typeface="ＭＳ Ｐゴシック" pitchFamily="34" charset="-128"/>
              </a:rPr>
              <a:t>(cont’d). </a:t>
            </a:r>
            <a:endParaRPr lang="en-US" sz="2000" dirty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5D63E0E6-AF2E-48AD-89D9-77050D92B066}" type="slidenum">
              <a:rPr lang="en-US" sz="800" smtClean="0"/>
              <a:pPr eaLnBrk="1" hangingPunct="1">
                <a:defRPr/>
              </a:pPr>
              <a:t>33</a:t>
            </a:fld>
            <a:endParaRPr lang="en-US" sz="800" dirty="0" smtClean="0"/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50" y="2803525"/>
            <a:ext cx="445770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2588" y="1656556"/>
            <a:ext cx="89773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rgbClr val="3390E1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99"/>
                </a:solidFill>
                <a:ea typeface="ＭＳ Ｐゴシック" pitchFamily="34" charset="-128"/>
              </a:rPr>
              <a:t>The results are as shown:</a:t>
            </a:r>
            <a:endParaRPr lang="en-US" sz="1600" dirty="0">
              <a:solidFill>
                <a:srgbClr val="003399"/>
              </a:solidFill>
              <a:ea typeface="ＭＳ Ｐゴシック" pitchFamily="34" charset="-128"/>
            </a:endParaRPr>
          </a:p>
          <a:p>
            <a:pPr eaLnBrk="1" hangingPunct="1">
              <a:buClr>
                <a:srgbClr val="3390E1"/>
              </a:buClr>
              <a:buSzPct val="100000"/>
              <a:buFont typeface="Arial" pitchFamily="34" charset="0"/>
              <a:buChar char="•"/>
              <a:defRPr/>
            </a:pPr>
            <a:endParaRPr lang="en-US" sz="1800" dirty="0">
              <a:solidFill>
                <a:srgbClr val="003399"/>
              </a:solidFill>
              <a:ea typeface="ＭＳ Ｐゴシック" pitchFamily="34" charset="-128"/>
            </a:endParaRPr>
          </a:p>
          <a:p>
            <a:pPr marL="0" indent="0" eaLnBrk="1" hangingPunct="1">
              <a:buClr>
                <a:srgbClr val="3390E1"/>
              </a:buClr>
              <a:buFont typeface="Times" pitchFamily="18" charset="0"/>
              <a:buNone/>
              <a:defRPr/>
            </a:pPr>
            <a:endParaRPr lang="en-US" sz="1600" dirty="0" smtClean="0">
              <a:solidFill>
                <a:srgbClr val="003399"/>
              </a:solidFill>
              <a:ea typeface="ＭＳ Ｐゴシック" pitchFamily="34" charset="-128"/>
            </a:endParaRPr>
          </a:p>
          <a:p>
            <a:pPr eaLnBrk="1" hangingPunct="1">
              <a:buClr>
                <a:srgbClr val="3390E1"/>
              </a:buClr>
              <a:buFont typeface="Arial" pitchFamily="34" charset="0"/>
              <a:buChar char="•"/>
              <a:defRPr/>
            </a:pPr>
            <a:endParaRPr lang="en-US" sz="1600" dirty="0" smtClean="0">
              <a:solidFill>
                <a:srgbClr val="003399"/>
              </a:solidFill>
              <a:ea typeface="ＭＳ Ｐゴシック" pitchFamily="34" charset="-128"/>
            </a:endParaRPr>
          </a:p>
          <a:p>
            <a:pPr eaLnBrk="1" hangingPunct="1">
              <a:buClr>
                <a:srgbClr val="3390E1"/>
              </a:buClr>
              <a:buFont typeface="Arial" pitchFamily="34" charset="0"/>
              <a:buChar char="•"/>
              <a:defRPr/>
            </a:pPr>
            <a:endParaRPr lang="en-US" sz="1800" dirty="0" smtClean="0">
              <a:solidFill>
                <a:srgbClr val="003399"/>
              </a:solidFill>
              <a:ea typeface="ＭＳ Ｐゴシック" pitchFamily="34" charset="-128"/>
            </a:endParaRPr>
          </a:p>
          <a:p>
            <a:pPr marL="0" indent="0" eaLnBrk="1" hangingPunct="1">
              <a:buClr>
                <a:srgbClr val="3390E1"/>
              </a:buClr>
              <a:buFont typeface="Times" pitchFamily="17" charset="0"/>
              <a:buNone/>
              <a:defRPr/>
            </a:pPr>
            <a:endParaRPr lang="en-US" sz="1800" dirty="0" smtClean="0">
              <a:solidFill>
                <a:srgbClr val="003399"/>
              </a:solidFill>
              <a:ea typeface="ＭＳ Ｐゴシック" pitchFamily="34" charset="-128"/>
            </a:endParaRPr>
          </a:p>
          <a:p>
            <a:pPr marL="0" indent="0" eaLnBrk="1" hangingPunct="1">
              <a:buClr>
                <a:srgbClr val="3390E1"/>
              </a:buClr>
              <a:buFont typeface="Times" pitchFamily="17" charset="0"/>
              <a:buNone/>
              <a:defRPr/>
            </a:pPr>
            <a:endParaRPr lang="en-US" sz="1800" u="sng" dirty="0">
              <a:solidFill>
                <a:srgbClr val="003399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and Categorical Dummy Variables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558800" y="2919450"/>
            <a:ext cx="4283075" cy="3357562"/>
          </a:xfrm>
        </p:spPr>
        <p:txBody>
          <a:bodyPr/>
          <a:lstStyle/>
          <a:p>
            <a:pPr eaLnBrk="1" hangingPunct="1">
              <a:spcBef>
                <a:spcPts val="9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Suppose </a:t>
            </a:r>
            <a:r>
              <a:rPr lang="en-US" sz="1600" kern="1200" dirty="0">
                <a:ea typeface="ＭＳ Ｐゴシック" pitchFamily="34" charset="-128"/>
              </a:rPr>
              <a:t>you want to find out how wealth depends on the gender of the individual and his/her marital status in addition to income and age.</a:t>
            </a:r>
          </a:p>
          <a:p>
            <a:pPr marL="177800" indent="0" eaLnBrk="1" hangingPunct="1"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To determine this, type in the equation box: </a:t>
            </a: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b="1" kern="1200" dirty="0" smtClean="0">
                <a:ea typeface="ＭＳ Ｐゴシック" pitchFamily="34" charset="-128"/>
                <a:cs typeface="+mn-cs"/>
              </a:rPr>
              <a:t>wealth </a:t>
            </a:r>
            <a:r>
              <a:rPr lang="en-US" kern="1200" dirty="0">
                <a:ea typeface="ＭＳ Ｐゴシック" pitchFamily="34" charset="-128"/>
                <a:cs typeface="+mn-cs"/>
              </a:rPr>
              <a:t>– for  dependent variable </a:t>
            </a:r>
            <a:endParaRPr lang="en-US" kern="1200" dirty="0" smtClean="0">
              <a:ea typeface="ＭＳ Ｐゴシック" pitchFamily="34" charset="-128"/>
              <a:cs typeface="+mn-cs"/>
            </a:endParaRP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b="1" kern="1200" dirty="0" smtClean="0">
                <a:ea typeface="ＭＳ Ｐゴシック" pitchFamily="34" charset="-128"/>
                <a:cs typeface="+mn-cs"/>
              </a:rPr>
              <a:t>c</a:t>
            </a:r>
            <a:r>
              <a:rPr lang="en-US" b="1" kern="1200" dirty="0" smtClean="0">
                <a:ea typeface="ＭＳ Ｐゴシック" pitchFamily="34" charset="-128"/>
              </a:rPr>
              <a:t> </a:t>
            </a:r>
            <a:r>
              <a:rPr lang="en-US" kern="1200" dirty="0">
                <a:ea typeface="ＭＳ Ｐゴシック" pitchFamily="34" charset="-128"/>
              </a:rPr>
              <a:t>– </a:t>
            </a:r>
            <a:r>
              <a:rPr lang="en-US" b="1" kern="1200" dirty="0" smtClean="0">
                <a:ea typeface="ＭＳ Ｐゴシック" pitchFamily="34" charset="-128"/>
                <a:cs typeface="+mn-cs"/>
              </a:rPr>
              <a:t> </a:t>
            </a:r>
            <a:r>
              <a:rPr lang="en-US" kern="1200" dirty="0">
                <a:ea typeface="ＭＳ Ｐゴシック" pitchFamily="34" charset="-128"/>
                <a:cs typeface="+mn-cs"/>
              </a:rPr>
              <a:t>for </a:t>
            </a:r>
            <a:r>
              <a:rPr lang="en-US" kern="1200" dirty="0" smtClean="0">
                <a:ea typeface="ＭＳ Ｐゴシック" pitchFamily="34" charset="-128"/>
                <a:cs typeface="+mn-cs"/>
              </a:rPr>
              <a:t>constant</a:t>
            </a: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b="1" kern="1200" dirty="0" smtClean="0">
                <a:ea typeface="ＭＳ Ｐゴシック" pitchFamily="34" charset="-128"/>
                <a:cs typeface="+mn-cs"/>
              </a:rPr>
              <a:t>income </a:t>
            </a:r>
            <a:r>
              <a:rPr lang="en-US" kern="1200" dirty="0">
                <a:ea typeface="ＭＳ Ｐゴシック" pitchFamily="34" charset="-128"/>
                <a:cs typeface="+mn-cs"/>
              </a:rPr>
              <a:t>– 1st independent </a:t>
            </a:r>
            <a:r>
              <a:rPr lang="en-US" kern="1200" dirty="0" smtClean="0">
                <a:ea typeface="ＭＳ Ｐゴシック" pitchFamily="34" charset="-128"/>
                <a:cs typeface="+mn-cs"/>
              </a:rPr>
              <a:t>variable</a:t>
            </a: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b="1" kern="1200" dirty="0" smtClean="0">
                <a:ea typeface="ＭＳ Ｐゴシック" pitchFamily="34" charset="-128"/>
                <a:cs typeface="+mn-cs"/>
              </a:rPr>
              <a:t>Age </a:t>
            </a:r>
            <a:r>
              <a:rPr lang="en-US" kern="1200" dirty="0">
                <a:ea typeface="ＭＳ Ｐゴシック" pitchFamily="34" charset="-128"/>
                <a:cs typeface="+mn-cs"/>
              </a:rPr>
              <a:t>– 2nd independent </a:t>
            </a:r>
            <a:r>
              <a:rPr lang="en-US" kern="1200" dirty="0" smtClean="0">
                <a:ea typeface="ＭＳ Ｐゴシック" pitchFamily="34" charset="-128"/>
                <a:cs typeface="+mn-cs"/>
              </a:rPr>
              <a:t>variable.</a:t>
            </a: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b="1" kern="1200" dirty="0" smtClean="0">
                <a:ea typeface="ＭＳ Ｐゴシック" pitchFamily="34" charset="-128"/>
                <a:cs typeface="+mn-cs"/>
              </a:rPr>
              <a:t>@expand(male</a:t>
            </a:r>
            <a:r>
              <a:rPr lang="en-US" b="1" kern="1200" dirty="0">
                <a:ea typeface="ＭＳ Ｐゴシック" pitchFamily="34" charset="-128"/>
                <a:cs typeface="+mn-cs"/>
              </a:rPr>
              <a:t>, married) </a:t>
            </a:r>
            <a:r>
              <a:rPr lang="en-US" kern="1200" dirty="0">
                <a:ea typeface="ＭＳ Ｐゴシック" pitchFamily="34" charset="-128"/>
                <a:cs typeface="+mn-cs"/>
              </a:rPr>
              <a:t>– as additional independent variables </a:t>
            </a:r>
            <a:endParaRPr lang="en-US" kern="1200" dirty="0" smtClean="0">
              <a:ea typeface="ＭＳ Ｐゴシック" pitchFamily="34" charset="-128"/>
              <a:cs typeface="+mn-cs"/>
            </a:endParaRPr>
          </a:p>
          <a:p>
            <a:pPr marL="687387" lvl="2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  <a:cs typeface="+mn-cs"/>
              </a:rPr>
              <a:t>Sample: if wealth&gt;0</a:t>
            </a:r>
            <a:endParaRPr lang="en-US" kern="1200" dirty="0">
              <a:ea typeface="ＭＳ Ｐゴシック" pitchFamily="34" charset="-128"/>
              <a:cs typeface="+mn-cs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0AE33A7-A0AC-46B2-9D5A-D961A626A00B}" type="slidenum">
              <a:rPr lang="en-US" sz="800" smtClean="0"/>
              <a:pPr eaLnBrk="1" hangingPunct="1">
                <a:defRPr/>
              </a:pPr>
              <a:t>34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61974" y="1216910"/>
            <a:ext cx="8262939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800" dirty="0" smtClean="0">
                <a:ea typeface="ＭＳ Ｐゴシック" pitchFamily="34" charset="-128"/>
              </a:rPr>
              <a:t>You can also use </a:t>
            </a:r>
            <a:r>
              <a:rPr lang="en-US" sz="1800" b="1" i="1" dirty="0" smtClean="0">
                <a:ea typeface="ＭＳ Ｐゴシック" pitchFamily="34" charset="-128"/>
              </a:rPr>
              <a:t>@expand </a:t>
            </a:r>
            <a:r>
              <a:rPr lang="en-US" sz="1800" dirty="0" smtClean="0">
                <a:ea typeface="ＭＳ Ｐゴシック" pitchFamily="34" charset="-128"/>
              </a:rPr>
              <a:t>function in a regression to estimate the impact of categorical dummy variables*.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In our dataset: </a:t>
            </a:r>
            <a:endParaRPr lang="en-US" sz="1600" dirty="0">
              <a:ea typeface="ＭＳ Ｐゴシック" pitchFamily="34" charset="-128"/>
              <a:cs typeface="Arial" charset="0"/>
            </a:endParaRP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  <a:cs typeface="Arial" charset="0"/>
              </a:rPr>
              <a:t> Male =1 if male, 0 if female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  <a:cs typeface="Arial" charset="0"/>
              </a:rPr>
              <a:t> Married =1 if married, 0 if single</a:t>
            </a:r>
            <a:endParaRPr lang="en-US" sz="1600" dirty="0">
              <a:ea typeface="ＭＳ Ｐゴシック" pitchFamily="34" charset="-128"/>
              <a:cs typeface="Arial" charset="0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sp>
        <p:nvSpPr>
          <p:cNvPr id="35846" name="Rectangle 3"/>
          <p:cNvSpPr txBox="1">
            <a:spLocks noChangeArrowheads="1"/>
          </p:cNvSpPr>
          <p:nvPr/>
        </p:nvSpPr>
        <p:spPr bwMode="gray">
          <a:xfrm>
            <a:off x="763992" y="6226175"/>
            <a:ext cx="8699741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11175" indent="-511175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>
                <a:solidFill>
                  <a:srgbClr val="003399"/>
                </a:solidFill>
              </a:rPr>
              <a:t>Note: </a:t>
            </a:r>
            <a:r>
              <a:rPr lang="en-US" sz="1400" dirty="0">
                <a:solidFill>
                  <a:srgbClr val="003399"/>
                </a:solidFill>
              </a:rPr>
              <a:t>Examples of categorical dummies are also provided in Tutorial </a:t>
            </a:r>
            <a:r>
              <a:rPr lang="en-US" sz="1400" dirty="0" smtClean="0">
                <a:solidFill>
                  <a:srgbClr val="003399"/>
                </a:solidFill>
              </a:rPr>
              <a:t>on</a:t>
            </a:r>
            <a:r>
              <a:rPr lang="en-US" sz="1400" i="1" dirty="0" smtClean="0">
                <a:solidFill>
                  <a:srgbClr val="003399"/>
                </a:solidFill>
              </a:rPr>
              <a:t> </a:t>
            </a:r>
            <a:r>
              <a:rPr lang="en-US" sz="1400" i="1" dirty="0">
                <a:solidFill>
                  <a:srgbClr val="003399"/>
                </a:solidFill>
              </a:rPr>
              <a:t>Dummy </a:t>
            </a:r>
            <a:r>
              <a:rPr lang="en-US" sz="1400" i="1" dirty="0" smtClean="0">
                <a:solidFill>
                  <a:srgbClr val="003399"/>
                </a:solidFill>
              </a:rPr>
              <a:t>Variables.</a:t>
            </a:r>
          </a:p>
          <a:p>
            <a:pPr marL="511175" indent="-511175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endParaRPr lang="en-US" sz="1400" i="1" dirty="0">
              <a:solidFill>
                <a:srgbClr val="003399"/>
              </a:solidFill>
            </a:endParaRPr>
          </a:p>
        </p:txBody>
      </p:sp>
      <p:pic>
        <p:nvPicPr>
          <p:cNvPr id="358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175" y="1939186"/>
            <a:ext cx="3995738" cy="349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196850" y="-6350"/>
            <a:ext cx="81057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and Categorical Dummy Variables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>
          <a:xfrm>
            <a:off x="561975" y="1628774"/>
            <a:ext cx="4093152" cy="4728624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This happened because the default </a:t>
            </a:r>
            <a:r>
              <a:rPr lang="en-US" sz="1600" b="1" i="1" kern="1200" dirty="0" smtClean="0">
                <a:ea typeface="ＭＳ Ｐゴシック" pitchFamily="34" charset="-128"/>
              </a:rPr>
              <a:t>@expand  </a:t>
            </a:r>
            <a:r>
              <a:rPr lang="en-US" sz="1600" kern="1200" dirty="0" smtClean="0">
                <a:ea typeface="ＭＳ Ｐゴシック" pitchFamily="34" charset="-128"/>
              </a:rPr>
              <a:t>created a full set of dummy variables. 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One </a:t>
            </a:r>
            <a:r>
              <a:rPr lang="en-US" sz="1600" kern="1200" dirty="0" smtClean="0">
                <a:ea typeface="ＭＳ Ｐゴシック" pitchFamily="34" charset="-128"/>
              </a:rPr>
              <a:t>way to correct </a:t>
            </a:r>
            <a:r>
              <a:rPr lang="en-US" sz="1600" kern="1200" dirty="0">
                <a:ea typeface="ＭＳ Ｐゴシック" pitchFamily="34" charset="-128"/>
              </a:rPr>
              <a:t>this is to exclude the intercept (see Tutorial </a:t>
            </a:r>
            <a:r>
              <a:rPr lang="en-US" sz="1600" kern="1200" dirty="0" smtClean="0">
                <a:ea typeface="ＭＳ Ｐゴシック" pitchFamily="34" charset="-128"/>
              </a:rPr>
              <a:t>on  </a:t>
            </a:r>
            <a:r>
              <a:rPr lang="en-US" sz="1600" i="1" kern="1200" dirty="0">
                <a:ea typeface="ＭＳ Ｐゴシック" pitchFamily="34" charset="-128"/>
              </a:rPr>
              <a:t>Dummy Variables</a:t>
            </a:r>
            <a:r>
              <a:rPr lang="en-US" sz="1600" kern="1200" dirty="0">
                <a:ea typeface="ＭＳ Ｐゴシック" pitchFamily="34" charset="-128"/>
              </a:rPr>
              <a:t> for an example).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An additional method </a:t>
            </a:r>
            <a:r>
              <a:rPr lang="en-US" sz="1600" kern="1200" dirty="0">
                <a:ea typeface="ＭＳ Ｐゴシック" pitchFamily="34" charset="-128"/>
              </a:rPr>
              <a:t>is to keep the intercept, but explicitly exclude one </a:t>
            </a:r>
            <a:r>
              <a:rPr lang="en-US" sz="1600" kern="1200" dirty="0" smtClean="0">
                <a:ea typeface="ＭＳ Ｐゴシック" pitchFamily="34" charset="-128"/>
              </a:rPr>
              <a:t>of</a:t>
            </a:r>
            <a:br>
              <a:rPr lang="en-US" sz="1600" kern="1200" dirty="0" smtClean="0">
                <a:ea typeface="ＭＳ Ｐゴシック" pitchFamily="34" charset="-128"/>
              </a:rPr>
            </a:br>
            <a:r>
              <a:rPr lang="en-US" sz="1600" kern="1200" dirty="0" smtClean="0">
                <a:ea typeface="ＭＳ Ｐゴシック" pitchFamily="34" charset="-128"/>
              </a:rPr>
              <a:t>the </a:t>
            </a:r>
            <a:r>
              <a:rPr lang="en-US" sz="1600" kern="1200" dirty="0">
                <a:ea typeface="ＭＳ Ｐゴシック" pitchFamily="34" charset="-128"/>
              </a:rPr>
              <a:t>dummy variables using commands: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b="1" i="1" kern="1200" dirty="0" smtClean="0">
                <a:ea typeface="ＭＳ Ｐゴシック" pitchFamily="34" charset="-128"/>
              </a:rPr>
              <a:t>@dropfirst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b="1" i="1" kern="1200" dirty="0" smtClean="0">
                <a:ea typeface="ＭＳ Ｐゴシック" pitchFamily="34" charset="-128"/>
              </a:rPr>
              <a:t>@droplast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b="1" i="1" kern="1200" dirty="0" smtClean="0">
                <a:ea typeface="ＭＳ Ｐゴシック" pitchFamily="34" charset="-128"/>
              </a:rPr>
              <a:t>@drop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Let’s use </a:t>
            </a:r>
            <a:r>
              <a:rPr lang="en-US" sz="1600" b="1" i="1" kern="1200" dirty="0" smtClean="0">
                <a:ea typeface="ＭＳ Ｐゴシック" pitchFamily="34" charset="-128"/>
              </a:rPr>
              <a:t>@</a:t>
            </a:r>
            <a:r>
              <a:rPr lang="en-US" sz="1600" b="1" i="1" kern="1200" dirty="0" err="1" smtClean="0">
                <a:ea typeface="ＭＳ Ｐゴシック" pitchFamily="34" charset="-128"/>
              </a:rPr>
              <a:t>dropfirst</a:t>
            </a:r>
            <a:r>
              <a:rPr lang="en-US" sz="1600" b="1" i="1" kern="1200" dirty="0">
                <a:ea typeface="ＭＳ Ｐゴシック" pitchFamily="34" charset="-128"/>
              </a:rPr>
              <a:t> </a:t>
            </a:r>
            <a:r>
              <a:rPr lang="en-US" sz="1600" b="1" i="1" kern="1200" dirty="0" smtClean="0">
                <a:ea typeface="ＭＳ Ｐゴシック" pitchFamily="34" charset="-128"/>
              </a:rPr>
              <a:t> </a:t>
            </a:r>
            <a:r>
              <a:rPr lang="en-US" sz="1600" kern="1200" dirty="0" smtClean="0">
                <a:ea typeface="ＭＳ Ｐゴシック" pitchFamily="34" charset="-128"/>
              </a:rPr>
              <a:t>in our example. </a:t>
            </a:r>
            <a:endParaRPr lang="en-US" sz="1600" kern="1200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600" b="1" i="1" kern="1200" dirty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7FA9DBD-D94A-49B8-B014-C586C3DB2FB4}" type="slidenum">
              <a:rPr lang="en-US" sz="800" smtClean="0"/>
              <a:pPr eaLnBrk="1" hangingPunct="1">
                <a:defRPr/>
              </a:pPr>
              <a:t>35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61974" y="1255712"/>
            <a:ext cx="8977313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Notice </a:t>
            </a:r>
            <a:r>
              <a:rPr lang="en-US" sz="1600" dirty="0">
                <a:ea typeface="ＭＳ Ｐゴシック" pitchFamily="34" charset="-128"/>
              </a:rPr>
              <a:t>that something went wrong and you receive the following error message</a:t>
            </a:r>
            <a:r>
              <a:rPr lang="en-US" sz="1600" dirty="0" smtClean="0">
                <a:ea typeface="ＭＳ Ｐゴシック" pitchFamily="34" charset="-128"/>
              </a:rPr>
              <a:t>: </a:t>
            </a: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368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956" y="1663699"/>
            <a:ext cx="3471643" cy="111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183" y="2904594"/>
            <a:ext cx="3760416" cy="3289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Rectangle 2"/>
          <p:cNvSpPr>
            <a:spLocks noGrp="1" noChangeArrowheads="1"/>
          </p:cNvSpPr>
          <p:nvPr>
            <p:ph type="title"/>
          </p:nvPr>
        </p:nvSpPr>
        <p:spPr>
          <a:xfrm>
            <a:off x="373063" y="19050"/>
            <a:ext cx="7847012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Estimation and Categorical Dummy Variables </a:t>
            </a:r>
            <a:r>
              <a:rPr lang="en-US" sz="1800" dirty="0" smtClean="0">
                <a:ea typeface="ＭＳ Ｐゴシック" pitchFamily="34" charset="-128"/>
              </a:rPr>
              <a:t>(cont’d</a:t>
            </a:r>
            <a:r>
              <a:rPr lang="en-US" sz="1800" dirty="0">
                <a:ea typeface="ＭＳ Ｐゴシック" pitchFamily="34" charset="-128"/>
              </a:rPr>
              <a:t>)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33A065C-F500-43BA-90B9-BCDDF11619FD}" type="slidenum">
              <a:rPr lang="en-US" sz="800" smtClean="0"/>
              <a:pPr eaLnBrk="1" hangingPunct="1">
                <a:defRPr/>
              </a:pPr>
              <a:t>36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61976" y="1265238"/>
            <a:ext cx="7962900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As seen, one of the </a:t>
            </a:r>
            <a:r>
              <a:rPr lang="en-US" sz="1600" dirty="0">
                <a:ea typeface="ＭＳ Ｐゴシック" pitchFamily="34" charset="-128"/>
              </a:rPr>
              <a:t>d</a:t>
            </a:r>
            <a:r>
              <a:rPr lang="en-US" sz="1600" dirty="0" smtClean="0">
                <a:ea typeface="ＭＳ Ｐゴシック" pitchFamily="34" charset="-128"/>
              </a:rPr>
              <a:t>ummy variables corresponding to single females (</a:t>
            </a:r>
            <a:r>
              <a:rPr lang="en-US" sz="1600" i="1" dirty="0" smtClean="0">
                <a:ea typeface="ＭＳ Ｐゴシック" pitchFamily="34" charset="-128"/>
              </a:rPr>
              <a:t>male=0</a:t>
            </a:r>
            <a:r>
              <a:rPr lang="en-US" sz="1600" dirty="0" smtClean="0">
                <a:ea typeface="ＭＳ Ｐゴシック" pitchFamily="34" charset="-128"/>
              </a:rPr>
              <a:t> </a:t>
            </a:r>
            <a:r>
              <a:rPr lang="en-US" sz="1600" dirty="0">
                <a:ea typeface="ＭＳ Ｐゴシック" pitchFamily="34" charset="-128"/>
              </a:rPr>
              <a:t>and </a:t>
            </a:r>
            <a:r>
              <a:rPr lang="en-US" sz="1600" i="1" dirty="0" smtClean="0">
                <a:ea typeface="ＭＳ Ｐゴシック" pitchFamily="34" charset="-128"/>
              </a:rPr>
              <a:t>married=0</a:t>
            </a:r>
            <a:r>
              <a:rPr lang="en-US" sz="1600" dirty="0" smtClean="0">
                <a:ea typeface="ＭＳ Ｐゴシック" pitchFamily="34" charset="-128"/>
              </a:rPr>
              <a:t>) has dropped out.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The base group therefore is single females; the rest of the dummy coefficients will be interpreted against this base group.   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561" y="2444261"/>
            <a:ext cx="3877514" cy="38271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Post Estimation: Working with Equations</a:t>
            </a:r>
            <a:endParaRPr lang="en-US" sz="3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680992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526" y="3274828"/>
            <a:ext cx="3582743" cy="3097082"/>
          </a:xfrm>
          <a:prstGeom prst="rect">
            <a:avLst/>
          </a:prstGeom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r>
              <a:rPr lang="en-US" i="1" dirty="0" smtClean="0">
                <a:ea typeface="ＭＳ Ｐゴシック" pitchFamily="34" charset="-128"/>
              </a:rPr>
              <a:t>View</a:t>
            </a:r>
            <a:r>
              <a:rPr lang="en-US" dirty="0" smtClean="0">
                <a:ea typeface="ＭＳ Ｐゴシック" pitchFamily="34" charset="-128"/>
              </a:rPr>
              <a:t> Menu </a:t>
            </a:r>
            <a:r>
              <a:rPr lang="en-US" sz="2400" b="1" dirty="0" smtClean="0">
                <a:ea typeface="ＭＳ Ｐゴシック" pitchFamily="34" charset="-128"/>
              </a:rPr>
              <a:t>	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38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61975" y="1283730"/>
            <a:ext cx="7972426" cy="1991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Once </a:t>
            </a:r>
            <a:r>
              <a:rPr lang="en-US" sz="1600" dirty="0"/>
              <a:t>the equation object has been estimated you can perform a number of post-estimation tests, diagnostics and other actions from the </a:t>
            </a:r>
            <a:r>
              <a:rPr lang="en-US" sz="1600" b="1" i="1" dirty="0"/>
              <a:t>View</a:t>
            </a:r>
            <a:r>
              <a:rPr lang="en-US" sz="1600" dirty="0"/>
              <a:t> and </a:t>
            </a:r>
            <a:r>
              <a:rPr lang="en-US" sz="1600" b="1" i="1" dirty="0"/>
              <a:t>Proc</a:t>
            </a:r>
            <a:r>
              <a:rPr lang="en-US" sz="1600" dirty="0"/>
              <a:t> menus</a:t>
            </a:r>
            <a:r>
              <a:rPr lang="en-US" sz="1600" dirty="0" smtClean="0"/>
              <a:t>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Let’s first discuss a few main options in the </a:t>
            </a:r>
            <a:r>
              <a:rPr lang="en-US" sz="1600" b="1" i="1" dirty="0" smtClean="0"/>
              <a:t>View</a:t>
            </a:r>
            <a:r>
              <a:rPr lang="en-US" sz="1600" dirty="0" smtClean="0"/>
              <a:t> menu (others will be discussed in subsequent tutorials):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Representation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Estimation Output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Actual, Fitted, Residual </a:t>
            </a:r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681526" y="3465914"/>
            <a:ext cx="416839" cy="332509"/>
          </a:xfrm>
          <a:prstGeom prst="ellipse">
            <a:avLst/>
          </a:prstGeom>
          <a:solidFill>
            <a:srgbClr val="C00000">
              <a:alpha val="0"/>
            </a:srgbClr>
          </a:solidFill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0569" y="3274828"/>
            <a:ext cx="2600325" cy="3000375"/>
          </a:xfrm>
          <a:prstGeom prst="rect">
            <a:avLst/>
          </a:prstGeom>
        </p:spPr>
      </p:pic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4890569" y="3552092"/>
            <a:ext cx="416839" cy="246331"/>
          </a:xfrm>
          <a:prstGeom prst="ellipse">
            <a:avLst/>
          </a:prstGeom>
          <a:solidFill>
            <a:srgbClr val="C00000">
              <a:alpha val="0"/>
            </a:srgbClr>
          </a:solidFill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15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r>
              <a:rPr lang="en-US" i="1" dirty="0" smtClean="0">
                <a:ea typeface="ＭＳ Ｐゴシック" pitchFamily="34" charset="-128"/>
              </a:rPr>
              <a:t>View</a:t>
            </a:r>
            <a:r>
              <a:rPr lang="en-US" dirty="0" smtClean="0">
                <a:ea typeface="ＭＳ Ｐゴシック" pitchFamily="34" charset="-128"/>
              </a:rPr>
              <a:t> Menu – Representations</a:t>
            </a:r>
            <a:r>
              <a:rPr lang="en-US" sz="2400" b="1" dirty="0" smtClean="0">
                <a:ea typeface="ＭＳ Ｐゴシック" pitchFamily="34" charset="-128"/>
              </a:rPr>
              <a:t>	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39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37944" y="1293254"/>
            <a:ext cx="7539038" cy="194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If you click on </a:t>
            </a:r>
            <a:r>
              <a:rPr lang="en-US" sz="1600" b="1" i="1" dirty="0"/>
              <a:t>V</a:t>
            </a:r>
            <a:r>
              <a:rPr lang="en-US" sz="1600" b="1" i="1" dirty="0" smtClean="0"/>
              <a:t>iew </a:t>
            </a:r>
            <a:r>
              <a:rPr lang="en-US" sz="1600" b="1" dirty="0"/>
              <a:t>→</a:t>
            </a:r>
            <a:r>
              <a:rPr lang="en-US" sz="1600" b="1" i="1" dirty="0" smtClean="0"/>
              <a:t> Representation</a:t>
            </a:r>
            <a:r>
              <a:rPr lang="en-US" sz="1600" dirty="0" smtClean="0"/>
              <a:t>, the equation display changes (as shown below).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This option displays the equation in three forms:</a:t>
            </a: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r>
              <a:rPr lang="en-US" sz="1600" dirty="0" smtClean="0">
                <a:ea typeface="ＭＳ Ｐゴシック" pitchFamily="34" charset="-128"/>
              </a:rPr>
              <a:t>EViews </a:t>
            </a:r>
            <a:r>
              <a:rPr lang="en-US" sz="1600" dirty="0">
                <a:ea typeface="ＭＳ Ｐゴシック" pitchFamily="34" charset="-128"/>
              </a:rPr>
              <a:t>command form</a:t>
            </a: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Algebraic equation with symbolic coefficients</a:t>
            </a: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Equation with estimated coefficients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/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200" dirty="0" smtClean="0"/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76" y="3237221"/>
            <a:ext cx="2600325" cy="30003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6539" y="3237221"/>
            <a:ext cx="4410075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95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Description of Data File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86983" y="1268283"/>
            <a:ext cx="8512175" cy="2498725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b="1" i="1" kern="1200" dirty="0" smtClean="0">
                <a:ea typeface="ＭＳ Ｐゴシック" pitchFamily="34" charset="-128"/>
              </a:rPr>
              <a:t>Data_wf1</a:t>
            </a:r>
            <a:r>
              <a:rPr lang="en-US" sz="1800" kern="1200" dirty="0" smtClean="0">
                <a:ea typeface="ＭＳ Ｐゴシック" pitchFamily="34" charset="-128"/>
              </a:rPr>
              <a:t> has the following data on 9,275 individuals*</a:t>
            </a:r>
          </a:p>
          <a:p>
            <a:pPr marL="0" indent="0" eaLnBrk="1" hangingPunct="1">
              <a:buSzPct val="10000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633413" lvl="1" indent="-231775" eaLnBrk="1" hangingPunct="1">
              <a:buFont typeface="Wingdings" pitchFamily="2" charset="2"/>
              <a:buChar char="ü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Wealth – net total financial wealth (in thousands of dollars)</a:t>
            </a:r>
          </a:p>
          <a:p>
            <a:pPr marL="633413" lvl="1" indent="-231775" eaLnBrk="1" hangingPunct="1">
              <a:buFont typeface="Wingdings" pitchFamily="2" charset="2"/>
              <a:buChar char="ü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Income – annual income (in thousands of dollars)</a:t>
            </a:r>
          </a:p>
          <a:p>
            <a:pPr marL="633413" lvl="1" indent="-231775" eaLnBrk="1" hangingPunct="1">
              <a:buFont typeface="Wingdings" pitchFamily="2" charset="2"/>
              <a:buChar char="ü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Male – dummy variable, equal to 1 if male, 0 otherwise</a:t>
            </a:r>
          </a:p>
          <a:p>
            <a:pPr marL="633413" lvl="1" indent="-231775" eaLnBrk="1" hangingPunct="1">
              <a:buFont typeface="Wingdings" pitchFamily="2" charset="2"/>
              <a:buChar char="ü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Married – dummy variable, equal to 1 if married, 0 otherwise</a:t>
            </a:r>
          </a:p>
          <a:p>
            <a:pPr marL="633413" lvl="1" indent="-231775" eaLnBrk="1" hangingPunct="1">
              <a:buFont typeface="Wingdings" pitchFamily="2" charset="2"/>
              <a:buChar char="ü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Age – age in years (minimum age in the dataset is 25 years). </a:t>
            </a:r>
          </a:p>
          <a:p>
            <a:pPr marL="633413" lvl="1" indent="-231775" eaLnBrk="1" hangingPunct="1">
              <a:buFont typeface="Wingdings" pitchFamily="2" charset="2"/>
              <a:buChar char="ü"/>
              <a:defRPr/>
            </a:pPr>
            <a:r>
              <a:rPr lang="en-US" sz="1600" kern="1200" dirty="0" err="1" smtClean="0">
                <a:ea typeface="ＭＳ Ｐゴシック" pitchFamily="34" charset="-128"/>
              </a:rPr>
              <a:t>Fsize</a:t>
            </a:r>
            <a:r>
              <a:rPr lang="en-US" sz="1600" kern="1200" dirty="0" smtClean="0">
                <a:ea typeface="ＭＳ Ｐゴシック" pitchFamily="34" charset="-128"/>
              </a:rPr>
              <a:t> – family size; number of individuals living in the family. </a:t>
            </a:r>
            <a:endParaRPr lang="en-US" sz="16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C20211BC-91EA-4E33-ABEA-B0F9FA93EFF6}" type="slidenum">
              <a:rPr lang="en-US" sz="800" smtClean="0"/>
              <a:pPr eaLnBrk="1" hangingPunct="1">
                <a:defRPr/>
              </a:pPr>
              <a:t>4</a:t>
            </a:fld>
            <a:endParaRPr lang="en-US" sz="800" dirty="0" smtClean="0"/>
          </a:p>
        </p:txBody>
      </p:sp>
      <p:sp>
        <p:nvSpPr>
          <p:cNvPr id="6149" name="Rectangle 3"/>
          <p:cNvSpPr txBox="1">
            <a:spLocks noChangeArrowheads="1"/>
          </p:cNvSpPr>
          <p:nvPr/>
        </p:nvSpPr>
        <p:spPr bwMode="gray">
          <a:xfrm>
            <a:off x="748075" y="5204800"/>
            <a:ext cx="7288827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 </a:t>
            </a:r>
            <a:r>
              <a:rPr lang="en-US" sz="1400" dirty="0" smtClean="0">
                <a:solidFill>
                  <a:srgbClr val="003399"/>
                </a:solidFill>
              </a:rPr>
              <a:t>This </a:t>
            </a:r>
            <a:r>
              <a:rPr lang="en-US" sz="1400" dirty="0">
                <a:solidFill>
                  <a:srgbClr val="003399"/>
                </a:solidFill>
              </a:rPr>
              <a:t>data is from Wooldridge, </a:t>
            </a:r>
            <a:r>
              <a:rPr lang="en-US" sz="1400" i="1" dirty="0">
                <a:solidFill>
                  <a:srgbClr val="003399"/>
                </a:solidFill>
              </a:rPr>
              <a:t>Introductory </a:t>
            </a:r>
            <a:r>
              <a:rPr lang="en-US" sz="1400" i="1" dirty="0" smtClean="0">
                <a:solidFill>
                  <a:srgbClr val="003399"/>
                </a:solidFill>
              </a:rPr>
              <a:t>Econometrics</a:t>
            </a:r>
            <a:r>
              <a:rPr lang="en-US" sz="1400" dirty="0" smtClean="0">
                <a:solidFill>
                  <a:srgbClr val="003399"/>
                </a:solidFill>
              </a:rPr>
              <a:t> (4</a:t>
            </a:r>
            <a:r>
              <a:rPr lang="en-US" sz="1400" baseline="30000" dirty="0" smtClean="0">
                <a:solidFill>
                  <a:srgbClr val="003399"/>
                </a:solidFill>
              </a:rPr>
              <a:t>th</a:t>
            </a:r>
            <a:r>
              <a:rPr lang="en-US" sz="1400" dirty="0" smtClean="0">
                <a:solidFill>
                  <a:srgbClr val="003399"/>
                </a:solidFill>
              </a:rPr>
              <a:t> Edition). </a:t>
            </a:r>
            <a:endParaRPr lang="en-US" sz="14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i="1" dirty="0" smtClean="0">
                <a:ea typeface="ＭＳ Ｐゴシック" pitchFamily="34" charset="-128"/>
              </a:rPr>
              <a:t>View</a:t>
            </a:r>
            <a:r>
              <a:rPr lang="en-US" dirty="0" smtClean="0">
                <a:ea typeface="ＭＳ Ｐゴシック" pitchFamily="34" charset="-128"/>
              </a:rPr>
              <a:t> Menu – Actual, Fitted, Residual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40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52449" y="1293254"/>
            <a:ext cx="7924801" cy="376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/>
              <a:t>The </a:t>
            </a:r>
            <a:r>
              <a:rPr lang="en-US" sz="1600" i="1" dirty="0"/>
              <a:t>View </a:t>
            </a:r>
            <a:r>
              <a:rPr lang="en-US" sz="1600" dirty="0"/>
              <a:t>Menu, </a:t>
            </a:r>
            <a:r>
              <a:rPr lang="en-US" sz="1600" i="1" dirty="0"/>
              <a:t>Actual, Fitted, Residual</a:t>
            </a:r>
            <a:r>
              <a:rPr lang="en-US" sz="1600" dirty="0"/>
              <a:t> </a:t>
            </a:r>
            <a:r>
              <a:rPr lang="en-US" sz="1600" dirty="0" smtClean="0"/>
              <a:t>option</a:t>
            </a:r>
            <a:r>
              <a:rPr lang="en-US" sz="1600" dirty="0"/>
              <a:t>, provides several different ways at looking at the residuals and the fitted values of an equation.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If you click on </a:t>
            </a:r>
            <a:r>
              <a:rPr lang="en-US" sz="1600" b="1" i="1" dirty="0"/>
              <a:t>V</a:t>
            </a:r>
            <a:r>
              <a:rPr lang="en-US" sz="1600" b="1" i="1" dirty="0" smtClean="0"/>
              <a:t>iew </a:t>
            </a:r>
            <a:r>
              <a:rPr lang="en-US" sz="1600" b="1" dirty="0"/>
              <a:t>→</a:t>
            </a:r>
            <a:r>
              <a:rPr lang="en-US" sz="1600" b="1" i="1" dirty="0" smtClean="0"/>
              <a:t> Actual, Fitted, Residual</a:t>
            </a:r>
            <a:r>
              <a:rPr lang="en-US" sz="1600" dirty="0"/>
              <a:t> </a:t>
            </a:r>
            <a:r>
              <a:rPr lang="en-US" sz="1600" dirty="0" smtClean="0"/>
              <a:t>a number of options appear: </a:t>
            </a: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Actual, Fitted, Residual Table</a:t>
            </a: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Actual, Fitted, Residual Graph</a:t>
            </a: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Residual </a:t>
            </a:r>
            <a:r>
              <a:rPr lang="en-US" sz="1600" dirty="0" smtClean="0">
                <a:ea typeface="ＭＳ Ｐゴシック" pitchFamily="34" charset="-128"/>
              </a:rPr>
              <a:t>Graph</a:t>
            </a:r>
            <a:endParaRPr lang="en-US" sz="1600" dirty="0">
              <a:ea typeface="ＭＳ Ｐゴシック" pitchFamily="34" charset="-128"/>
            </a:endParaRP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Standardized Residual Graph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/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200" dirty="0" smtClean="0"/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277157" y="2454986"/>
            <a:ext cx="4048125" cy="2800350"/>
            <a:chOff x="2324098" y="3199240"/>
            <a:chExt cx="4048125" cy="2800350"/>
          </a:xfrm>
        </p:grpSpPr>
        <p:pic>
          <p:nvPicPr>
            <p:cNvPr id="942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4098" y="3199240"/>
              <a:ext cx="4048125" cy="280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2324098" y="4047257"/>
              <a:ext cx="2195947" cy="331931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2711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i="1" dirty="0" smtClean="0">
                <a:ea typeface="ＭＳ Ｐゴシック" pitchFamily="34" charset="-128"/>
              </a:rPr>
              <a:t>View</a:t>
            </a:r>
            <a:r>
              <a:rPr lang="en-US" dirty="0" smtClean="0">
                <a:ea typeface="ＭＳ Ｐゴシック" pitchFamily="34" charset="-128"/>
              </a:rPr>
              <a:t> Menu – Actual, Fitted, Residual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41</a:t>
            </a:fld>
            <a:endParaRPr lang="en-US" sz="8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3"/>
              <p:cNvSpPr txBox="1">
                <a:spLocks noChangeArrowheads="1"/>
              </p:cNvSpPr>
              <p:nvPr/>
            </p:nvSpPr>
            <p:spPr bwMode="auto">
              <a:xfrm>
                <a:off x="554079" y="1271153"/>
                <a:ext cx="7751721" cy="4177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marL="171450" indent="-1714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18" charset="0"/>
                  <a:buChar char="•"/>
                  <a:defRPr sz="2200">
                    <a:solidFill>
                      <a:schemeClr val="hlink"/>
                    </a:solidFill>
                    <a:latin typeface="+mn-lt"/>
                    <a:ea typeface="ＭＳ Ｐゴシック" charset="0"/>
                    <a:cs typeface="+mn-cs"/>
                  </a:defRPr>
                </a:lvl1pPr>
                <a:lvl2pPr marL="573088" indent="-1714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18" charset="0"/>
                  <a:buChar char="•"/>
                  <a:defRPr>
                    <a:solidFill>
                      <a:schemeClr val="hlink"/>
                    </a:solidFill>
                    <a:latin typeface="+mn-lt"/>
                    <a:ea typeface="ＭＳ Ｐゴシック" charset="0"/>
                  </a:defRPr>
                </a:lvl2pPr>
                <a:lvl3pPr marL="917575" indent="-1730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18" charset="0"/>
                  <a:buChar char="•"/>
                  <a:defRPr sz="1400">
                    <a:solidFill>
                      <a:schemeClr val="hlink"/>
                    </a:solidFill>
                    <a:latin typeface="+mn-lt"/>
                    <a:ea typeface="ＭＳ Ｐゴシック" charset="0"/>
                  </a:defRPr>
                </a:lvl3pPr>
                <a:lvl4pPr marL="1196975" indent="-1651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18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  <a:ea typeface="ＭＳ Ｐゴシック" charset="0"/>
                  </a:defRPr>
                </a:lvl4pPr>
                <a:lvl5pPr marL="1539875" indent="-1714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18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  <a:ea typeface="ＭＳ Ｐゴシック" charset="0"/>
                  </a:defRPr>
                </a:lvl5pPr>
                <a:lvl6pPr marL="1997075" indent="-1714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96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</a:defRPr>
                </a:lvl6pPr>
                <a:lvl7pPr marL="2454275" indent="-1714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96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</a:defRPr>
                </a:lvl7pPr>
                <a:lvl8pPr marL="2911475" indent="-1714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96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</a:defRPr>
                </a:lvl8pPr>
                <a:lvl9pPr marL="3368675" indent="-1714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96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</a:defRPr>
                </a:lvl9pPr>
              </a:lstStyle>
              <a:p>
                <a:pPr eaLnBrk="1" hangingPunct="1">
                  <a:buSzPct val="100000"/>
                  <a:buFont typeface="Arial" pitchFamily="34" charset="0"/>
                  <a:buChar char="•"/>
                  <a:defRPr/>
                </a:pPr>
                <a:r>
                  <a:rPr lang="en-US" sz="1600" dirty="0" smtClean="0"/>
                  <a:t>For a first look, perhaps it’s best to select: </a:t>
                </a:r>
              </a:p>
              <a:p>
                <a:pPr marL="0" indent="0" algn="ctr" eaLnBrk="1" hangingPunct="1">
                  <a:buNone/>
                  <a:defRPr/>
                </a:pPr>
                <a:r>
                  <a:rPr lang="en-US" sz="1600" b="1" i="1" dirty="0" smtClean="0"/>
                  <a:t>View </a:t>
                </a:r>
                <a:r>
                  <a:rPr lang="en-US" sz="1600" b="1" dirty="0"/>
                  <a:t>→</a:t>
                </a:r>
                <a:r>
                  <a:rPr lang="en-US" sz="1600" b="1" i="1" dirty="0" smtClean="0"/>
                  <a:t> Actual, Fitted, Residual</a:t>
                </a:r>
                <a:r>
                  <a:rPr lang="en-US" sz="1600" dirty="0"/>
                  <a:t> </a:t>
                </a:r>
                <a:r>
                  <a:rPr lang="en-US" sz="1600" b="1" dirty="0"/>
                  <a:t>→</a:t>
                </a:r>
                <a:r>
                  <a:rPr lang="en-US" sz="1600" b="1" i="1" dirty="0" smtClean="0"/>
                  <a:t> Actual, Fitted, Residual Graph</a:t>
                </a:r>
              </a:p>
              <a:p>
                <a:pPr marL="0" indent="0" algn="ctr" eaLnBrk="1" hangingPunct="1">
                  <a:buNone/>
                  <a:defRPr/>
                </a:pPr>
                <a:endParaRPr lang="en-US" sz="1400" b="1" i="1" dirty="0"/>
              </a:p>
              <a:p>
                <a:pPr marL="0" indent="0" algn="ctr" eaLnBrk="1" hangingPunct="1">
                  <a:buNone/>
                  <a:defRPr/>
                </a:pPr>
                <a:endParaRPr lang="en-US" sz="1400" b="1" i="1" dirty="0" smtClean="0"/>
              </a:p>
              <a:p>
                <a:pPr marL="0" indent="0" algn="ctr" eaLnBrk="1" hangingPunct="1">
                  <a:buNone/>
                  <a:defRPr/>
                </a:pPr>
                <a:endParaRPr lang="en-US" sz="1400" b="1" i="1" dirty="0"/>
              </a:p>
              <a:p>
                <a:pPr marL="0" indent="0" algn="ctr" eaLnBrk="1" hangingPunct="1">
                  <a:buNone/>
                  <a:defRPr/>
                </a:pPr>
                <a:endParaRPr lang="en-US" sz="1400" b="1" i="1" dirty="0" smtClean="0"/>
              </a:p>
              <a:p>
                <a:pPr marL="0" indent="0" algn="ctr" eaLnBrk="1" hangingPunct="1">
                  <a:buNone/>
                  <a:defRPr/>
                </a:pPr>
                <a:endParaRPr lang="en-US" sz="1400" b="1" i="1" dirty="0"/>
              </a:p>
              <a:p>
                <a:pPr marL="0" indent="0" algn="ctr" eaLnBrk="1" hangingPunct="1">
                  <a:buNone/>
                  <a:defRPr/>
                </a:pPr>
                <a:endParaRPr lang="en-US" sz="1400" b="1" i="1" dirty="0" smtClean="0"/>
              </a:p>
              <a:p>
                <a:pPr eaLnBrk="1" hangingPunct="1">
                  <a:buSzPct val="100000"/>
                  <a:buFont typeface="Arial" pitchFamily="34" charset="0"/>
                  <a:buChar char="•"/>
                  <a:defRPr/>
                </a:pPr>
                <a:r>
                  <a:rPr lang="en-US" sz="1600" dirty="0"/>
                  <a:t>This displays three series: </a:t>
                </a:r>
              </a:p>
              <a:p>
                <a:pPr marL="628650" lvl="1" indent="-227013" eaLnBrk="1" hangingPunct="1">
                  <a:buFont typeface="Wingdings" pitchFamily="2" charset="2"/>
                  <a:buChar char="ü"/>
                  <a:defRPr/>
                </a:pPr>
                <a:r>
                  <a:rPr lang="en-US" sz="1600" dirty="0">
                    <a:ea typeface="ＭＳ Ｐゴシック" pitchFamily="34" charset="-128"/>
                  </a:rPr>
                  <a:t>The actual series (dependent variable wealth) – (in red) plotted against the right vertical axis. </a:t>
                </a:r>
              </a:p>
              <a:p>
                <a:pPr marL="628650" lvl="1" indent="-227013" eaLnBrk="1" hangingPunct="1">
                  <a:buFont typeface="Wingdings" pitchFamily="2" charset="2"/>
                  <a:buChar char="ü"/>
                  <a:defRPr/>
                </a:pPr>
                <a:r>
                  <a:rPr lang="en-US" sz="1600" dirty="0" smtClean="0">
                    <a:ea typeface="ＭＳ Ｐゴシック" pitchFamily="34" charset="-128"/>
                  </a:rPr>
                  <a:t>The </a:t>
                </a:r>
                <a:r>
                  <a:rPr lang="en-US" sz="1600" dirty="0">
                    <a:ea typeface="ＭＳ Ｐゴシック" pitchFamily="34" charset="-128"/>
                  </a:rPr>
                  <a:t>fitted values (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 dirty="0">
                            <a:latin typeface="Cambria Math" panose="02040503050406030204" pitchFamily="18" charset="0"/>
                            <a:ea typeface="ＭＳ Ｐゴシック" pitchFamily="34" charset="-128"/>
                          </a:rPr>
                        </m:ctrlPr>
                      </m:accPr>
                      <m:e>
                        <m:r>
                          <a:rPr lang="en-US" sz="1600" dirty="0">
                            <a:latin typeface="Cambria Math"/>
                            <a:ea typeface="ＭＳ Ｐゴシック" pitchFamily="34" charset="-128"/>
                          </a:rPr>
                          <m:t>𝑤𝑒𝑎𝑙𝑡h</m:t>
                        </m:r>
                      </m:e>
                    </m:acc>
                  </m:oMath>
                </a14:m>
                <a:r>
                  <a:rPr lang="en-US" sz="1600" dirty="0">
                    <a:ea typeface="ＭＳ Ｐゴシック" pitchFamily="34" charset="-128"/>
                  </a:rPr>
                  <a:t>) from the regression – (in green) plotted against the right vertical axis. </a:t>
                </a:r>
              </a:p>
              <a:p>
                <a:pPr marL="628650" lvl="1" indent="-227013" eaLnBrk="1" hangingPunct="1">
                  <a:buFont typeface="Wingdings" pitchFamily="2" charset="2"/>
                  <a:buChar char="ü"/>
                  <a:defRPr/>
                </a:pPr>
                <a:r>
                  <a:rPr lang="en-US" sz="1600" dirty="0">
                    <a:ea typeface="ＭＳ Ｐゴシック" pitchFamily="34" charset="-128"/>
                  </a:rPr>
                  <a:t>Residuals – (in blue) plotted against the left vertical axis. </a:t>
                </a:r>
              </a:p>
              <a:p>
                <a:pPr marL="401638" lvl="1" indent="0" eaLnBrk="1" hangingPunct="1">
                  <a:buNone/>
                  <a:defRPr/>
                </a:pPr>
                <a:endParaRPr lang="en-US" sz="1400" dirty="0" smtClean="0"/>
              </a:p>
              <a:p>
                <a:pPr marL="0" indent="0" eaLnBrk="1" hangingPunct="1">
                  <a:buNone/>
                  <a:defRPr/>
                </a:pPr>
                <a:r>
                  <a:rPr lang="en-US" sz="1600" dirty="0" smtClean="0"/>
                  <a:t> </a:t>
                </a:r>
                <a:endParaRPr lang="en-US" sz="1600" dirty="0"/>
              </a:p>
              <a:p>
                <a:pPr marL="401638" lvl="1" indent="0" eaLnBrk="1" hangingPunct="1">
                  <a:buNone/>
                  <a:defRPr/>
                </a:pPr>
                <a:endParaRPr lang="en-US" sz="1400" dirty="0" smtClean="0"/>
              </a:p>
              <a:p>
                <a:pPr lvl="1" eaLnBrk="1" hangingPunct="1">
                  <a:buFont typeface="Arial" pitchFamily="34" charset="0"/>
                  <a:buChar char="•"/>
                  <a:defRPr/>
                </a:pPr>
                <a:endParaRPr lang="en-US" sz="200" dirty="0" smtClean="0"/>
              </a:p>
              <a:p>
                <a:pPr marL="401638" lvl="1" indent="0" eaLnBrk="1" hangingPunct="1">
                  <a:buNone/>
                  <a:defRPr/>
                </a:pPr>
                <a:endParaRPr lang="en-US" sz="1400" dirty="0" smtClean="0"/>
              </a:p>
              <a:p>
                <a:pPr marL="401638" lvl="1" indent="0" eaLnBrk="1" hangingPunct="1">
                  <a:buNone/>
                  <a:defRPr/>
                </a:pPr>
                <a:endParaRPr lang="en-US" sz="1400" dirty="0"/>
              </a:p>
              <a:p>
                <a:pPr lvl="1" eaLnBrk="1" hangingPunct="1">
                  <a:buFont typeface="Wingdings" pitchFamily="2" charset="2"/>
                  <a:buChar char="Ø"/>
                  <a:defRPr/>
                </a:pPr>
                <a:endParaRPr lang="en-US" sz="1400" dirty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8" charset="0"/>
                  <a:buNone/>
                  <a:defRPr/>
                </a:pPr>
                <a:endParaRPr lang="en-US" sz="1600" dirty="0" smtClean="0">
                  <a:ea typeface="ＭＳ Ｐゴシック" pitchFamily="34" charset="-128"/>
                </a:endParaRPr>
              </a:p>
              <a:p>
                <a:pPr eaLnBrk="1" hangingPunct="1">
                  <a:buFont typeface="Arial" pitchFamily="34" charset="0"/>
                  <a:buChar char="•"/>
                  <a:defRPr/>
                </a:pPr>
                <a:endParaRPr lang="en-US" sz="1600" dirty="0" smtClean="0">
                  <a:ea typeface="ＭＳ Ｐゴシック" pitchFamily="34" charset="-128"/>
                </a:endParaRPr>
              </a:p>
              <a:p>
                <a:pPr eaLnBrk="1" hangingPunct="1">
                  <a:buFont typeface="Arial" pitchFamily="34" charset="0"/>
                  <a:buChar char="•"/>
                  <a:defRPr/>
                </a:pPr>
                <a:endParaRPr lang="en-US" sz="18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7" charset="0"/>
                  <a:buNone/>
                  <a:defRPr/>
                </a:pPr>
                <a:endParaRPr lang="en-US" sz="18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7" charset="0"/>
                  <a:buNone/>
                  <a:defRPr/>
                </a:pPr>
                <a:endParaRPr lang="en-US" sz="1800" u="sng" dirty="0">
                  <a:ea typeface="ＭＳ Ｐゴシック" pitchFamily="34" charset="-128"/>
                </a:endParaRPr>
              </a:p>
            </p:txBody>
          </p:sp>
        </mc:Choice>
        <mc:Fallback xmlns="">
          <p:sp>
            <p:nvSpPr>
              <p:cNvPr id="10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4079" y="1271153"/>
                <a:ext cx="7751721" cy="4177147"/>
              </a:xfrm>
              <a:prstGeom prst="rect">
                <a:avLst/>
              </a:prstGeom>
              <a:blipFill rotWithShape="1">
                <a:blip r:embed="rId3"/>
                <a:stretch>
                  <a:fillRect l="-314" t="-438" r="-102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3331965" y="2148310"/>
            <a:ext cx="2195947" cy="895350"/>
            <a:chOff x="1012245" y="4623085"/>
            <a:chExt cx="2195947" cy="895350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807" y="4623085"/>
              <a:ext cx="2028825" cy="895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Oval 6"/>
            <p:cNvSpPr>
              <a:spLocks noChangeArrowheads="1"/>
            </p:cNvSpPr>
            <p:nvPr/>
          </p:nvSpPr>
          <p:spPr bwMode="auto">
            <a:xfrm>
              <a:off x="1012245" y="4801461"/>
              <a:ext cx="2195947" cy="331931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8860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D10803-D2BC-4EE4-8B42-7A847FDCA3FE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82588" y="-6350"/>
            <a:ext cx="7521575" cy="1131888"/>
          </a:xfrm>
          <a:prstGeom prst="rect">
            <a:avLst/>
          </a:prstGeom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i="1" dirty="0" smtClean="0">
                <a:ea typeface="ＭＳ Ｐゴシック" pitchFamily="34" charset="-128"/>
              </a:rPr>
              <a:t>View</a:t>
            </a:r>
            <a:r>
              <a:rPr lang="en-US" dirty="0" smtClean="0">
                <a:ea typeface="ＭＳ Ｐゴシック" pitchFamily="34" charset="-128"/>
              </a:rPr>
              <a:t> Menu – Actual, Fitted, Residual</a:t>
            </a:r>
            <a:r>
              <a:rPr lang="en-US" sz="2400" dirty="0" smtClean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  <a:endParaRPr lang="en-US" sz="1800" dirty="0">
              <a:ea typeface="ＭＳ Ｐゴシック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771526" y="3654124"/>
            <a:ext cx="3301710" cy="89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63550" indent="-463550" eaLnBrk="1" hangingPunct="1">
              <a:spcBef>
                <a:spcPts val="5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>
                <a:solidFill>
                  <a:srgbClr val="003399"/>
                </a:solidFill>
              </a:rPr>
              <a:t>Note: </a:t>
            </a:r>
            <a:r>
              <a:rPr lang="en-US" sz="1400" dirty="0" smtClean="0">
                <a:solidFill>
                  <a:srgbClr val="003399"/>
                </a:solidFill>
              </a:rPr>
              <a:t>You can get exactly the same view by clicking the            button on the top menu of the Equation Object.</a:t>
            </a:r>
            <a:endParaRPr lang="en-US" sz="1400" i="1" dirty="0">
              <a:solidFill>
                <a:srgbClr val="003399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831" y="3923858"/>
            <a:ext cx="3905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54079" y="1271153"/>
            <a:ext cx="3303546" cy="234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In this case, the fitted </a:t>
            </a:r>
            <a:r>
              <a:rPr lang="en-US" sz="1600" dirty="0"/>
              <a:t>values do not approximate the actual values as well as one would hope.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/>
              <a:t>Similarly, the residuals of the equation are relatively large.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800" dirty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977" y="1389185"/>
            <a:ext cx="3920423" cy="325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109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i="1" dirty="0" smtClean="0">
                <a:ea typeface="ＭＳ Ｐゴシック" pitchFamily="34" charset="-128"/>
              </a:rPr>
              <a:t>View</a:t>
            </a:r>
            <a:r>
              <a:rPr lang="en-US" dirty="0" smtClean="0">
                <a:ea typeface="ＭＳ Ｐゴシック" pitchFamily="34" charset="-128"/>
              </a:rPr>
              <a:t> Menu – Actual, Fitted, Residual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43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61973" y="1283894"/>
            <a:ext cx="3495677" cy="400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If you would like to view specific numbers from those graphs, select: </a:t>
            </a:r>
          </a:p>
          <a:p>
            <a:pPr marL="0" indent="0" algn="ctr" eaLnBrk="1" hangingPunct="1">
              <a:spcBef>
                <a:spcPts val="1200"/>
              </a:spcBef>
              <a:spcAft>
                <a:spcPts val="1200"/>
              </a:spcAft>
              <a:buNone/>
              <a:defRPr/>
            </a:pPr>
            <a:r>
              <a:rPr lang="en-US" sz="1600" b="1" i="1" dirty="0"/>
              <a:t>View → Actual, Fitted, Residual → Actual, Fitted, Residual Table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endParaRPr lang="en-US" sz="1600" dirty="0" smtClean="0"/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345" y="1283894"/>
            <a:ext cx="4448175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6194794" y="2148490"/>
            <a:ext cx="1992275" cy="296884"/>
          </a:xfrm>
          <a:prstGeom prst="ellipse">
            <a:avLst/>
          </a:prstGeom>
          <a:solidFill>
            <a:srgbClr val="C00000">
              <a:alpha val="0"/>
            </a:srgbClr>
          </a:solidFill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79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r>
              <a:rPr lang="en-US" i="1" dirty="0" smtClean="0">
                <a:ea typeface="ＭＳ Ｐゴシック" pitchFamily="34" charset="-128"/>
              </a:rPr>
              <a:t>Proc</a:t>
            </a:r>
            <a:r>
              <a:rPr lang="en-US" dirty="0" smtClean="0">
                <a:ea typeface="ＭＳ Ｐゴシック" pitchFamily="34" charset="-128"/>
              </a:rPr>
              <a:t> Menu </a:t>
            </a:r>
            <a:r>
              <a:rPr lang="en-US" sz="2400" b="1" dirty="0" smtClean="0">
                <a:ea typeface="ＭＳ Ｐゴシック" pitchFamily="34" charset="-128"/>
              </a:rPr>
              <a:t>	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44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45919" y="1293540"/>
            <a:ext cx="8052171" cy="1995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The </a:t>
            </a:r>
            <a:r>
              <a:rPr lang="en-US" sz="1600" b="1" i="1" dirty="0" smtClean="0"/>
              <a:t>Proc</a:t>
            </a:r>
            <a:r>
              <a:rPr lang="en-US" sz="1600" dirty="0" smtClean="0"/>
              <a:t> menu, also offers a number of procedures, after estimation is carried out.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Let’s discuss a few main options in the </a:t>
            </a:r>
            <a:r>
              <a:rPr lang="en-US" sz="1600" b="1" i="1" dirty="0" smtClean="0"/>
              <a:t>Proc</a:t>
            </a:r>
            <a:r>
              <a:rPr lang="en-US" sz="1600" dirty="0" smtClean="0"/>
              <a:t> menu (others will be discussed in subsequent tutorials):</a:t>
            </a: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Specify/Estimate</a:t>
            </a: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Make Regressor Group</a:t>
            </a: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r>
              <a:rPr lang="en-US" sz="1600" dirty="0">
                <a:ea typeface="ＭＳ Ｐゴシック" pitchFamily="34" charset="-128"/>
              </a:rPr>
              <a:t>Make Residual Series</a:t>
            </a:r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724" y="3102231"/>
            <a:ext cx="2390775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06" y="3102231"/>
            <a:ext cx="4179221" cy="3464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978031" y="3321012"/>
            <a:ext cx="483181" cy="332509"/>
          </a:xfrm>
          <a:prstGeom prst="ellipse">
            <a:avLst/>
          </a:prstGeom>
          <a:solidFill>
            <a:srgbClr val="C00000">
              <a:alpha val="0"/>
            </a:srgbClr>
          </a:solidFill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6232946" y="3278479"/>
            <a:ext cx="483181" cy="332509"/>
          </a:xfrm>
          <a:prstGeom prst="ellipse">
            <a:avLst/>
          </a:prstGeom>
          <a:solidFill>
            <a:srgbClr val="C00000">
              <a:alpha val="0"/>
            </a:srgbClr>
          </a:solidFill>
          <a:ln w="3810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69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r>
              <a:rPr lang="en-US" i="1" dirty="0" smtClean="0">
                <a:ea typeface="ＭＳ Ｐゴシック" pitchFamily="34" charset="-128"/>
              </a:rPr>
              <a:t>Proc</a:t>
            </a:r>
            <a:r>
              <a:rPr lang="en-US" dirty="0" smtClean="0">
                <a:ea typeface="ＭＳ Ｐゴシック" pitchFamily="34" charset="-128"/>
              </a:rPr>
              <a:t> Menu – Specify/Estimate </a:t>
            </a:r>
            <a:r>
              <a:rPr lang="en-US" sz="2400" b="1" dirty="0" smtClean="0">
                <a:ea typeface="ＭＳ Ｐゴシック" pitchFamily="34" charset="-128"/>
              </a:rPr>
              <a:t>	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45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32271" y="1279892"/>
            <a:ext cx="8038523" cy="1349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If you click on </a:t>
            </a:r>
            <a:r>
              <a:rPr lang="en-US" sz="1600" b="1" i="1" dirty="0" smtClean="0"/>
              <a:t>Proc </a:t>
            </a:r>
            <a:r>
              <a:rPr lang="en-US" sz="1600" b="1" i="1" dirty="0"/>
              <a:t>→ </a:t>
            </a:r>
            <a:r>
              <a:rPr lang="en-US" sz="1600" b="1" i="1" dirty="0" smtClean="0"/>
              <a:t>Specify/Estimate, </a:t>
            </a:r>
            <a:r>
              <a:rPr lang="en-US" sz="1600" dirty="0" smtClean="0"/>
              <a:t>the </a:t>
            </a:r>
            <a:r>
              <a:rPr lang="en-US" sz="1600" b="1" i="1" dirty="0" smtClean="0"/>
              <a:t>Equation Specification </a:t>
            </a:r>
            <a:r>
              <a:rPr lang="en-US" sz="1600" dirty="0" smtClean="0"/>
              <a:t>dialog box opens up.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You can modify your specification using this dialog box (edit equation, change estimation method, change sample, etc.)  </a:t>
            </a:r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2817" y="2629331"/>
            <a:ext cx="4256321" cy="3723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108" y="2629331"/>
            <a:ext cx="266700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7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i="1" dirty="0" smtClean="0">
                <a:ea typeface="ＭＳ Ｐゴシック" pitchFamily="34" charset="-128"/>
              </a:rPr>
              <a:t>Proc</a:t>
            </a:r>
            <a:r>
              <a:rPr lang="en-US" dirty="0" smtClean="0">
                <a:ea typeface="ＭＳ Ｐゴシック" pitchFamily="34" charset="-128"/>
              </a:rPr>
              <a:t> Menu – Make Regressor Group </a:t>
            </a:r>
            <a:r>
              <a:rPr lang="en-US" sz="2400" b="1" dirty="0" smtClean="0">
                <a:ea typeface="ＭＳ Ｐゴシック" pitchFamily="34" charset="-128"/>
              </a:rPr>
              <a:t>	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46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32271" y="1293540"/>
            <a:ext cx="7902045" cy="475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/>
              <a:t>You can also create a group consisting of all the variables included in the equation (except the constant).</a:t>
            </a:r>
          </a:p>
          <a:p>
            <a:pPr marL="177800" indent="0" eaLnBrk="1" hangingPunct="1">
              <a:buNone/>
              <a:defRPr/>
            </a:pPr>
            <a:r>
              <a:rPr lang="en-US" sz="1600" u="sng" dirty="0">
                <a:ea typeface="ＭＳ Ｐゴシック" pitchFamily="34" charset="-128"/>
              </a:rPr>
              <a:t>To accomplish this,</a:t>
            </a:r>
            <a:endParaRPr lang="en-US" sz="1600" dirty="0" smtClean="0"/>
          </a:p>
          <a:p>
            <a:pPr marL="342900" lvl="1" eaLnBrk="1" hangingPunct="1">
              <a:buFont typeface="+mj-lt"/>
              <a:buAutoNum type="arabicPeriod"/>
              <a:tabLst>
                <a:tab pos="400050" algn="l"/>
              </a:tabLst>
              <a:defRPr/>
            </a:pPr>
            <a:r>
              <a:rPr lang="en-US" sz="1600" b="1" dirty="0">
                <a:ea typeface="ＭＳ Ｐゴシック" pitchFamily="34" charset="-128"/>
              </a:rPr>
              <a:t> </a:t>
            </a:r>
            <a:r>
              <a:rPr lang="en-US" sz="1600" dirty="0">
                <a:ea typeface="ＭＳ Ｐゴシック" pitchFamily="34" charset="-128"/>
              </a:rPr>
              <a:t>Click on </a:t>
            </a:r>
            <a:r>
              <a:rPr lang="en-US" sz="1600" b="1" dirty="0" smtClean="0">
                <a:ea typeface="ＭＳ Ｐゴシック" pitchFamily="34" charset="-128"/>
              </a:rPr>
              <a:t>Proc</a:t>
            </a:r>
            <a:r>
              <a:rPr lang="en-US" sz="1600" b="1" i="1" dirty="0"/>
              <a:t> → </a:t>
            </a:r>
            <a:r>
              <a:rPr lang="en-US" sz="1600" b="1" dirty="0" smtClean="0">
                <a:ea typeface="ＭＳ Ｐゴシック" pitchFamily="34" charset="-128"/>
              </a:rPr>
              <a:t>Make </a:t>
            </a:r>
            <a:r>
              <a:rPr lang="en-US" sz="1600" b="1" dirty="0">
                <a:ea typeface="ＭＳ Ｐゴシック" pitchFamily="34" charset="-128"/>
              </a:rPr>
              <a:t>Regressor Group .</a:t>
            </a:r>
          </a:p>
          <a:p>
            <a:pPr marL="341313" indent="-163513" eaLnBrk="1" hangingPunct="1">
              <a:buFont typeface="+mj-lt"/>
              <a:buAutoNum type="arabicPeriod"/>
              <a:defRPr/>
            </a:pPr>
            <a:endParaRPr lang="en-US" sz="1600" b="1" i="1" dirty="0"/>
          </a:p>
          <a:p>
            <a:pPr marL="341313" indent="-163513" eaLnBrk="1" hangingPunct="1">
              <a:buFont typeface="+mj-lt"/>
              <a:buAutoNum type="arabicPeriod"/>
              <a:defRPr/>
            </a:pPr>
            <a:endParaRPr lang="en-US" sz="1600" b="1" i="1" dirty="0" smtClean="0"/>
          </a:p>
          <a:p>
            <a:pPr marL="341313" indent="-163513" eaLnBrk="1" hangingPunct="1">
              <a:buFont typeface="+mj-lt"/>
              <a:buAutoNum type="arabicPeriod"/>
              <a:defRPr/>
            </a:pPr>
            <a:endParaRPr lang="en-US" sz="1600" b="1" i="1" dirty="0"/>
          </a:p>
          <a:p>
            <a:pPr marL="341313" indent="-163513" eaLnBrk="1" hangingPunct="1">
              <a:buFont typeface="+mj-lt"/>
              <a:buAutoNum type="arabicPeriod"/>
              <a:defRPr/>
            </a:pPr>
            <a:endParaRPr lang="en-US" sz="1600" b="1" i="1" dirty="0" smtClean="0"/>
          </a:p>
          <a:p>
            <a:pPr marL="341313" indent="-163513" eaLnBrk="1" hangingPunct="1">
              <a:buFont typeface="+mj-lt"/>
              <a:buAutoNum type="arabicPeriod"/>
              <a:defRPr/>
            </a:pPr>
            <a:endParaRPr lang="en-US" sz="1600" b="1" i="1" dirty="0"/>
          </a:p>
          <a:p>
            <a:pPr marL="341313" indent="-163513" eaLnBrk="1" hangingPunct="1">
              <a:buFont typeface="+mj-lt"/>
              <a:buAutoNum type="arabicPeriod"/>
              <a:defRPr/>
            </a:pPr>
            <a:endParaRPr lang="en-US" sz="1600" b="1" i="1" dirty="0" smtClean="0"/>
          </a:p>
          <a:p>
            <a:pPr marL="177800" indent="0" eaLnBrk="1" hangingPunct="1">
              <a:buNone/>
              <a:defRPr/>
            </a:pPr>
            <a:endParaRPr lang="en-US" sz="1600" b="1" i="1" dirty="0" smtClean="0"/>
          </a:p>
          <a:p>
            <a:pPr marL="177800" indent="0" eaLnBrk="1" hangingPunct="1">
              <a:buNone/>
              <a:defRPr/>
            </a:pPr>
            <a:endParaRPr lang="en-US" sz="1600" b="1" i="1" dirty="0"/>
          </a:p>
          <a:p>
            <a:pPr marL="177800" indent="0" eaLnBrk="1" hangingPunct="1">
              <a:buNone/>
              <a:defRPr/>
            </a:pPr>
            <a:endParaRPr lang="en-US" sz="1600" b="1" i="1" dirty="0"/>
          </a:p>
          <a:p>
            <a:pPr marL="177800" indent="0" eaLnBrk="1" hangingPunct="1">
              <a:buNone/>
              <a:defRPr/>
            </a:pPr>
            <a:endParaRPr lang="en-US" sz="1600" b="1" i="1" dirty="0" smtClean="0"/>
          </a:p>
          <a:p>
            <a:pPr marL="744538" lvl="1" indent="-342900" eaLnBrk="1" hangingPunct="1">
              <a:buFont typeface="+mj-lt"/>
              <a:buAutoNum type="arabicPeriod" startAt="2"/>
              <a:defRPr/>
            </a:pPr>
            <a:endParaRPr lang="en-US" sz="1400" dirty="0" smtClean="0"/>
          </a:p>
          <a:p>
            <a:pPr marL="744538" lvl="1" indent="-342900" eaLnBrk="1" hangingPunct="1">
              <a:buFont typeface="+mj-lt"/>
              <a:buAutoNum type="arabicPeriod" startAt="2"/>
              <a:defRPr/>
            </a:pPr>
            <a:endParaRPr lang="en-US" sz="1400" dirty="0"/>
          </a:p>
          <a:p>
            <a:pPr marL="744538" lvl="1" indent="-342900" eaLnBrk="1" hangingPunct="1">
              <a:buFont typeface="+mj-lt"/>
              <a:buAutoNum type="arabicPeriod" startAt="2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793" y="2552333"/>
            <a:ext cx="2667000" cy="279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32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i="1" dirty="0" smtClean="0">
                <a:ea typeface="ＭＳ Ｐゴシック" pitchFamily="34" charset="-128"/>
              </a:rPr>
              <a:t>Proc</a:t>
            </a:r>
            <a:r>
              <a:rPr lang="en-US" dirty="0" smtClean="0">
                <a:ea typeface="ＭＳ Ｐゴシック" pitchFamily="34" charset="-128"/>
              </a:rPr>
              <a:t> Menu – Make Residual Series</a:t>
            </a:r>
            <a:r>
              <a:rPr lang="en-US" sz="2400" b="1" dirty="0" smtClean="0">
                <a:ea typeface="ＭＳ Ｐゴシック" pitchFamily="34" charset="-128"/>
              </a:rPr>
              <a:t>	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47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45920" y="1293541"/>
            <a:ext cx="7970284" cy="394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You may also want to store residuals so you can recall them later. 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Every time you estimate an equation, EViews automatically places the residuals of the just-estimated equation in the        </a:t>
            </a:r>
            <a:r>
              <a:rPr lang="en-US" sz="1800" b="1" i="1" dirty="0" smtClean="0"/>
              <a:t>resid </a:t>
            </a:r>
            <a:r>
              <a:rPr lang="en-US" sz="1800" dirty="0" smtClean="0"/>
              <a:t>series. </a:t>
            </a:r>
            <a:endParaRPr lang="en-US" sz="1800" b="1" i="1" dirty="0" smtClean="0"/>
          </a:p>
          <a:p>
            <a:pPr eaLnBrk="1" hangingPunct="1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endParaRPr lang="en-US" sz="1800" dirty="0" smtClean="0"/>
          </a:p>
          <a:p>
            <a:pPr eaLnBrk="1" hangingPunct="1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/>
              <a:t>The problem is that this series cannot be used in an estimation command, because the act of estimation itself changes the values stored in </a:t>
            </a:r>
            <a:r>
              <a:rPr lang="en-US" sz="1800" b="1" i="1" dirty="0" smtClean="0"/>
              <a:t>resid</a:t>
            </a:r>
            <a:r>
              <a:rPr lang="en-US" sz="1800" dirty="0" smtClean="0"/>
              <a:t>. New residuals are stored in </a:t>
            </a:r>
            <a:r>
              <a:rPr lang="en-US" sz="1800" b="1" i="1" dirty="0" smtClean="0"/>
              <a:t>resid</a:t>
            </a:r>
            <a:r>
              <a:rPr lang="en-US" sz="1800" dirty="0" smtClean="0"/>
              <a:t> for every new round of estimation. </a:t>
            </a:r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488" y="2288929"/>
            <a:ext cx="376604" cy="30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7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D10803-D2BC-4EE4-8B42-7A847FDCA3FE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131" y="3091229"/>
            <a:ext cx="24384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48195" y="1311205"/>
            <a:ext cx="8200020" cy="195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1600" u="sng" dirty="0"/>
              <a:t>If you want to save these residuals for later use, you can do so by following these steps: </a:t>
            </a:r>
          </a:p>
          <a:p>
            <a:pPr marL="687387" lvl="2" indent="-342900" eaLnBrk="1" hangingPunct="1">
              <a:buFont typeface="+mj-lt"/>
              <a:buAutoNum type="arabicPeriod"/>
              <a:tabLst>
                <a:tab pos="4340225" algn="l"/>
              </a:tabLst>
              <a:defRPr/>
            </a:pPr>
            <a:r>
              <a:rPr lang="en-US" dirty="0" smtClean="0"/>
              <a:t>Click on </a:t>
            </a:r>
            <a:r>
              <a:rPr lang="en-US" b="1" dirty="0" smtClean="0"/>
              <a:t>Proc</a:t>
            </a:r>
            <a:r>
              <a:rPr lang="en-US" b="1" i="1" dirty="0"/>
              <a:t> → </a:t>
            </a:r>
            <a:r>
              <a:rPr lang="en-US" b="1" dirty="0" smtClean="0"/>
              <a:t>Make Residual Series.</a:t>
            </a:r>
          </a:p>
          <a:p>
            <a:pPr marL="687387" lvl="2" indent="-342900" eaLnBrk="1" hangingPunct="1">
              <a:buFont typeface="+mj-lt"/>
              <a:buAutoNum type="arabicPeriod"/>
              <a:tabLst>
                <a:tab pos="4340225" algn="l"/>
              </a:tabLst>
              <a:defRPr/>
            </a:pPr>
            <a:r>
              <a:rPr lang="en-US" dirty="0" smtClean="0"/>
              <a:t>The </a:t>
            </a:r>
            <a:r>
              <a:rPr lang="en-US" b="1" dirty="0" smtClean="0"/>
              <a:t>Make Residuals </a:t>
            </a:r>
            <a:r>
              <a:rPr lang="en-US" dirty="0" smtClean="0"/>
              <a:t>dialog box opens up. Depending on the estimation you may choose from three types of residuals: ordinary, standardized, and generalized. For ordinary least squares, only the ordinary residuals may be saved. </a:t>
            </a:r>
          </a:p>
          <a:p>
            <a:pPr marL="687387" lvl="2" indent="-342900" eaLnBrk="1" hangingPunct="1">
              <a:buFont typeface="+mj-lt"/>
              <a:buAutoNum type="arabicPeriod"/>
              <a:tabLst>
                <a:tab pos="4340225" algn="l"/>
              </a:tabLst>
              <a:defRPr/>
            </a:pPr>
            <a:r>
              <a:rPr lang="en-US" dirty="0" smtClean="0"/>
              <a:t>Name the residuals (in this case </a:t>
            </a:r>
            <a:r>
              <a:rPr lang="en-US" i="1" dirty="0" smtClean="0"/>
              <a:t>new_resid</a:t>
            </a:r>
            <a:r>
              <a:rPr lang="en-US" dirty="0" smtClean="0"/>
              <a:t>).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82588" y="-6350"/>
            <a:ext cx="7521575" cy="1131888"/>
          </a:xfrm>
          <a:prstGeom prst="rect">
            <a:avLst/>
          </a:prstGeom>
        </p:spPr>
        <p:txBody>
          <a:bodyPr anchor="b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hlink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ea typeface="ＭＳ Ｐゴシック" pitchFamily="34" charset="-128"/>
              </a:rPr>
              <a:t>Post Estimation: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i="1" dirty="0" smtClean="0">
                <a:ea typeface="ＭＳ Ｐゴシック" pitchFamily="34" charset="-128"/>
              </a:rPr>
              <a:t>Proc</a:t>
            </a:r>
            <a:r>
              <a:rPr lang="en-US" dirty="0" smtClean="0">
                <a:ea typeface="ＭＳ Ｐゴシック" pitchFamily="34" charset="-128"/>
              </a:rPr>
              <a:t> Menu – Make Residual Series</a:t>
            </a:r>
            <a:r>
              <a:rPr lang="en-US" sz="2400" b="1" dirty="0" smtClean="0">
                <a:ea typeface="ＭＳ Ｐゴシック" pitchFamily="34" charset="-128"/>
              </a:rPr>
              <a:t>	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355" y="3091229"/>
            <a:ext cx="2886075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9495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Hypothesis Testing </a:t>
            </a:r>
            <a:endParaRPr lang="en-US" sz="3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68536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Equation Object: Specification and Estimation</a:t>
            </a:r>
            <a:endParaRPr lang="en-US" sz="3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497846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Hypothesis Testing </a:t>
            </a:r>
            <a:r>
              <a:rPr lang="en-US" sz="2400" b="1" dirty="0" smtClean="0">
                <a:ea typeface="ＭＳ Ｐゴシック" pitchFamily="34" charset="-128"/>
              </a:rPr>
              <a:t>	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50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86864" y="1266244"/>
            <a:ext cx="8202296" cy="121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/>
              <a:t>We have already shown how to test if a single coefficient equals zero.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/>
              <a:t>EViews allows you to test more complex hypothesis just as easy. </a:t>
            </a:r>
          </a:p>
          <a:p>
            <a:pPr marL="177800" indent="0" eaLnBrk="1" hangingPunct="1">
              <a:buNone/>
              <a:defRPr/>
            </a:pPr>
            <a:r>
              <a:rPr lang="en-US" sz="1600" u="sng" dirty="0" smtClean="0"/>
              <a:t>To accomplish this, follow these steps:</a:t>
            </a:r>
          </a:p>
          <a:p>
            <a:pPr marL="808037" lvl="2" indent="-285750" eaLnBrk="1" hangingPunct="1">
              <a:buFont typeface="+mj-lt"/>
              <a:buAutoNum type="arabicPeriod"/>
              <a:defRPr/>
            </a:pPr>
            <a:r>
              <a:rPr lang="en-US" dirty="0" smtClean="0"/>
              <a:t>Click </a:t>
            </a:r>
            <a:r>
              <a:rPr lang="en-US" b="1" i="1" dirty="0"/>
              <a:t>View → Coefficient Diagnostics → Wald </a:t>
            </a:r>
            <a:r>
              <a:rPr lang="en-US" b="1" i="1" dirty="0" smtClean="0"/>
              <a:t>Test – Coefficient Restrictions</a:t>
            </a:r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101412" y="2477385"/>
            <a:ext cx="4722469" cy="3570751"/>
            <a:chOff x="2005877" y="2495983"/>
            <a:chExt cx="4924425" cy="3819525"/>
          </a:xfrm>
        </p:grpSpPr>
        <p:pic>
          <p:nvPicPr>
            <p:cNvPr id="1034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5877" y="2495983"/>
              <a:ext cx="4924425" cy="3819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Oval 6"/>
            <p:cNvSpPr>
              <a:spLocks noChangeArrowheads="1"/>
            </p:cNvSpPr>
            <p:nvPr/>
          </p:nvSpPr>
          <p:spPr bwMode="auto">
            <a:xfrm>
              <a:off x="4002014" y="5389984"/>
              <a:ext cx="2835205" cy="331931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6881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Hypothesis Testing </a:t>
            </a:r>
            <a:r>
              <a:rPr lang="en-US" sz="1800" dirty="0">
                <a:ea typeface="ＭＳ Ｐゴシック" pitchFamily="34" charset="-128"/>
              </a:rPr>
              <a:t>(cont’d)</a:t>
            </a:r>
            <a:r>
              <a:rPr lang="en-US" sz="2400" dirty="0" smtClean="0">
                <a:ea typeface="ＭＳ Ｐゴシック" pitchFamily="34" charset="-128"/>
              </a:rPr>
              <a:t>	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51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45919" y="1293541"/>
            <a:ext cx="3835011" cy="483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31775" indent="-231775" eaLnBrk="1" hangingPunct="1">
              <a:buFont typeface="+mj-lt"/>
              <a:buAutoNum type="arabicPeriod" startAt="2"/>
              <a:defRPr/>
            </a:pPr>
            <a:r>
              <a:rPr lang="en-US" sz="1600" dirty="0" smtClean="0"/>
              <a:t>The Wald Test dialog box opens up. You will notice:</a:t>
            </a:r>
          </a:p>
          <a:p>
            <a:pPr marL="463550" lvl="1" indent="-231775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EViews names coefficients c(1), c(2), c(3), etc., numbering them in the order they appear in the regression (including the constant). For example, in the regression below, the coefficient of age^2 is c(4). </a:t>
            </a:r>
          </a:p>
          <a:p>
            <a:pPr marL="463550" lvl="1" indent="-231775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Specify the hypothesis as an equation in the Wald Test box. For example to test if the coefficient of age^2 is zero, type </a:t>
            </a:r>
            <a:r>
              <a:rPr lang="en-US" sz="1400" b="1" dirty="0" smtClean="0">
                <a:ea typeface="ＭＳ Ｐゴシック" pitchFamily="34" charset="-128"/>
              </a:rPr>
              <a:t>c(4</a:t>
            </a:r>
            <a:r>
              <a:rPr lang="en-US" sz="1400" b="1" dirty="0">
                <a:ea typeface="ＭＳ Ｐゴシック" pitchFamily="34" charset="-128"/>
              </a:rPr>
              <a:t>)=</a:t>
            </a:r>
            <a:r>
              <a:rPr lang="en-US" sz="1400" b="1" dirty="0" smtClean="0">
                <a:ea typeface="ＭＳ Ｐゴシック" pitchFamily="34" charset="-128"/>
              </a:rPr>
              <a:t>0</a:t>
            </a:r>
            <a:r>
              <a:rPr lang="en-US" sz="1400" dirty="0" smtClean="0">
                <a:ea typeface="ＭＳ Ｐゴシック" pitchFamily="34" charset="-128"/>
              </a:rPr>
              <a:t>.</a:t>
            </a:r>
            <a:endParaRPr lang="en-US" sz="1400" dirty="0">
              <a:ea typeface="ＭＳ Ｐゴシック" pitchFamily="34" charset="-128"/>
            </a:endParaRPr>
          </a:p>
          <a:p>
            <a:pPr marL="463550" lvl="1" indent="-231775" eaLnBrk="1" hangingPunct="1"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 For multiple restrictions, enter multiple coefficient equations, separated by commas.  </a:t>
            </a:r>
          </a:p>
          <a:p>
            <a:pPr marL="628650" lvl="1" indent="-227013" eaLnBrk="1" hangingPunct="1">
              <a:buFont typeface="Wingdings" pitchFamily="2" charset="2"/>
              <a:buChar char="ü"/>
              <a:defRPr/>
            </a:pPr>
            <a:endParaRPr lang="en-US" sz="1600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443" y="3128156"/>
            <a:ext cx="3461103" cy="3298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045" y="1202614"/>
            <a:ext cx="2766662" cy="182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148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Hypothesis Testing: Example</a:t>
            </a:r>
            <a:r>
              <a:rPr lang="en-US" sz="2400" b="1" dirty="0" smtClean="0">
                <a:ea typeface="ＭＳ Ｐゴシック" pitchFamily="34" charset="-128"/>
              </a:rPr>
              <a:t>	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52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32271" y="1293541"/>
            <a:ext cx="7751920" cy="100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/>
              <a:t>Suppose you would like to test that all dummy coefficients are zero as shown in the </a:t>
            </a:r>
            <a:r>
              <a:rPr lang="en-US" sz="1600" dirty="0"/>
              <a:t>equation below: </a:t>
            </a:r>
            <a:endParaRPr lang="en-US" sz="1600" dirty="0" smtClean="0"/>
          </a:p>
          <a:p>
            <a:pPr marL="401638" lvl="1" indent="0" eaLnBrk="1" hangingPunct="1">
              <a:buNone/>
              <a:defRPr/>
            </a:pPr>
            <a:r>
              <a:rPr lang="en-US" sz="1600" dirty="0" smtClean="0"/>
              <a:t>		</a:t>
            </a:r>
            <a:r>
              <a:rPr lang="en-US" sz="1600" b="1" i="1" dirty="0" smtClean="0"/>
              <a:t>H0: c(6)=0, c(7)=0, c(8)=0</a:t>
            </a:r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231" y="2524836"/>
            <a:ext cx="3904308" cy="3720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68752" y="2645490"/>
            <a:ext cx="3739480" cy="100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lvl="1" indent="0" eaLnBrk="1" hangingPunct="1">
              <a:buNone/>
              <a:defRPr/>
            </a:pPr>
            <a:r>
              <a:rPr lang="en-US" sz="1600" u="sng" dirty="0" smtClean="0"/>
              <a:t>To test the coefficients:</a:t>
            </a: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dirty="0" smtClean="0"/>
              <a:t>Click </a:t>
            </a:r>
            <a:r>
              <a:rPr lang="en-US" b="1" i="1" dirty="0"/>
              <a:t>View → Coefficient </a:t>
            </a:r>
            <a:r>
              <a:rPr lang="en-US" b="1" i="1" dirty="0" smtClean="0"/>
              <a:t>Diagnostics </a:t>
            </a:r>
            <a:r>
              <a:rPr lang="en-US" b="1" i="1" dirty="0"/>
              <a:t>→ Wald Test – Coefficient </a:t>
            </a:r>
            <a:r>
              <a:rPr lang="en-US" b="1" i="1" dirty="0" smtClean="0"/>
              <a:t>Restrictions.</a:t>
            </a:r>
            <a:endParaRPr lang="en-US" b="1" i="1" dirty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898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Hypothesis Testing: Example </a:t>
            </a:r>
            <a:r>
              <a:rPr lang="en-US" sz="1800" dirty="0" smtClean="0">
                <a:ea typeface="ＭＳ Ｐゴシック" pitchFamily="34" charset="-128"/>
              </a:rPr>
              <a:t>(cont’d</a:t>
            </a:r>
            <a:r>
              <a:rPr lang="en-US" sz="1800" dirty="0">
                <a:ea typeface="ＭＳ Ｐゴシック" pitchFamily="34" charset="-128"/>
              </a:rPr>
              <a:t>)</a:t>
            </a:r>
            <a:r>
              <a:rPr lang="en-US" sz="1800" b="1" dirty="0">
                <a:ea typeface="ＭＳ Ｐゴシック" pitchFamily="34" charset="-128"/>
              </a:rPr>
              <a:t>	</a:t>
            </a:r>
            <a:r>
              <a:rPr lang="en-US" sz="2400" b="1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53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59567" y="1293541"/>
            <a:ext cx="8024875" cy="824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31775" indent="-231775" eaLnBrk="1" hangingPunct="1">
              <a:buFont typeface="+mj-lt"/>
              <a:buAutoNum type="arabicPeriod" startAt="2"/>
              <a:defRPr/>
            </a:pPr>
            <a:r>
              <a:rPr lang="en-US" sz="1400" dirty="0" smtClean="0"/>
              <a:t>In the Wald Test dialog box, type the specific restrictions: </a:t>
            </a:r>
            <a:r>
              <a:rPr lang="en-US" sz="1400" b="1" i="1" dirty="0" smtClean="0"/>
              <a:t>c(6)=0,c(7)=0,c(8)=0</a:t>
            </a:r>
            <a:r>
              <a:rPr lang="en-US" sz="1400" dirty="0" smtClean="0"/>
              <a:t> </a:t>
            </a:r>
          </a:p>
          <a:p>
            <a:pPr marL="231775" indent="-231775" eaLnBrk="1" hangingPunct="1">
              <a:buFont typeface="+mj-lt"/>
              <a:buAutoNum type="arabicPeriod" startAt="2"/>
              <a:defRPr/>
            </a:pPr>
            <a:r>
              <a:rPr lang="en-US" sz="1400" dirty="0" smtClean="0"/>
              <a:t>Click </a:t>
            </a:r>
            <a:r>
              <a:rPr lang="en-US" sz="1400" b="1" i="1" dirty="0" smtClean="0"/>
              <a:t>OK</a:t>
            </a:r>
            <a:r>
              <a:rPr lang="en-US" sz="1400" dirty="0" smtClean="0"/>
              <a:t>. </a:t>
            </a:r>
            <a:endParaRPr lang="en-US" sz="1400" b="1" i="1" dirty="0" smtClean="0"/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1054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538" y="1907257"/>
            <a:ext cx="2709029" cy="179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397" y="2850786"/>
            <a:ext cx="4448175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733647" y="3985561"/>
            <a:ext cx="3428920" cy="2456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400" dirty="0" smtClean="0"/>
              <a:t>Results of this test are in the table shown here.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400" dirty="0" smtClean="0"/>
              <a:t>EViews computes an F-statistic which is used to test multiple restriction hypothesis.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400" dirty="0" smtClean="0"/>
              <a:t>Based on the Probability value (of F-statistic), we reject the null (p=0.0429 &lt; p=0.05). </a:t>
            </a:r>
          </a:p>
          <a:p>
            <a:pPr marL="0" indent="0" eaLnBrk="1" hangingPunct="1">
              <a:buNone/>
              <a:defRPr/>
            </a:pPr>
            <a:endParaRPr lang="en-US" sz="1600" dirty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069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86366" y="2792990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dirty="0" smtClean="0">
                <a:ea typeface="ＭＳ Ｐゴシック" pitchFamily="34" charset="-128"/>
              </a:rPr>
              <a:t>Heteroskedasticity and Robust Standard Errors</a:t>
            </a:r>
            <a:endParaRPr lang="en-US" sz="32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173108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Testing for </a:t>
            </a:r>
            <a:r>
              <a:rPr lang="en-US" dirty="0" err="1" smtClean="0">
                <a:ea typeface="ＭＳ Ｐゴシック" pitchFamily="34" charset="-128"/>
              </a:rPr>
              <a:t>Heteroskedasticity</a:t>
            </a:r>
            <a:endParaRPr lang="en-US" sz="2000" dirty="0">
              <a:ea typeface="ＭＳ Ｐゴシック" pitchFamily="34" charset="-128"/>
            </a:endParaRP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744249" y="1236105"/>
            <a:ext cx="3865419" cy="3836567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EViews allows you to employ a number of different heteroskedasticity tests.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>
                <a:ea typeface="ＭＳ Ｐゴシック" pitchFamily="34" charset="-128"/>
              </a:rPr>
              <a:t>W</a:t>
            </a:r>
            <a:r>
              <a:rPr lang="en-US" sz="1600" kern="1200" dirty="0" smtClean="0">
                <a:ea typeface="ＭＳ Ｐゴシック" pitchFamily="34" charset="-128"/>
              </a:rPr>
              <a:t>e will demonstrate the White Heteroskedasticity tests*.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The White test</a:t>
            </a:r>
            <a:r>
              <a:rPr lang="en-US" sz="1400" kern="1200" dirty="0">
                <a:ea typeface="ＭＳ Ｐゴシック" pitchFamily="34" charset="-128"/>
              </a:rPr>
              <a:t> </a:t>
            </a:r>
            <a:r>
              <a:rPr lang="en-US" sz="1400" kern="1200" dirty="0" smtClean="0">
                <a:ea typeface="ＭＳ Ｐゴシック" pitchFamily="34" charset="-128"/>
              </a:rPr>
              <a:t>is a test of the null hypothesis of no heteroskedasticiy, against heteroskedasticity of unknown, general form.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It essentially tests whether the independent variable (and/or their cross terms, x</a:t>
            </a:r>
            <a:r>
              <a:rPr lang="en-US" sz="1400" kern="1200" baseline="-25000" dirty="0" smtClean="0">
                <a:ea typeface="ＭＳ Ｐゴシック" pitchFamily="34" charset="-128"/>
              </a:rPr>
              <a:t>1</a:t>
            </a:r>
            <a:r>
              <a:rPr lang="en-US" sz="1400" kern="1200" baseline="30000" dirty="0" smtClean="0">
                <a:ea typeface="ＭＳ Ｐゴシック" pitchFamily="34" charset="-128"/>
              </a:rPr>
              <a:t>2</a:t>
            </a:r>
            <a:r>
              <a:rPr lang="en-US" sz="1400" kern="1200" dirty="0" smtClean="0">
                <a:ea typeface="ＭＳ Ｐゴシック" pitchFamily="34" charset="-128"/>
              </a:rPr>
              <a:t>, x</a:t>
            </a:r>
            <a:r>
              <a:rPr lang="en-US" sz="1400" kern="1200" baseline="-25000" dirty="0" smtClean="0">
                <a:ea typeface="ＭＳ Ｐゴシック" pitchFamily="34" charset="-128"/>
              </a:rPr>
              <a:t>2</a:t>
            </a:r>
            <a:r>
              <a:rPr lang="en-US" sz="1400" kern="1200" baseline="30000" dirty="0" smtClean="0">
                <a:ea typeface="ＭＳ Ｐゴシック" pitchFamily="34" charset="-128"/>
              </a:rPr>
              <a:t>2</a:t>
            </a:r>
            <a:r>
              <a:rPr lang="en-US" sz="1400" kern="1200" dirty="0" smtClean="0">
                <a:ea typeface="ＭＳ Ｐゴシック" pitchFamily="34" charset="-128"/>
              </a:rPr>
              <a:t>, x</a:t>
            </a:r>
            <a:r>
              <a:rPr lang="en-US" sz="1400" kern="1200" baseline="-25000" dirty="0" smtClean="0">
                <a:ea typeface="ＭＳ Ｐゴシック" pitchFamily="34" charset="-128"/>
              </a:rPr>
              <a:t>1</a:t>
            </a:r>
            <a:r>
              <a:rPr lang="en-US" sz="1400" kern="1200" dirty="0" smtClean="0">
                <a:ea typeface="ＭＳ Ｐゴシック" pitchFamily="34" charset="-128"/>
              </a:rPr>
              <a:t>*x</a:t>
            </a:r>
            <a:r>
              <a:rPr lang="en-US" sz="1400" kern="1200" baseline="-25000" dirty="0" smtClean="0">
                <a:ea typeface="ＭＳ Ｐゴシック" pitchFamily="34" charset="-128"/>
              </a:rPr>
              <a:t>2</a:t>
            </a:r>
            <a:r>
              <a:rPr lang="en-US" sz="1400" kern="1200" dirty="0" smtClean="0">
                <a:ea typeface="ＭＳ Ｐゴシック" pitchFamily="34" charset="-128"/>
              </a:rPr>
              <a:t>, etc.) help explain the squared residuals.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endParaRPr lang="en-US" sz="1400" kern="12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r>
              <a:rPr lang="en-US" sz="1600" u="sng" dirty="0">
                <a:ea typeface="ＭＳ Ｐゴシック" pitchFamily="34" charset="-128"/>
              </a:rPr>
              <a:t>To perform the test, follow these steps:</a:t>
            </a:r>
          </a:p>
          <a:p>
            <a:pPr marL="231775" lvl="1" indent="-231775" eaLnBrk="1" hangingPunct="1">
              <a:buFont typeface="+mj-lt"/>
              <a:buAutoNum type="arabicPeriod"/>
              <a:defRPr/>
            </a:pPr>
            <a:r>
              <a:rPr lang="en-US" sz="1400" dirty="0"/>
              <a:t>On the equation box, select </a:t>
            </a:r>
            <a:r>
              <a:rPr lang="en-US" sz="1400" b="1" i="1" dirty="0"/>
              <a:t>View → Residual Diagnostics → </a:t>
            </a:r>
            <a:r>
              <a:rPr lang="en-US" sz="1400" b="1" i="1" dirty="0" err="1"/>
              <a:t>Heteroskedasticity</a:t>
            </a:r>
            <a:r>
              <a:rPr lang="en-US" sz="1400" b="1" i="1" dirty="0"/>
              <a:t> Tests</a:t>
            </a:r>
            <a:r>
              <a:rPr lang="en-US" sz="1400" dirty="0"/>
              <a:t>. </a:t>
            </a:r>
          </a:p>
          <a:p>
            <a:pPr marL="401638" lvl="1" indent="0" eaLnBrk="1" hangingPunct="1">
              <a:buNone/>
              <a:defRPr/>
            </a:pPr>
            <a:endParaRPr lang="en-US" sz="1400" kern="1200" dirty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67EE35B-3449-4905-ADFE-EB319FBDDCCC}" type="slidenum">
              <a:rPr lang="en-US" sz="800" smtClean="0"/>
              <a:pPr eaLnBrk="1" hangingPunct="1">
                <a:defRPr/>
              </a:pPr>
              <a:t>55</a:t>
            </a:fld>
            <a:endParaRPr lang="en-US" sz="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gray">
          <a:xfrm>
            <a:off x="4811878" y="5295080"/>
            <a:ext cx="3865418" cy="95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573088" indent="-573088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400" b="1" dirty="0" smtClean="0">
                <a:solidFill>
                  <a:srgbClr val="003399"/>
                </a:solidFill>
              </a:rPr>
              <a:t>*Note</a:t>
            </a:r>
            <a:r>
              <a:rPr lang="en-US" sz="1400" b="1" dirty="0">
                <a:solidFill>
                  <a:srgbClr val="003399"/>
                </a:solidFill>
              </a:rPr>
              <a:t>: </a:t>
            </a:r>
            <a:r>
              <a:rPr lang="en-US" sz="1400" dirty="0" smtClean="0">
                <a:solidFill>
                  <a:srgbClr val="003399"/>
                </a:solidFill>
              </a:rPr>
              <a:t>For other heteroskedasticity tests and a more complete description of Residual Diagnostics, please see Tutorial on Specification and Diagnostic Tests.  </a:t>
            </a:r>
            <a:endParaRPr lang="en-US" sz="1400" i="1" dirty="0">
              <a:solidFill>
                <a:srgbClr val="003399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45425" y="1377264"/>
            <a:ext cx="4198324" cy="3531637"/>
            <a:chOff x="4645425" y="1377264"/>
            <a:chExt cx="4198324" cy="3531637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5425" y="1377264"/>
              <a:ext cx="4198324" cy="35316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6499416" y="4094345"/>
              <a:ext cx="2195947" cy="255723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8581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Testing for Heteroskedasticity</a:t>
            </a:r>
            <a:r>
              <a:rPr lang="en-US" sz="2400" dirty="0" smtClean="0">
                <a:ea typeface="ＭＳ Ｐゴシック" pitchFamily="34" charset="-128"/>
              </a:rPr>
              <a:t>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56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24853" y="1537364"/>
            <a:ext cx="4138216" cy="4243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31775" indent="-231775" eaLnBrk="1" hangingPunct="1">
              <a:buFont typeface="+mj-lt"/>
              <a:buAutoNum type="arabicPeriod" startAt="2"/>
              <a:defRPr/>
            </a:pPr>
            <a:r>
              <a:rPr lang="en-US" sz="1400" dirty="0" smtClean="0"/>
              <a:t>The </a:t>
            </a:r>
            <a:r>
              <a:rPr lang="en-US" sz="1400" i="1" dirty="0" smtClean="0"/>
              <a:t>Heteroskedasticity Tests </a:t>
            </a:r>
            <a:r>
              <a:rPr lang="en-US" sz="1400" dirty="0" smtClean="0"/>
              <a:t>window opens up. Select </a:t>
            </a:r>
            <a:r>
              <a:rPr lang="en-US" sz="1400" b="1" dirty="0" smtClean="0"/>
              <a:t>White</a:t>
            </a:r>
            <a:r>
              <a:rPr lang="en-US" sz="1400" dirty="0" smtClean="0"/>
              <a:t> under the drop-down menu.  </a:t>
            </a:r>
          </a:p>
          <a:p>
            <a:pPr marL="231775" indent="-231775" eaLnBrk="1" hangingPunct="1">
              <a:buFont typeface="+mj-lt"/>
              <a:buAutoNum type="arabicPeriod" startAt="2"/>
              <a:defRPr/>
            </a:pPr>
            <a:r>
              <a:rPr lang="en-US" sz="1400" dirty="0" smtClean="0"/>
              <a:t>You may chose to include or exclude the cross terms. If you do not wish to include the cross term, uncheck the box “</a:t>
            </a:r>
            <a:r>
              <a:rPr lang="en-US" sz="1400" i="1" dirty="0" smtClean="0"/>
              <a:t>Include White cross terms</a:t>
            </a:r>
            <a:r>
              <a:rPr lang="en-US" sz="1400" dirty="0" smtClean="0"/>
              <a:t>” (as we do here). The test will simply be carried out with only the squared terms. </a:t>
            </a:r>
          </a:p>
          <a:p>
            <a:pPr marL="231775" indent="-231775" eaLnBrk="1" hangingPunct="1">
              <a:buFont typeface="+mj-lt"/>
              <a:buAutoNum type="arabicPeriod" startAt="2"/>
              <a:defRPr/>
            </a:pPr>
            <a:r>
              <a:rPr lang="en-US" sz="1400" dirty="0" smtClean="0"/>
              <a:t>Click </a:t>
            </a:r>
            <a:r>
              <a:rPr lang="en-US" sz="1400" b="1" i="1" dirty="0" smtClean="0"/>
              <a:t>OK</a:t>
            </a:r>
            <a:r>
              <a:rPr lang="en-US" sz="1400" dirty="0" smtClean="0"/>
              <a:t>. </a:t>
            </a:r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52" y="1537364"/>
            <a:ext cx="383857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30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Testing for </a:t>
            </a:r>
            <a:r>
              <a:rPr lang="en-US" dirty="0" err="1" smtClean="0">
                <a:ea typeface="ＭＳ Ｐゴシック" pitchFamily="34" charset="-128"/>
              </a:rPr>
              <a:t>Heteroskedasticity</a:t>
            </a:r>
            <a:r>
              <a:rPr lang="en-US" sz="2400" dirty="0" smtClean="0">
                <a:ea typeface="ＭＳ Ｐゴシック" pitchFamily="34" charset="-128"/>
              </a:rPr>
              <a:t> </a:t>
            </a:r>
            <a:r>
              <a:rPr lang="en-US" sz="1800" dirty="0" smtClean="0">
                <a:ea typeface="ＭＳ Ｐゴシック" pitchFamily="34" charset="-128"/>
              </a:rPr>
              <a:t>(cont’d</a:t>
            </a:r>
            <a:r>
              <a:rPr lang="en-US" sz="1800" dirty="0">
                <a:ea typeface="ＭＳ Ｐゴシック" pitchFamily="34" charset="-128"/>
              </a:rPr>
              <a:t>)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57</a:t>
            </a:fld>
            <a:endParaRPr lang="en-US" sz="800" dirty="0" smtClean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51037" y="1305792"/>
            <a:ext cx="4063494" cy="824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/>
              <a:t>R</a:t>
            </a:r>
            <a:r>
              <a:rPr lang="en-US" sz="1600" dirty="0" smtClean="0"/>
              <a:t>esults from the test are shown here. </a:t>
            </a:r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 smtClean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784" y="1862834"/>
            <a:ext cx="3874511" cy="4195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52148" y="1920245"/>
            <a:ext cx="3842431" cy="4195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1600" dirty="0" smtClean="0"/>
              <a:t>The top panel shows the results of the White test, while the bottom panel shows the auxiliary regression used to compute the test statistics.</a:t>
            </a:r>
            <a:endParaRPr lang="en-US" sz="1600" dirty="0"/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/>
              <a:t>The </a:t>
            </a:r>
            <a:r>
              <a:rPr lang="en-US" sz="1600" b="1" i="1" dirty="0" err="1"/>
              <a:t>Obs</a:t>
            </a:r>
            <a:r>
              <a:rPr lang="en-US" sz="1600" b="1" i="1" dirty="0"/>
              <a:t>*R-squared</a:t>
            </a:r>
            <a:r>
              <a:rPr lang="en-US" sz="1600" dirty="0"/>
              <a:t> statistic (in the top panel) is the White statistic with a “</a:t>
            </a:r>
            <a:r>
              <a:rPr lang="en-US" sz="1600" dirty="0">
                <a:ea typeface="ＭＳ Ｐゴシック" pitchFamily="34" charset="-128"/>
              </a:rPr>
              <a:t>x</a:t>
            </a:r>
            <a:r>
              <a:rPr lang="en-US" sz="1600" baseline="30000" dirty="0">
                <a:ea typeface="ＭＳ Ｐゴシック" pitchFamily="34" charset="-128"/>
              </a:rPr>
              <a:t>2 “ </a:t>
            </a:r>
            <a:r>
              <a:rPr lang="en-US" sz="1600" dirty="0"/>
              <a:t>(Chi-Square) distribution. 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/>
              <a:t>From the Prob. Chi-Square value, we decidedly reject the null of </a:t>
            </a:r>
            <a:r>
              <a:rPr lang="en-US" sz="1600" dirty="0" err="1"/>
              <a:t>homoskedascity</a:t>
            </a:r>
            <a:r>
              <a:rPr lang="en-US" sz="1600" dirty="0"/>
              <a:t>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/>
              <a:t>This means that the error term is </a:t>
            </a:r>
            <a:r>
              <a:rPr lang="en-US" sz="1600" dirty="0" err="1"/>
              <a:t>heteroskedastic</a:t>
            </a:r>
            <a:r>
              <a:rPr lang="en-US" sz="1600" dirty="0"/>
              <a:t> and we should adjust standard errors accordingly.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/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/>
          </a:p>
          <a:p>
            <a:pPr marL="0" indent="0" eaLnBrk="1" hangingPunct="1">
              <a:buNone/>
              <a:defRPr/>
            </a:pPr>
            <a:endParaRPr lang="en-US" sz="1600" dirty="0"/>
          </a:p>
          <a:p>
            <a:pPr marL="401638" lvl="1" indent="0" eaLnBrk="1" hangingPunct="1">
              <a:buNone/>
              <a:defRPr/>
            </a:pPr>
            <a:endParaRPr lang="en-US" sz="1400" dirty="0"/>
          </a:p>
          <a:p>
            <a:pPr lvl="1" eaLnBrk="1" hangingPunct="1">
              <a:buFont typeface="Wingdings" pitchFamily="2" charset="2"/>
              <a:buChar char="Ø"/>
              <a:defRPr/>
            </a:pPr>
            <a:endParaRPr lang="en-US" sz="14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408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Addressing Heteroskedasticity: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Robust Standard Errors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73921" y="1249754"/>
            <a:ext cx="7914988" cy="1586345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One approach to dealing with heteroskedasticity is to correct the standard errors to account for heteroskedasticity.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EViews provides built-in tools that allows you to adjust standard errors for heteroskedasticity of unknown form. </a:t>
            </a:r>
          </a:p>
          <a:p>
            <a:pPr marL="0" indent="0" eaLnBrk="1" hangingPunct="1"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kern="1200" baseline="300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67EE35B-3449-4905-ADFE-EB319FBDDCCC}" type="slidenum">
              <a:rPr lang="en-US" sz="800" smtClean="0"/>
              <a:pPr eaLnBrk="1" hangingPunct="1">
                <a:defRPr/>
              </a:pPr>
              <a:t>58</a:t>
            </a:fld>
            <a:endParaRPr lang="en-US" sz="800" dirty="0" smtClean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746635" y="2650772"/>
            <a:ext cx="4038598" cy="1774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sz="1600" u="sng" dirty="0">
                <a:ea typeface="ＭＳ Ｐゴシック" pitchFamily="34" charset="-128"/>
              </a:rPr>
              <a:t>To derive the White-heteroskedasticity </a:t>
            </a:r>
            <a:r>
              <a:rPr lang="en-US" sz="1600" u="sng" dirty="0" smtClean="0">
                <a:ea typeface="ＭＳ Ｐゴシック" pitchFamily="34" charset="-128"/>
              </a:rPr>
              <a:t>consistent </a:t>
            </a:r>
            <a:r>
              <a:rPr lang="en-US" sz="1600" u="sng" dirty="0">
                <a:ea typeface="ＭＳ Ｐゴシック" pitchFamily="34" charset="-128"/>
              </a:rPr>
              <a:t>standard errors, proceed as </a:t>
            </a:r>
            <a:r>
              <a:rPr lang="en-US" sz="1600" u="sng" dirty="0" smtClean="0">
                <a:ea typeface="ＭＳ Ｐゴシック" pitchFamily="34" charset="-128"/>
              </a:rPr>
              <a:t>follows*: </a:t>
            </a:r>
            <a:endParaRPr lang="en-US" sz="1600" u="sng" dirty="0">
              <a:ea typeface="ＭＳ Ｐゴシック" pitchFamily="34" charset="-128"/>
            </a:endParaRP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Click             on the Equation Box.</a:t>
            </a: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The </a:t>
            </a:r>
            <a:r>
              <a:rPr lang="en-US" b="1" i="1" dirty="0" smtClean="0">
                <a:ea typeface="ＭＳ Ｐゴシック" pitchFamily="34" charset="-128"/>
              </a:rPr>
              <a:t>Equation Estimation </a:t>
            </a:r>
            <a:r>
              <a:rPr lang="en-US" dirty="0" smtClean="0">
                <a:ea typeface="ＭＳ Ｐゴシック" pitchFamily="34" charset="-128"/>
              </a:rPr>
              <a:t>box opens up. Click</a:t>
            </a:r>
            <a:r>
              <a:rPr lang="en-US" i="1" dirty="0" smtClean="0">
                <a:ea typeface="ＭＳ Ｐゴシック" pitchFamily="34" charset="-128"/>
              </a:rPr>
              <a:t> </a:t>
            </a:r>
            <a:r>
              <a:rPr lang="en-US" b="1" i="1" dirty="0" smtClean="0">
                <a:ea typeface="ＭＳ Ｐゴシック" pitchFamily="34" charset="-128"/>
              </a:rPr>
              <a:t>Options</a:t>
            </a:r>
            <a:r>
              <a:rPr lang="en-US" b="1" dirty="0" smtClean="0">
                <a:ea typeface="ＭＳ Ｐゴシック" pitchFamily="34" charset="-128"/>
              </a:rPr>
              <a:t>.</a:t>
            </a: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Under the </a:t>
            </a:r>
            <a:r>
              <a:rPr lang="en-US" i="1" dirty="0" smtClean="0">
                <a:ea typeface="ＭＳ Ｐゴシック" pitchFamily="34" charset="-128"/>
              </a:rPr>
              <a:t>Coefficient Covariance matrix </a:t>
            </a:r>
            <a:r>
              <a:rPr lang="en-US" dirty="0" smtClean="0">
                <a:ea typeface="ＭＳ Ｐゴシック" pitchFamily="34" charset="-128"/>
              </a:rPr>
              <a:t>drop-down menu, choose </a:t>
            </a:r>
            <a:r>
              <a:rPr lang="en-US" b="1" dirty="0" smtClean="0">
                <a:ea typeface="ＭＳ Ｐゴシック" pitchFamily="34" charset="-128"/>
              </a:rPr>
              <a:t>White</a:t>
            </a:r>
            <a:r>
              <a:rPr lang="en-US" dirty="0" smtClean="0">
                <a:ea typeface="ＭＳ Ｐゴシック" pitchFamily="34" charset="-128"/>
              </a:rPr>
              <a:t>.  </a:t>
            </a:r>
          </a:p>
          <a:p>
            <a:pPr marL="576262" lvl="2" indent="-231775" eaLnBrk="1" hangingPunct="1">
              <a:buFont typeface="+mj-lt"/>
              <a:buAutoNum type="arabicPeriod"/>
              <a:defRPr/>
            </a:pPr>
            <a:r>
              <a:rPr lang="en-US" dirty="0" smtClean="0">
                <a:ea typeface="ＭＳ Ｐゴシック" pitchFamily="34" charset="-128"/>
              </a:rPr>
              <a:t>Click </a:t>
            </a:r>
            <a:r>
              <a:rPr lang="en-US" b="1" i="1" dirty="0" smtClean="0">
                <a:ea typeface="ＭＳ Ｐゴシック" pitchFamily="34" charset="-128"/>
              </a:rPr>
              <a:t>OK</a:t>
            </a:r>
            <a:r>
              <a:rPr lang="en-US" dirty="0" smtClean="0">
                <a:ea typeface="ＭＳ Ｐゴシック" pitchFamily="34" charset="-128"/>
              </a:rPr>
              <a:t>. </a:t>
            </a:r>
          </a:p>
          <a:p>
            <a:pPr marL="401638" lvl="1" indent="0" eaLnBrk="1" hangingPunct="1">
              <a:buNone/>
              <a:defRPr/>
            </a:pPr>
            <a:endParaRPr lang="en-US" sz="1400" b="1" kern="1200" dirty="0" smtClean="0">
              <a:ea typeface="ＭＳ Ｐゴシック" pitchFamily="34" charset="-128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726725" y="2388436"/>
            <a:ext cx="4067273" cy="3509726"/>
            <a:chOff x="4114800" y="2185120"/>
            <a:chExt cx="4562475" cy="3990975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2185120"/>
              <a:ext cx="4562475" cy="399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4888054" y="2483427"/>
              <a:ext cx="650300" cy="301337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 dirty="0"/>
            </a:p>
          </p:txBody>
        </p:sp>
      </p:grp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622" y="3482778"/>
            <a:ext cx="50482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409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Addressing Heteroskedasticity: </a:t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dirty="0" smtClean="0">
                <a:ea typeface="ＭＳ Ｐゴシック" pitchFamily="34" charset="-128"/>
              </a:rPr>
              <a:t>Robust Standard Errors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83725" y="1249135"/>
            <a:ext cx="8315726" cy="2271989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EViews re-estimates the equation, this time adjusting the standard errors for heteroskedasticity.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In order to compare results, we also show results with unadjusted standard errors. </a:t>
            </a: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As </a:t>
            </a:r>
            <a:r>
              <a:rPr lang="en-US" sz="1400" kern="1200" dirty="0">
                <a:ea typeface="ＭＳ Ｐゴシック" pitchFamily="34" charset="-128"/>
              </a:rPr>
              <a:t>expected, the estimated coefficient values do not change. </a:t>
            </a:r>
            <a:endParaRPr lang="en-US" sz="1400" kern="1200" dirty="0" smtClean="0">
              <a:ea typeface="ＭＳ Ｐゴシック" pitchFamily="34" charset="-128"/>
            </a:endParaRPr>
          </a:p>
          <a:p>
            <a:pPr lvl="1" eaLnBrk="1" hangingPunct="1">
              <a:buFont typeface="Wingdings" pitchFamily="2" charset="2"/>
              <a:buChar char="ü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But</a:t>
            </a:r>
            <a:r>
              <a:rPr lang="en-US" sz="1400" kern="1200" dirty="0">
                <a:ea typeface="ＭＳ Ｐゴシック" pitchFamily="34" charset="-128"/>
              </a:rPr>
              <a:t>, the adjusted standard errors (and associated t-statistics) are different from the original regression, suggesting that </a:t>
            </a:r>
            <a:r>
              <a:rPr lang="en-US" sz="1400" kern="1200" dirty="0" err="1">
                <a:ea typeface="ＭＳ Ｐゴシック" pitchFamily="34" charset="-128"/>
              </a:rPr>
              <a:t>heteroskedasticity</a:t>
            </a:r>
            <a:r>
              <a:rPr lang="en-US" sz="1400" kern="1200" dirty="0">
                <a:ea typeface="ＭＳ Ｐゴシック" pitchFamily="34" charset="-128"/>
              </a:rPr>
              <a:t> is present and should be corrected.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kern="1200" baseline="300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67EE35B-3449-4905-ADFE-EB319FBDDCCC}" type="slidenum">
              <a:rPr lang="en-US" sz="800" smtClean="0"/>
              <a:pPr eaLnBrk="1" hangingPunct="1">
                <a:defRPr/>
              </a:pPr>
              <a:t>59</a:t>
            </a:fld>
            <a:endParaRPr lang="en-US" sz="800" dirty="0" smtClean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706" y="3108529"/>
            <a:ext cx="3907976" cy="32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49" y="3119156"/>
            <a:ext cx="3923253" cy="32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76490" y="4117471"/>
            <a:ext cx="3753769" cy="259161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4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The Equation Object 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64413" y="1259925"/>
            <a:ext cx="7989037" cy="1057974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Single equation regression estimation in EViews is performed using the </a:t>
            </a:r>
            <a:r>
              <a:rPr lang="en-US" sz="1800" b="1" i="1" kern="1200" dirty="0" smtClean="0">
                <a:ea typeface="ＭＳ Ｐゴシック" pitchFamily="34" charset="-128"/>
              </a:rPr>
              <a:t>Equation Object.</a:t>
            </a:r>
          </a:p>
          <a:p>
            <a:pPr marL="0" indent="171450" eaLnBrk="1" hangingPunct="1">
              <a:buSzPct val="100000"/>
              <a:buNone/>
              <a:defRPr/>
            </a:pPr>
            <a:r>
              <a:rPr lang="en-US" sz="1800" u="sng" kern="1200" dirty="0">
                <a:ea typeface="ＭＳ Ｐゴシック" pitchFamily="34" charset="-128"/>
              </a:rPr>
              <a:t>There are a number of ways to create a simple OLS Equation Object: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ADFCC1-53AE-405A-9CB5-0C278293556E}" type="slidenum">
              <a:rPr lang="en-US" sz="800" smtClean="0"/>
              <a:pPr eaLnBrk="1" hangingPunct="1">
                <a:defRPr/>
              </a:pPr>
              <a:t>6</a:t>
            </a:fld>
            <a:endParaRPr lang="en-US" sz="800" dirty="0" smtClean="0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83" y="2408238"/>
            <a:ext cx="2086891" cy="272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564234" y="5313229"/>
            <a:ext cx="2502816" cy="93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28600" lvl="1" indent="-228600" eaLnBrk="1" hangingPunct="1">
              <a:buClr>
                <a:schemeClr val="accent2">
                  <a:lumMod val="60000"/>
                  <a:lumOff val="40000"/>
                </a:schemeClr>
              </a:buClr>
              <a:buFont typeface="+mj-lt"/>
              <a:buAutoNum type="arabicPeriod"/>
              <a:defRPr/>
            </a:pPr>
            <a:r>
              <a:rPr lang="en-US" sz="1400" kern="1200" dirty="0" smtClean="0">
                <a:ea typeface="ＭＳ Ｐゴシック" pitchFamily="34" charset="-128"/>
              </a:rPr>
              <a:t>From the Main menu, select </a:t>
            </a:r>
            <a:r>
              <a:rPr lang="en-US" sz="1400" b="1" kern="1200" dirty="0" smtClean="0">
                <a:ea typeface="ＭＳ Ｐゴシック" pitchFamily="34" charset="-128"/>
              </a:rPr>
              <a:t>Object</a:t>
            </a:r>
            <a:r>
              <a:rPr lang="en-US" sz="1400" b="1" dirty="0" smtClean="0">
                <a:solidFill>
                  <a:srgbClr val="003399"/>
                </a:solidFill>
              </a:rPr>
              <a:t> </a:t>
            </a:r>
            <a:r>
              <a:rPr lang="en-US" sz="1400" dirty="0"/>
              <a:t>→</a:t>
            </a:r>
            <a:r>
              <a:rPr lang="en-US" sz="1400" b="1" dirty="0" smtClean="0">
                <a:solidFill>
                  <a:srgbClr val="003399"/>
                </a:solidFill>
              </a:rPr>
              <a:t> New Object </a:t>
            </a:r>
            <a:r>
              <a:rPr lang="en-US" sz="1400" dirty="0"/>
              <a:t>→</a:t>
            </a:r>
            <a:r>
              <a:rPr lang="en-US" sz="1400" b="1" dirty="0" smtClean="0">
                <a:solidFill>
                  <a:srgbClr val="003399"/>
                </a:solidFill>
              </a:rPr>
              <a:t> Equation. 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934964" y="4799409"/>
            <a:ext cx="3478536" cy="675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28600" lvl="1" indent="-228600" eaLnBrk="1" hangingPunct="1">
              <a:buClr>
                <a:schemeClr val="accent2">
                  <a:lumMod val="60000"/>
                  <a:lumOff val="40000"/>
                </a:schemeClr>
              </a:buClr>
              <a:buFont typeface="+mj-lt"/>
              <a:buAutoNum type="arabicPeriod" startAt="2"/>
              <a:defRPr/>
            </a:pPr>
            <a:r>
              <a:rPr lang="en-US" sz="1400" kern="1200" dirty="0" smtClean="0">
                <a:solidFill>
                  <a:srgbClr val="003399"/>
                </a:solidFill>
                <a:ea typeface="ＭＳ Ｐゴシック" pitchFamily="34" charset="-128"/>
              </a:rPr>
              <a:t>From the Main menu, select </a:t>
            </a:r>
            <a:r>
              <a:rPr lang="en-US" sz="1400" b="1" kern="1200" dirty="0" smtClean="0">
                <a:solidFill>
                  <a:srgbClr val="003399"/>
                </a:solidFill>
                <a:ea typeface="ＭＳ Ｐゴシック" pitchFamily="34" charset="-128"/>
              </a:rPr>
              <a:t>Quick </a:t>
            </a:r>
            <a:r>
              <a:rPr lang="en-US" sz="1400" dirty="0"/>
              <a:t>→</a:t>
            </a:r>
            <a:r>
              <a:rPr lang="en-US" sz="1400" b="1" dirty="0" smtClean="0">
                <a:solidFill>
                  <a:srgbClr val="003399"/>
                </a:solidFill>
              </a:rPr>
              <a:t> Estimate Equation.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375399" y="3532118"/>
            <a:ext cx="2578101" cy="83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228600" lvl="1" indent="-228600" eaLnBrk="1" hangingPunct="1">
              <a:buClr>
                <a:schemeClr val="accent2">
                  <a:lumMod val="60000"/>
                  <a:lumOff val="40000"/>
                </a:schemeClr>
              </a:buClr>
              <a:buFont typeface="+mj-lt"/>
              <a:buAutoNum type="arabicPeriod" startAt="3"/>
              <a:defRPr/>
            </a:pPr>
            <a:r>
              <a:rPr lang="en-US" sz="1400" dirty="0" smtClean="0">
                <a:solidFill>
                  <a:srgbClr val="003399"/>
                </a:solidFill>
              </a:rPr>
              <a:t>On the command window type: </a:t>
            </a:r>
            <a:r>
              <a:rPr lang="en-US" sz="1400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ls</a:t>
            </a:r>
            <a:endParaRPr lang="en-US" sz="1400" i="1" kern="1200" dirty="0" smtClean="0">
              <a:solidFill>
                <a:schemeClr val="tx1"/>
              </a:solidFill>
              <a:latin typeface="Courier New" panose="02070309020205020404" pitchFamily="49" charset="0"/>
              <a:ea typeface="ＭＳ Ｐゴシック" pitchFamily="34" charset="-128"/>
              <a:cs typeface="Courier New" panose="02070309020205020404" pitchFamily="49" charset="0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1576" y="2408238"/>
            <a:ext cx="3225312" cy="21076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3990" y="2413068"/>
            <a:ext cx="1838325" cy="1095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Weighted Least Squares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8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570086" y="1235487"/>
                <a:ext cx="3879085" cy="4837766"/>
              </a:xfrm>
            </p:spPr>
            <p:txBody>
              <a:bodyPr/>
              <a:lstStyle/>
              <a:p>
                <a:pPr eaLnBrk="1" hangingPunct="1">
                  <a:buFont typeface="Arial" pitchFamily="34" charset="0"/>
                  <a:buChar char="•"/>
                  <a:defRPr/>
                </a:pPr>
                <a:r>
                  <a:rPr lang="en-US" sz="1600" kern="1200" dirty="0" smtClean="0">
                    <a:ea typeface="ＭＳ Ｐゴシック" pitchFamily="34" charset="-128"/>
                  </a:rPr>
                  <a:t>Suppose that you know the exact nature of the heteroskedasticity. </a:t>
                </a:r>
              </a:p>
              <a:p>
                <a:pPr eaLnBrk="1" hangingPunct="1">
                  <a:buFont typeface="Arial" pitchFamily="34" charset="0"/>
                  <a:buChar char="•"/>
                  <a:defRPr/>
                </a:pPr>
                <a:r>
                  <a:rPr lang="en-US" sz="1600" kern="1200" dirty="0" smtClean="0">
                    <a:ea typeface="ＭＳ Ｐゴシック" pitchFamily="34" charset="-128"/>
                  </a:rPr>
                  <a:t>For example, suppose you suspect that heteroskedastity is present in the financial wealth regression because the variance </a:t>
                </a:r>
                <a:r>
                  <a:rPr lang="en-US" sz="1600" kern="1200" dirty="0">
                    <a:ea typeface="ＭＳ Ｐゴシック" pitchFamily="34" charset="-128"/>
                  </a:rPr>
                  <a:t>of the unobserved factors affecting financial wealth increases with </a:t>
                </a:r>
                <a:r>
                  <a:rPr lang="en-US" sz="1600" kern="1200" dirty="0" smtClean="0">
                    <a:ea typeface="ＭＳ Ｐゴシック" pitchFamily="34" charset="-128"/>
                  </a:rPr>
                  <a:t>income. </a:t>
                </a:r>
              </a:p>
              <a:p>
                <a:pPr eaLnBrk="1" hangingPunct="1">
                  <a:buFont typeface="Arial" pitchFamily="34" charset="0"/>
                  <a:buChar char="•"/>
                  <a:defRPr/>
                </a:pPr>
                <a:r>
                  <a:rPr lang="en-US" sz="1600" kern="1200" dirty="0" smtClean="0">
                    <a:ea typeface="ＭＳ Ｐゴシック" pitchFamily="34" charset="-128"/>
                  </a:rPr>
                  <a:t>To express this as an equation: </a:t>
                </a:r>
                <a14:m>
                  <m:oMath xmlns:m="http://schemas.openxmlformats.org/officeDocument/2006/math">
                    <m:r>
                      <a:rPr lang="en-US" sz="1600" b="0" i="1" kern="1200" smtClean="0">
                        <a:latin typeface="Cambria Math"/>
                        <a:ea typeface="ＭＳ Ｐゴシック" pitchFamily="34" charset="-128"/>
                      </a:rPr>
                      <m:t>𝑉𝑎𝑟</m:t>
                    </m:r>
                    <m:d>
                      <m:dPr>
                        <m:ctrlPr>
                          <a:rPr lang="en-US" sz="1600" b="0" i="1" kern="1200" smtClean="0">
                            <a:latin typeface="Cambria Math" panose="02040503050406030204" pitchFamily="18" charset="0"/>
                            <a:ea typeface="ＭＳ Ｐゴシック" pitchFamily="34" charset="-128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kern="1200" smtClean="0">
                                <a:latin typeface="Cambria Math" panose="02040503050406030204" pitchFamily="18" charset="0"/>
                                <a:ea typeface="ＭＳ Ｐゴシック" pitchFamily="34" charset="-128"/>
                              </a:rPr>
                            </m:ctrlPr>
                          </m:sSubPr>
                          <m:e>
                            <m:r>
                              <a:rPr lang="en-US" sz="1600" b="0" i="1" kern="1200" smtClean="0">
                                <a:latin typeface="Cambria Math"/>
                                <a:ea typeface="ＭＳ Ｐゴシック" pitchFamily="34" charset="-128"/>
                              </a:rPr>
                              <m:t>𝑒𝑟𝑟𝑜𝑟</m:t>
                            </m:r>
                          </m:e>
                          <m:sub>
                            <m:r>
                              <a:rPr lang="en-US" sz="1600" b="0" i="1" kern="1200" smtClean="0">
                                <a:latin typeface="Cambria Math"/>
                                <a:ea typeface="ＭＳ Ｐゴシック" pitchFamily="34" charset="-128"/>
                              </a:rPr>
                              <m:t>𝑖</m:t>
                            </m:r>
                          </m:sub>
                        </m:sSub>
                      </m:e>
                      <m:e>
                        <m:r>
                          <a:rPr lang="en-US" sz="1600" b="0" i="1" kern="1200" smtClean="0">
                            <a:latin typeface="Cambria Math"/>
                            <a:ea typeface="ＭＳ Ｐゴシック" pitchFamily="34" charset="-128"/>
                          </a:rPr>
                          <m:t>𝑖𝑛𝑐𝑜𝑚𝑒</m:t>
                        </m:r>
                      </m:e>
                    </m:d>
                    <m:r>
                      <a:rPr lang="en-US" sz="1600" b="0" i="1" kern="1200" smtClean="0">
                        <a:latin typeface="Cambria Math"/>
                        <a:ea typeface="ＭＳ Ｐゴシック" pitchFamily="34" charset="-128"/>
                      </a:rPr>
                      <m:t>=</m:t>
                    </m:r>
                    <m:sSup>
                      <m:sSupPr>
                        <m:ctrlPr>
                          <a:rPr lang="en-US" sz="1600" b="0" i="1" kern="120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b="0" i="1" kern="1200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kern="1200" smtClean="0">
                                <a:latin typeface="Cambria Math"/>
                                <a:ea typeface="Cambria Math"/>
                              </a:rPr>
                              <m:t>𝑖𝑛𝑐𝑜𝑚𝑒</m:t>
                            </m:r>
                          </m:e>
                          <m:sub>
                            <m:r>
                              <a:rPr lang="en-US" sz="1600" b="0" i="1" kern="1200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sz="1600" b="0" i="1" kern="1200" smtClean="0">
                            <a:latin typeface="Cambria Math"/>
                            <a:ea typeface="Cambria Math"/>
                          </a:rPr>
                          <m:t>∗</m:t>
                        </m:r>
                        <m:r>
                          <a:rPr lang="en-US" sz="1600" b="0" i="1" kern="1200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p>
                        <m:r>
                          <a:rPr lang="en-US" sz="1600" b="0" i="1" kern="120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1600" kern="1200" dirty="0" smtClean="0">
                  <a:ea typeface="ＭＳ Ｐゴシック" pitchFamily="34" charset="-128"/>
                </a:endParaRPr>
              </a:p>
              <a:p>
                <a:pPr eaLnBrk="1" hangingPunct="1">
                  <a:buFont typeface="Arial" pitchFamily="34" charset="0"/>
                  <a:buChar char="•"/>
                  <a:defRPr/>
                </a:pPr>
                <a:r>
                  <a:rPr lang="en-US" sz="1600" kern="1200" dirty="0" smtClean="0">
                    <a:ea typeface="ＭＳ Ｐゴシック" pitchFamily="34" charset="-128"/>
                  </a:rPr>
                  <a:t>You could transform the model by dividing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 kern="1200" smtClean="0">
                            <a:latin typeface="Cambria Math" panose="02040503050406030204" pitchFamily="18" charset="0"/>
                            <a:ea typeface="ＭＳ Ｐゴシック" pitchFamily="34" charset="-128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1600" b="0" i="1" kern="1200" smtClean="0">
                                <a:latin typeface="Cambria Math" panose="02040503050406030204" pitchFamily="18" charset="0"/>
                                <a:ea typeface="ＭＳ Ｐゴシック" pitchFamily="34" charset="-128"/>
                              </a:rPr>
                            </m:ctrlPr>
                          </m:sSubPr>
                          <m:e>
                            <m:r>
                              <a:rPr lang="en-US" sz="1600" b="0" i="1" kern="1200" smtClean="0">
                                <a:latin typeface="Cambria Math"/>
                                <a:ea typeface="ＭＳ Ｐゴシック" pitchFamily="34" charset="-128"/>
                              </a:rPr>
                              <m:t>𝑖𝑛𝑐𝑜𝑚𝑒</m:t>
                            </m:r>
                          </m:e>
                          <m:sub>
                            <m:r>
                              <a:rPr lang="en-US" sz="1600" b="0" i="1" kern="1200" smtClean="0">
                                <a:latin typeface="Cambria Math"/>
                                <a:ea typeface="ＭＳ Ｐゴシック" pitchFamily="34" charset="-128"/>
                              </a:rPr>
                              <m:t>𝑖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sz="1600" kern="1200" dirty="0" smtClean="0">
                    <a:ea typeface="ＭＳ Ｐゴシック" pitchFamily="34" charset="-128"/>
                  </a:rPr>
                  <a:t> as shown here. </a:t>
                </a:r>
              </a:p>
              <a:p>
                <a:pPr marL="0" indent="0" eaLnBrk="1" hangingPunct="1">
                  <a:buNone/>
                  <a:defRPr/>
                </a:pPr>
                <a:endParaRPr lang="en-US" sz="1600" kern="12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None/>
                  <a:defRPr/>
                </a:pPr>
                <a:endParaRPr lang="en-US" sz="1600" kern="1200" baseline="300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8" charset="0"/>
                  <a:buNone/>
                  <a:defRPr/>
                </a:pPr>
                <a:endParaRPr lang="en-US" sz="1600" kern="12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8" charset="0"/>
                  <a:buNone/>
                  <a:defRPr/>
                </a:pPr>
                <a:endParaRPr lang="en-US" sz="1600" kern="12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8" charset="0"/>
                  <a:buNone/>
                  <a:defRPr/>
                </a:pPr>
                <a:endParaRPr lang="en-US" sz="1600" kern="1200" dirty="0">
                  <a:ea typeface="ＭＳ Ｐゴシック" pitchFamily="34" charset="-128"/>
                </a:endParaRPr>
              </a:p>
              <a:p>
                <a:pPr eaLnBrk="1" hangingPunct="1">
                  <a:buFont typeface="Arial" pitchFamily="34" charset="0"/>
                  <a:buChar char="•"/>
                  <a:defRPr/>
                </a:pPr>
                <a:endParaRPr lang="en-US" sz="1600" kern="1200" dirty="0" smtClean="0">
                  <a:ea typeface="ＭＳ Ｐゴシック" pitchFamily="34" charset="-128"/>
                </a:endParaRPr>
              </a:p>
              <a:p>
                <a:pPr eaLnBrk="1" hangingPunct="1">
                  <a:buFont typeface="Arial" pitchFamily="34" charset="0"/>
                  <a:buChar char="•"/>
                  <a:defRPr/>
                </a:pPr>
                <a:endParaRPr lang="en-US" sz="1800" kern="1200" dirty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7" charset="0"/>
                  <a:buNone/>
                  <a:defRPr/>
                </a:pPr>
                <a:endParaRPr lang="en-US" sz="1800" kern="12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7" charset="0"/>
                  <a:buNone/>
                  <a:defRPr/>
                </a:pPr>
                <a:endParaRPr lang="en-US" sz="1800" u="sng" kern="1200" dirty="0">
                  <a:ea typeface="ＭＳ Ｐゴシック" pitchFamily="34" charset="-128"/>
                </a:endParaRPr>
              </a:p>
            </p:txBody>
          </p:sp>
        </mc:Choice>
        <mc:Fallback xmlns="">
          <p:sp>
            <p:nvSpPr>
              <p:cNvPr id="614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570086" y="1235487"/>
                <a:ext cx="3879085" cy="4837766"/>
              </a:xfrm>
              <a:blipFill rotWithShape="1">
                <a:blip r:embed="rId3"/>
                <a:stretch>
                  <a:fillRect l="-314" t="-378" r="-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67EE35B-3449-4905-ADFE-EB319FBDDCCC}" type="slidenum">
              <a:rPr lang="en-US" sz="800" smtClean="0"/>
              <a:pPr eaLnBrk="1" hangingPunct="1">
                <a:defRPr/>
              </a:pPr>
              <a:t>60</a:t>
            </a:fld>
            <a:endParaRPr lang="en-US" sz="8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994" y="1408575"/>
            <a:ext cx="4229867" cy="370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74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Weighted Least Squares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78951" y="1249138"/>
            <a:ext cx="8277969" cy="1180168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This approach to define the model isn’t ideal – it cumbersome and complicated.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Fortunately, EViews has a built-in method that allows us to perform weighted least squares (WLS) in a much easier and intuitive way. </a:t>
            </a:r>
            <a:endParaRPr lang="en-US" sz="1600" kern="1200" dirty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None/>
              <a:defRPr/>
            </a:pPr>
            <a:endParaRPr lang="en-US" sz="1600" kern="1200" baseline="300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8" charset="0"/>
              <a:buNone/>
              <a:defRPr/>
            </a:pPr>
            <a:endParaRPr lang="en-US" sz="1600" kern="1200" dirty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kern="1200" dirty="0" smtClean="0">
              <a:ea typeface="ＭＳ Ｐゴシック" pitchFamily="34" charset="-128"/>
            </a:endParaRP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67EE35B-3449-4905-ADFE-EB319FBDDCCC}" type="slidenum">
              <a:rPr lang="en-US" sz="800" smtClean="0"/>
              <a:pPr eaLnBrk="1" hangingPunct="1">
                <a:defRPr/>
              </a:pPr>
              <a:t>61</a:t>
            </a:fld>
            <a:endParaRPr lang="en-US" sz="8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/>
              <p:cNvSpPr txBox="1">
                <a:spLocks noChangeArrowheads="1"/>
              </p:cNvSpPr>
              <p:nvPr/>
            </p:nvSpPr>
            <p:spPr bwMode="auto">
              <a:xfrm>
                <a:off x="729067" y="2585270"/>
                <a:ext cx="3583625" cy="3669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171450" indent="-1714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18" charset="0"/>
                  <a:buChar char="•"/>
                  <a:defRPr sz="2200">
                    <a:solidFill>
                      <a:schemeClr val="hlink"/>
                    </a:solidFill>
                    <a:latin typeface="+mn-lt"/>
                    <a:ea typeface="ＭＳ Ｐゴシック" charset="0"/>
                    <a:cs typeface="+mn-cs"/>
                  </a:defRPr>
                </a:lvl1pPr>
                <a:lvl2pPr marL="573088" indent="-1714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18" charset="0"/>
                  <a:buChar char="•"/>
                  <a:defRPr>
                    <a:solidFill>
                      <a:schemeClr val="hlink"/>
                    </a:solidFill>
                    <a:latin typeface="+mn-lt"/>
                    <a:ea typeface="ＭＳ Ｐゴシック" charset="0"/>
                  </a:defRPr>
                </a:lvl2pPr>
                <a:lvl3pPr marL="917575" indent="-1730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18" charset="0"/>
                  <a:buChar char="•"/>
                  <a:defRPr sz="1400">
                    <a:solidFill>
                      <a:schemeClr val="hlink"/>
                    </a:solidFill>
                    <a:latin typeface="+mn-lt"/>
                    <a:ea typeface="ＭＳ Ｐゴシック" charset="0"/>
                  </a:defRPr>
                </a:lvl3pPr>
                <a:lvl4pPr marL="1196975" indent="-1651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18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  <a:ea typeface="ＭＳ Ｐゴシック" charset="0"/>
                  </a:defRPr>
                </a:lvl4pPr>
                <a:lvl5pPr marL="1539875" indent="-1714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18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  <a:ea typeface="ＭＳ Ｐゴシック" charset="0"/>
                  </a:defRPr>
                </a:lvl5pPr>
                <a:lvl6pPr marL="1997075" indent="-1714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96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</a:defRPr>
                </a:lvl6pPr>
                <a:lvl7pPr marL="2454275" indent="-1714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96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</a:defRPr>
                </a:lvl7pPr>
                <a:lvl8pPr marL="2911475" indent="-1714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96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</a:defRPr>
                </a:lvl8pPr>
                <a:lvl9pPr marL="3368675" indent="-17145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Times" pitchFamily="96" charset="0"/>
                  <a:buChar char="•"/>
                  <a:defRPr sz="1200">
                    <a:solidFill>
                      <a:schemeClr val="hlink"/>
                    </a:solidFill>
                    <a:latin typeface="+mn-lt"/>
                  </a:defRPr>
                </a:lvl9pPr>
              </a:lstStyle>
              <a:p>
                <a:pPr marL="0" indent="0" eaLnBrk="1" hangingPunct="1">
                  <a:buNone/>
                  <a:defRPr/>
                </a:pPr>
                <a:r>
                  <a:rPr lang="en-US" sz="1600" u="sng" dirty="0" smtClean="0">
                    <a:ea typeface="ＭＳ Ｐゴシック" pitchFamily="34" charset="-128"/>
                  </a:rPr>
                  <a:t>To implement WLS  in EViews, follow these steps:</a:t>
                </a:r>
                <a:endParaRPr lang="en-US" sz="1600" u="sng" dirty="0">
                  <a:ea typeface="ＭＳ Ｐゴシック" pitchFamily="34" charset="-128"/>
                </a:endParaRPr>
              </a:p>
              <a:p>
                <a:pPr marL="576262" lvl="2" indent="-231775" eaLnBrk="1" hangingPunct="1">
                  <a:buFont typeface="+mj-lt"/>
                  <a:buAutoNum type="arabicPeriod"/>
                  <a:defRPr/>
                </a:pPr>
                <a:r>
                  <a:rPr lang="en-US" kern="1200" dirty="0" smtClean="0">
                    <a:ea typeface="ＭＳ Ｐゴシック" pitchFamily="34" charset="-128"/>
                  </a:rPr>
                  <a:t>Click             on the Equation Box.</a:t>
                </a:r>
              </a:p>
              <a:p>
                <a:pPr marL="576262" lvl="2" indent="-231775" eaLnBrk="1" hangingPunct="1">
                  <a:buFont typeface="+mj-lt"/>
                  <a:buAutoNum type="arabicPeriod"/>
                  <a:defRPr/>
                </a:pPr>
                <a:r>
                  <a:rPr lang="en-US" sz="1400" dirty="0" smtClean="0">
                    <a:ea typeface="ＭＳ Ｐゴシック" pitchFamily="34" charset="-128"/>
                  </a:rPr>
                  <a:t>The </a:t>
                </a:r>
                <a:r>
                  <a:rPr lang="en-US" sz="1400" b="1" i="1" dirty="0" smtClean="0">
                    <a:ea typeface="ＭＳ Ｐゴシック" pitchFamily="34" charset="-128"/>
                  </a:rPr>
                  <a:t>Equation Estimation </a:t>
                </a:r>
                <a:r>
                  <a:rPr lang="en-US" sz="1400" dirty="0" smtClean="0">
                    <a:ea typeface="ＭＳ Ｐゴシック" pitchFamily="34" charset="-128"/>
                  </a:rPr>
                  <a:t>box opens up. Click</a:t>
                </a:r>
                <a:r>
                  <a:rPr lang="en-US" sz="1400" i="1" dirty="0" smtClean="0">
                    <a:ea typeface="ＭＳ Ｐゴシック" pitchFamily="34" charset="-128"/>
                  </a:rPr>
                  <a:t> </a:t>
                </a:r>
                <a:r>
                  <a:rPr lang="en-US" sz="1400" b="1" i="1" dirty="0" smtClean="0">
                    <a:ea typeface="ＭＳ Ｐゴシック" pitchFamily="34" charset="-128"/>
                  </a:rPr>
                  <a:t>Options</a:t>
                </a:r>
                <a:r>
                  <a:rPr lang="en-US" sz="1400" b="1" dirty="0" smtClean="0">
                    <a:ea typeface="ＭＳ Ｐゴシック" pitchFamily="34" charset="-128"/>
                  </a:rPr>
                  <a:t>.</a:t>
                </a:r>
              </a:p>
              <a:p>
                <a:pPr marL="576262" lvl="2" indent="-231775" eaLnBrk="1" hangingPunct="1">
                  <a:buFont typeface="+mj-lt"/>
                  <a:buAutoNum type="arabicPeriod"/>
                  <a:defRPr/>
                </a:pPr>
                <a:r>
                  <a:rPr lang="en-US" sz="1400" dirty="0" smtClean="0">
                    <a:ea typeface="ＭＳ Ｐゴシック" pitchFamily="34" charset="-128"/>
                  </a:rPr>
                  <a:t>Under </a:t>
                </a:r>
                <a:r>
                  <a:rPr lang="en-US" sz="1400" b="1" i="1" dirty="0" smtClean="0">
                    <a:ea typeface="ＭＳ Ｐゴシック" pitchFamily="34" charset="-128"/>
                  </a:rPr>
                  <a:t>Weights</a:t>
                </a:r>
                <a:r>
                  <a:rPr lang="en-US" b="1" i="1" dirty="0"/>
                  <a:t> </a:t>
                </a:r>
                <a:r>
                  <a:rPr lang="en-US" b="1" i="1" dirty="0" smtClean="0"/>
                  <a:t>→ Type</a:t>
                </a:r>
                <a:r>
                  <a:rPr lang="en-US" sz="1400" b="1" i="1" dirty="0" smtClean="0">
                    <a:ea typeface="ＭＳ Ｐゴシック" pitchFamily="34" charset="-128"/>
                  </a:rPr>
                  <a:t> </a:t>
                </a:r>
                <a:r>
                  <a:rPr lang="en-US" sz="1400" dirty="0" smtClean="0">
                    <a:ea typeface="ＭＳ Ｐゴシック" pitchFamily="34" charset="-128"/>
                  </a:rPr>
                  <a:t>choose </a:t>
                </a:r>
                <a:r>
                  <a:rPr lang="en-US" sz="1400" b="1" i="1" dirty="0" smtClean="0">
                    <a:ea typeface="ＭＳ Ｐゴシック" pitchFamily="34" charset="-128"/>
                  </a:rPr>
                  <a:t>Inverse std. dev.</a:t>
                </a:r>
              </a:p>
              <a:p>
                <a:pPr marL="576262" lvl="2" indent="-231775" eaLnBrk="1" hangingPunct="1">
                  <a:buFont typeface="+mj-lt"/>
                  <a:buAutoNum type="arabicPeriod"/>
                  <a:defRPr/>
                </a:pPr>
                <a:r>
                  <a:rPr lang="en-US" sz="1400" dirty="0" smtClean="0">
                    <a:ea typeface="ＭＳ Ｐゴシック" pitchFamily="34" charset="-128"/>
                  </a:rPr>
                  <a:t>Under </a:t>
                </a:r>
                <a:r>
                  <a:rPr lang="en-US" sz="1400" b="1" i="1" dirty="0" smtClean="0">
                    <a:ea typeface="ＭＳ Ｐゴシック" pitchFamily="34" charset="-128"/>
                  </a:rPr>
                  <a:t>Weights </a:t>
                </a:r>
                <a:r>
                  <a:rPr lang="en-US" b="1" i="1" dirty="0"/>
                  <a:t>→ </a:t>
                </a:r>
                <a:r>
                  <a:rPr lang="en-US" b="1" i="1" dirty="0" smtClean="0"/>
                  <a:t>Weight </a:t>
                </a:r>
                <a:r>
                  <a:rPr lang="en-US" sz="1400" b="1" i="1" dirty="0" smtClean="0">
                    <a:ea typeface="ＭＳ Ｐゴシック" pitchFamily="34" charset="-128"/>
                  </a:rPr>
                  <a:t>series</a:t>
                </a:r>
                <a:r>
                  <a:rPr lang="en-US" sz="1400" dirty="0" smtClean="0">
                    <a:ea typeface="ＭＳ Ｐゴシック" pitchFamily="34" charset="-128"/>
                  </a:rPr>
                  <a:t>, specify the type of weights you will use to transform your data (in this case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ＭＳ Ｐゴシック" pitchFamily="34" charset="-128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/>
                            <a:ea typeface="ＭＳ Ｐゴシック" pitchFamily="34" charset="-128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ＭＳ Ｐゴシック" pitchFamily="34" charset="-128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ＭＳ Ｐゴシック" pitchFamily="34" charset="-128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/>
                                    <a:ea typeface="ＭＳ Ｐゴシック" pitchFamily="34" charset="-128"/>
                                  </a:rPr>
                                  <m:t>𝑖𝑛𝑐𝑜𝑚𝑒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/>
                                    <a:ea typeface="ＭＳ Ｐゴシック" pitchFamily="34" charset="-128"/>
                                  </a:rPr>
                                  <m:t>𝑖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sz="1400" dirty="0" smtClean="0">
                    <a:ea typeface="ＭＳ Ｐゴシック" pitchFamily="34" charset="-128"/>
                  </a:rPr>
                  <a:t>). </a:t>
                </a:r>
              </a:p>
              <a:p>
                <a:pPr marL="576262" lvl="2" indent="-231775" eaLnBrk="1" hangingPunct="1">
                  <a:buFont typeface="+mj-lt"/>
                  <a:buAutoNum type="arabicPeriod"/>
                  <a:defRPr/>
                </a:pPr>
                <a:r>
                  <a:rPr lang="en-US" sz="1400" dirty="0" smtClean="0">
                    <a:ea typeface="ＭＳ Ｐゴシック" pitchFamily="34" charset="-128"/>
                  </a:rPr>
                  <a:t>Click </a:t>
                </a:r>
                <a:r>
                  <a:rPr lang="en-US" sz="1400" b="1" i="1" dirty="0" smtClean="0">
                    <a:ea typeface="ＭＳ Ｐゴシック" pitchFamily="34" charset="-128"/>
                  </a:rPr>
                  <a:t>OK</a:t>
                </a:r>
                <a:r>
                  <a:rPr lang="en-US" sz="1400" dirty="0" smtClean="0">
                    <a:ea typeface="ＭＳ Ｐゴシック" pitchFamily="34" charset="-128"/>
                  </a:rPr>
                  <a:t>. </a:t>
                </a:r>
              </a:p>
              <a:p>
                <a:pPr marL="401638" lvl="1" indent="0" eaLnBrk="1" hangingPunct="1">
                  <a:buNone/>
                  <a:defRPr/>
                </a:pPr>
                <a:endParaRPr lang="en-US" sz="1400" b="1" kern="1200" dirty="0" smtClean="0">
                  <a:ea typeface="ＭＳ Ｐゴシック" pitchFamily="34" charset="-128"/>
                </a:endParaRPr>
              </a:p>
              <a:p>
                <a:pPr marL="744538" lvl="1" indent="-342900" eaLnBrk="1" hangingPunct="1">
                  <a:buFont typeface="+mj-lt"/>
                  <a:buAutoNum type="arabicPeriod"/>
                  <a:defRPr/>
                </a:pPr>
                <a:endParaRPr lang="en-US" sz="1400" b="1" i="1" kern="12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8" charset="0"/>
                  <a:buNone/>
                  <a:defRPr/>
                </a:pPr>
                <a:endParaRPr lang="en-US" sz="1600" kern="12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8" charset="0"/>
                  <a:buNone/>
                  <a:defRPr/>
                </a:pPr>
                <a:endParaRPr lang="en-US" sz="1600" kern="1200" baseline="300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8" charset="0"/>
                  <a:buNone/>
                  <a:defRPr/>
                </a:pPr>
                <a:endParaRPr lang="en-US" sz="1600" kern="12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8" charset="0"/>
                  <a:buNone/>
                  <a:defRPr/>
                </a:pPr>
                <a:endParaRPr lang="en-US" sz="1600" kern="12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8" charset="0"/>
                  <a:buNone/>
                  <a:defRPr/>
                </a:pPr>
                <a:endParaRPr lang="en-US" sz="1600" kern="1200" dirty="0" smtClean="0">
                  <a:ea typeface="ＭＳ Ｐゴシック" pitchFamily="34" charset="-128"/>
                </a:endParaRPr>
              </a:p>
              <a:p>
                <a:pPr eaLnBrk="1" hangingPunct="1">
                  <a:buFont typeface="Arial" pitchFamily="34" charset="0"/>
                  <a:buChar char="•"/>
                  <a:defRPr/>
                </a:pPr>
                <a:endParaRPr lang="en-US" sz="1600" kern="1200" dirty="0" smtClean="0">
                  <a:ea typeface="ＭＳ Ｐゴシック" pitchFamily="34" charset="-128"/>
                </a:endParaRPr>
              </a:p>
              <a:p>
                <a:pPr eaLnBrk="1" hangingPunct="1">
                  <a:buFont typeface="Arial" pitchFamily="34" charset="0"/>
                  <a:buChar char="•"/>
                  <a:defRPr/>
                </a:pPr>
                <a:endParaRPr lang="en-US" sz="1800" kern="12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7" charset="0"/>
                  <a:buNone/>
                  <a:defRPr/>
                </a:pPr>
                <a:endParaRPr lang="en-US" sz="1800" kern="1200" dirty="0" smtClean="0">
                  <a:ea typeface="ＭＳ Ｐゴシック" pitchFamily="34" charset="-128"/>
                </a:endParaRPr>
              </a:p>
              <a:p>
                <a:pPr marL="0" indent="0" eaLnBrk="1" hangingPunct="1">
                  <a:buFont typeface="Times" pitchFamily="17" charset="0"/>
                  <a:buNone/>
                  <a:defRPr/>
                </a:pPr>
                <a:endParaRPr lang="en-US" sz="1800" u="sng" kern="1200" dirty="0">
                  <a:ea typeface="ＭＳ Ｐゴシック" pitchFamily="34" charset="-128"/>
                </a:endParaRPr>
              </a:p>
            </p:txBody>
          </p:sp>
        </mc:Choice>
        <mc:Fallback xmlns="">
          <p:sp>
            <p:nvSpPr>
              <p:cNvPr id="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9067" y="2585270"/>
                <a:ext cx="3583625" cy="3669941"/>
              </a:xfrm>
              <a:prstGeom prst="rect">
                <a:avLst/>
              </a:prstGeom>
              <a:blipFill rotWithShape="1">
                <a:blip r:embed="rId3"/>
                <a:stretch>
                  <a:fillRect l="-1022" t="-498" r="-85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904" y="1994720"/>
            <a:ext cx="169545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64" y="3175820"/>
            <a:ext cx="3869064" cy="338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489" y="3153551"/>
            <a:ext cx="50482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Arrow Connector 2"/>
          <p:cNvCxnSpPr>
            <a:cxnSpLocks noChangeShapeType="1"/>
          </p:cNvCxnSpPr>
          <p:nvPr/>
        </p:nvCxnSpPr>
        <p:spPr bwMode="auto">
          <a:xfrm flipV="1">
            <a:off x="5591084" y="2690037"/>
            <a:ext cx="565167" cy="2054681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729045" y="4503595"/>
            <a:ext cx="1627584" cy="982805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72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Weighted Least Squares </a:t>
            </a:r>
            <a:r>
              <a:rPr lang="en-US" sz="1800" dirty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8C2D5787-6993-44D6-87C1-76CCFA6D2D4D}" type="slidenum">
              <a:rPr lang="en-US" sz="800" smtClean="0"/>
              <a:pPr eaLnBrk="1" hangingPunct="1">
                <a:defRPr/>
              </a:pPr>
              <a:t>62</a:t>
            </a:fld>
            <a:endParaRPr lang="en-US" sz="800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90191" y="1267069"/>
            <a:ext cx="3818038" cy="527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Font typeface="Arial" pitchFamily="34" charset="0"/>
              <a:buChar char="•"/>
              <a:defRPr/>
            </a:pPr>
            <a:r>
              <a:rPr lang="en-US" sz="1600" dirty="0" smtClean="0"/>
              <a:t>Results are identical to the ones we showed earlier when the data transformation was performed manually. </a:t>
            </a:r>
          </a:p>
          <a:p>
            <a:pPr marL="463550" lvl="1" indent="-231775" eaLnBrk="1" hangingPunct="1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The top panel displays the estimation setting showing the </a:t>
            </a:r>
            <a:r>
              <a:rPr lang="en-US" sz="1400" dirty="0" smtClean="0">
                <a:ea typeface="ＭＳ Ｐゴシック" pitchFamily="34" charset="-128"/>
              </a:rPr>
              <a:t>weights.</a:t>
            </a:r>
            <a:endParaRPr lang="en-US" sz="1400" dirty="0">
              <a:ea typeface="ＭＳ Ｐゴシック" pitchFamily="34" charset="-128"/>
            </a:endParaRPr>
          </a:p>
          <a:p>
            <a:pPr marL="463550" lvl="1" indent="-231775" eaLnBrk="1" hangingPunct="1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The middle panel shows the estimated coefficients, standard errors, and </a:t>
            </a:r>
            <a:r>
              <a:rPr lang="en-US" sz="1400" dirty="0" smtClean="0">
                <a:ea typeface="ＭＳ Ｐゴシック" pitchFamily="34" charset="-128"/>
              </a:rPr>
              <a:t>t-stats.</a:t>
            </a:r>
            <a:endParaRPr lang="en-US" sz="1400" dirty="0">
              <a:ea typeface="ＭＳ Ｐゴシック" pitchFamily="34" charset="-128"/>
            </a:endParaRPr>
          </a:p>
          <a:p>
            <a:pPr marL="463550" lvl="1" indent="-231775" eaLnBrk="1" hangingPunct="1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en-US" sz="1400" dirty="0">
                <a:ea typeface="ＭＳ Ｐゴシック" pitchFamily="34" charset="-128"/>
              </a:rPr>
              <a:t>The bottom panel shows two types of statistics: </a:t>
            </a:r>
          </a:p>
          <a:p>
            <a:pPr marL="682625" lvl="1" indent="-219075" eaLnBrk="1" hangingPunct="1">
              <a:buFont typeface="+mj-lt"/>
              <a:buAutoNum type="alphaLcPeriod"/>
              <a:defRPr/>
            </a:pPr>
            <a:r>
              <a:rPr lang="en-US" sz="1400" b="1" i="1" dirty="0" smtClean="0"/>
              <a:t>Weighted Statistics – </a:t>
            </a:r>
            <a:r>
              <a:rPr lang="en-US" sz="1400" dirty="0" smtClean="0"/>
              <a:t>corresponding to the actual estimated equation. </a:t>
            </a:r>
          </a:p>
          <a:p>
            <a:pPr marL="682625" lvl="1" indent="-219075" eaLnBrk="1" hangingPunct="1">
              <a:buFont typeface="+mj-lt"/>
              <a:buAutoNum type="alphaLcPeriod"/>
              <a:defRPr/>
            </a:pPr>
            <a:r>
              <a:rPr lang="en-US" sz="1400" b="1" i="1" dirty="0" smtClean="0"/>
              <a:t>Unweighted Statistics – </a:t>
            </a:r>
            <a:r>
              <a:rPr lang="en-US" sz="1400" dirty="0" smtClean="0"/>
              <a:t>computed using the unweighted data and the WLS (weighted least square coefficients.    </a:t>
            </a:r>
            <a:endParaRPr lang="en-US" sz="1400" dirty="0"/>
          </a:p>
          <a:p>
            <a:pPr marL="0" indent="0" eaLnBrk="1" hangingPunct="1">
              <a:buNone/>
              <a:defRPr/>
            </a:pPr>
            <a:r>
              <a:rPr lang="en-US" sz="1800" dirty="0" smtClean="0"/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600" dirty="0"/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dirty="0">
              <a:ea typeface="ＭＳ Ｐゴシック" pitchFamily="34" charset="-128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229" y="1267068"/>
            <a:ext cx="4448175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82660" y="2536572"/>
            <a:ext cx="3693780" cy="312954"/>
          </a:xfrm>
          <a:prstGeom prst="rect">
            <a:avLst/>
          </a:prstGeom>
          <a:noFill/>
          <a:ln w="381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The Equation Box 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78191" y="1269750"/>
            <a:ext cx="8512175" cy="5590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 smtClean="0">
                <a:ea typeface="ＭＳ Ｐゴシック" pitchFamily="34" charset="-128"/>
              </a:rPr>
              <a:t>In all cases, the </a:t>
            </a:r>
            <a:r>
              <a:rPr lang="en-US" sz="1800" b="1" i="1" kern="1200" dirty="0" smtClean="0">
                <a:ea typeface="ＭＳ Ｐゴシック" pitchFamily="34" charset="-128"/>
              </a:rPr>
              <a:t>Equation Estimation </a:t>
            </a:r>
            <a:r>
              <a:rPr lang="en-US" sz="1800" kern="1200" dirty="0" smtClean="0">
                <a:ea typeface="ＭＳ Ｐゴシック" pitchFamily="34" charset="-128"/>
              </a:rPr>
              <a:t>box appears.  </a:t>
            </a:r>
          </a:p>
          <a:p>
            <a:pPr marL="228600" indent="0" eaLnBrk="1" hangingPunct="1">
              <a:buSzPct val="100000"/>
              <a:buNone/>
              <a:defRPr/>
            </a:pPr>
            <a:endParaRPr lang="en-US" sz="1600" u="sng" kern="1200" dirty="0" smtClean="0">
              <a:ea typeface="ＭＳ Ｐゴシック" pitchFamily="34" charset="-128"/>
            </a:endParaRPr>
          </a:p>
          <a:p>
            <a:pPr marL="228600" indent="0" eaLnBrk="1" hangingPunct="1">
              <a:buSzPct val="100000"/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You </a:t>
            </a:r>
            <a:r>
              <a:rPr lang="en-US" sz="1600" u="sng" kern="1200" dirty="0">
                <a:ea typeface="ＭＳ Ｐゴシック" pitchFamily="34" charset="-128"/>
              </a:rPr>
              <a:t>need to specify </a:t>
            </a:r>
            <a:r>
              <a:rPr lang="en-US" sz="1600" u="sng" kern="1200" dirty="0" smtClean="0">
                <a:ea typeface="ＭＳ Ｐゴシック" pitchFamily="34" charset="-128"/>
              </a:rPr>
              <a:t>three </a:t>
            </a:r>
            <a:r>
              <a:rPr lang="en-US" sz="1600" u="sng" kern="1200" dirty="0">
                <a:ea typeface="ＭＳ Ｐゴシック" pitchFamily="34" charset="-128"/>
              </a:rPr>
              <a:t>things in this dialogue box: </a:t>
            </a:r>
          </a:p>
          <a:p>
            <a:pPr marL="457200" lvl="1" indent="-228600" eaLnBrk="1" hangingPunct="1">
              <a:buFont typeface="+mj-lt"/>
              <a:buAutoNum type="arabicPeriod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The equation specification.</a:t>
            </a:r>
          </a:p>
          <a:p>
            <a:pPr marL="457200" lvl="1" indent="-228600" eaLnBrk="1" hangingPunct="1">
              <a:buFont typeface="+mj-lt"/>
              <a:buAutoNum type="arabicPeriod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The estimation method.</a:t>
            </a:r>
          </a:p>
          <a:p>
            <a:pPr marL="457200" lvl="1" indent="-228600" eaLnBrk="1" hangingPunct="1">
              <a:buFont typeface="+mj-lt"/>
              <a:buAutoNum type="arabicPeriod"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The sample.</a:t>
            </a: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C17F046-9756-45D4-B2DD-403ABFAC68E2}" type="slidenum">
              <a:rPr lang="en-US" sz="800" smtClean="0"/>
              <a:pPr eaLnBrk="1" hangingPunct="1">
                <a:defRPr/>
              </a:pPr>
              <a:t>7</a:t>
            </a:fld>
            <a:endParaRPr lang="en-US" sz="800" dirty="0" smtClean="0"/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1061672" y="3280175"/>
            <a:ext cx="31317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1400" dirty="0" smtClean="0">
                <a:solidFill>
                  <a:srgbClr val="003399"/>
                </a:solidFill>
              </a:rPr>
              <a:t>Specify your equation either by:</a:t>
            </a:r>
          </a:p>
          <a:p>
            <a:pPr marL="228600" indent="-228600">
              <a:buFontTx/>
              <a:buAutoNum type="alphaLcParenR"/>
              <a:defRPr/>
            </a:pPr>
            <a:r>
              <a:rPr lang="en-US" sz="1400" dirty="0" smtClean="0">
                <a:solidFill>
                  <a:srgbClr val="003399"/>
                </a:solidFill>
              </a:rPr>
              <a:t>List</a:t>
            </a:r>
          </a:p>
          <a:p>
            <a:pPr marL="228600" indent="-228600">
              <a:buFontTx/>
              <a:buAutoNum type="alphaLcParenR"/>
              <a:defRPr/>
            </a:pPr>
            <a:r>
              <a:rPr lang="en-US" sz="1400" dirty="0" smtClean="0">
                <a:solidFill>
                  <a:srgbClr val="003399"/>
                </a:solidFill>
              </a:rPr>
              <a:t>Formula (explained in future tutorials)</a:t>
            </a:r>
          </a:p>
          <a:p>
            <a:pPr>
              <a:defRPr/>
            </a:pPr>
            <a:endParaRPr lang="en-US" sz="1400" dirty="0" smtClean="0">
              <a:solidFill>
                <a:srgbClr val="003399"/>
              </a:solidFill>
            </a:endParaRPr>
          </a:p>
          <a:p>
            <a:pPr>
              <a:defRPr/>
            </a:pPr>
            <a:endParaRPr lang="en-US" sz="1400" dirty="0">
              <a:solidFill>
                <a:srgbClr val="003399"/>
              </a:solidFill>
            </a:endParaRPr>
          </a:p>
          <a:p>
            <a:pPr algn="r">
              <a:defRPr/>
            </a:pPr>
            <a:r>
              <a:rPr lang="en-US" sz="1400" dirty="0" smtClean="0">
                <a:solidFill>
                  <a:srgbClr val="003399"/>
                </a:solidFill>
              </a:rPr>
              <a:t>Specify </a:t>
            </a:r>
            <a:r>
              <a:rPr lang="en-US" sz="1400" dirty="0">
                <a:solidFill>
                  <a:srgbClr val="003399"/>
                </a:solidFill>
              </a:rPr>
              <a:t>your estimation method </a:t>
            </a:r>
          </a:p>
          <a:p>
            <a:pPr>
              <a:defRPr/>
            </a:pPr>
            <a:endParaRPr lang="en-US" sz="1400" dirty="0">
              <a:solidFill>
                <a:srgbClr val="003399"/>
              </a:solidFill>
            </a:endParaRPr>
          </a:p>
          <a:p>
            <a:pPr>
              <a:defRPr/>
            </a:pPr>
            <a:endParaRPr lang="en-US" sz="1400" dirty="0" smtClean="0">
              <a:solidFill>
                <a:srgbClr val="003399"/>
              </a:solidFill>
            </a:endParaRPr>
          </a:p>
          <a:p>
            <a:pPr algn="r">
              <a:defRPr/>
            </a:pPr>
            <a:r>
              <a:rPr lang="en-US" sz="1400" dirty="0">
                <a:solidFill>
                  <a:srgbClr val="003399"/>
                </a:solidFill>
              </a:rPr>
              <a:t>Specify your sample </a:t>
            </a:r>
          </a:p>
          <a:p>
            <a:pPr>
              <a:defRPr/>
            </a:pPr>
            <a:endParaRPr lang="en-US" sz="1400" dirty="0">
              <a:solidFill>
                <a:srgbClr val="003399"/>
              </a:solidFill>
            </a:endParaRPr>
          </a:p>
          <a:p>
            <a:pPr>
              <a:defRPr/>
            </a:pPr>
            <a:endParaRPr lang="en-US" sz="1400" dirty="0" smtClean="0">
              <a:solidFill>
                <a:srgbClr val="003399"/>
              </a:solidFill>
            </a:endParaRPr>
          </a:p>
        </p:txBody>
      </p:sp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5" y="2461740"/>
            <a:ext cx="3926011" cy="343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06" name="TextBox 11"/>
          <p:cNvSpPr txBox="1">
            <a:spLocks noChangeArrowheads="1"/>
          </p:cNvSpPr>
          <p:nvPr/>
        </p:nvSpPr>
        <p:spPr bwMode="auto">
          <a:xfrm>
            <a:off x="438150" y="5741988"/>
            <a:ext cx="3086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sz="1400" dirty="0">
              <a:solidFill>
                <a:srgbClr val="003399"/>
              </a:solidFill>
            </a:endParaRPr>
          </a:p>
        </p:txBody>
      </p:sp>
      <p:cxnSp>
        <p:nvCxnSpPr>
          <p:cNvPr id="15" name="Straight Arrow Connector 2"/>
          <p:cNvCxnSpPr>
            <a:cxnSpLocks noChangeShapeType="1"/>
          </p:cNvCxnSpPr>
          <p:nvPr/>
        </p:nvCxnSpPr>
        <p:spPr bwMode="auto">
          <a:xfrm>
            <a:off x="3891516" y="3476847"/>
            <a:ext cx="1446028" cy="162234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Arrow Connector 2"/>
          <p:cNvCxnSpPr>
            <a:cxnSpLocks noChangeShapeType="1"/>
          </p:cNvCxnSpPr>
          <p:nvPr/>
        </p:nvCxnSpPr>
        <p:spPr bwMode="auto">
          <a:xfrm>
            <a:off x="4156645" y="4726725"/>
            <a:ext cx="744964" cy="23060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2"/>
          <p:cNvCxnSpPr>
            <a:cxnSpLocks noChangeShapeType="1"/>
          </p:cNvCxnSpPr>
          <p:nvPr/>
        </p:nvCxnSpPr>
        <p:spPr bwMode="auto">
          <a:xfrm flipV="1">
            <a:off x="4156645" y="4965406"/>
            <a:ext cx="744964" cy="350873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Specifying an Equation by List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63563" y="1247775"/>
            <a:ext cx="7913687" cy="687351"/>
          </a:xfrm>
        </p:spPr>
        <p:txBody>
          <a:bodyPr/>
          <a:lstStyle/>
          <a:p>
            <a:pPr eaLnBrk="1" hangingPunct="1">
              <a:buSzPct val="100000"/>
              <a:defRPr/>
            </a:pPr>
            <a:r>
              <a:rPr lang="en-US" sz="1800" kern="1200" dirty="0">
                <a:ea typeface="ＭＳ Ｐゴシック" pitchFamily="34" charset="-128"/>
              </a:rPr>
              <a:t>The easiest way to specify a linear equation is to provide a list of variables that you wish to use in the </a:t>
            </a:r>
            <a:r>
              <a:rPr lang="en-US" sz="1800" kern="1200" dirty="0" smtClean="0">
                <a:ea typeface="ＭＳ Ｐゴシック" pitchFamily="34" charset="-128"/>
              </a:rPr>
              <a:t>equation.</a:t>
            </a:r>
          </a:p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949D38-AA22-4AB6-BA51-49C902C7B463}" type="slidenum">
              <a:rPr lang="en-US" sz="800" smtClean="0"/>
              <a:pPr eaLnBrk="1" hangingPunct="1">
                <a:defRPr/>
              </a:pPr>
              <a:t>8</a:t>
            </a:fld>
            <a:endParaRPr lang="en-US" sz="800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34077" y="2033031"/>
            <a:ext cx="3633788" cy="4363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>
                <a:ea typeface="ＭＳ Ｐゴシック" pitchFamily="34" charset="-128"/>
              </a:rPr>
              <a:t>Suppose that you would like to know how well </a:t>
            </a:r>
            <a:r>
              <a:rPr lang="en-US" sz="1600" b="1" i="1" dirty="0">
                <a:ea typeface="ＭＳ Ｐゴシック" pitchFamily="34" charset="-128"/>
              </a:rPr>
              <a:t>income </a:t>
            </a:r>
            <a:r>
              <a:rPr lang="en-US" sz="1600" dirty="0">
                <a:ea typeface="ＭＳ Ｐゴシック" pitchFamily="34" charset="-128"/>
              </a:rPr>
              <a:t>explains </a:t>
            </a:r>
            <a:r>
              <a:rPr lang="en-US" sz="1600" b="1" i="1" dirty="0">
                <a:ea typeface="ＭＳ Ｐゴシック" pitchFamily="34" charset="-128"/>
              </a:rPr>
              <a:t>financial wealth</a:t>
            </a:r>
            <a:r>
              <a:rPr lang="en-US" sz="1600" dirty="0" smtClean="0">
                <a:ea typeface="ＭＳ Ｐゴシック" pitchFamily="34" charset="-128"/>
              </a:rPr>
              <a:t>.</a:t>
            </a:r>
          </a:p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ea typeface="ＭＳ Ｐゴシック" pitchFamily="34" charset="-128"/>
              </a:rPr>
              <a:t>To accomplish this, type in the </a:t>
            </a:r>
            <a:r>
              <a:rPr lang="en-US" sz="1600" i="1" dirty="0" smtClean="0">
                <a:ea typeface="ＭＳ Ｐゴシック" pitchFamily="34" charset="-128"/>
              </a:rPr>
              <a:t>Equation Estimation </a:t>
            </a:r>
            <a:r>
              <a:rPr lang="en-US" sz="1600" dirty="0" smtClean="0">
                <a:ea typeface="ＭＳ Ｐゴシック" pitchFamily="34" charset="-128"/>
              </a:rPr>
              <a:t>box</a:t>
            </a:r>
            <a:endParaRPr lang="en-US" sz="1600" u="sng" dirty="0" smtClean="0">
              <a:ea typeface="ＭＳ Ｐゴシック" pitchFamily="34" charset="-128"/>
            </a:endParaRPr>
          </a:p>
          <a:p>
            <a:pPr marL="687387" lvl="2" indent="-3429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The dependent variable (</a:t>
            </a:r>
            <a:r>
              <a:rPr lang="en-US" b="1" i="1" kern="1200" dirty="0" smtClean="0">
                <a:ea typeface="ＭＳ Ｐゴシック" pitchFamily="34" charset="-128"/>
              </a:rPr>
              <a:t>wealth</a:t>
            </a:r>
            <a:r>
              <a:rPr lang="en-US" kern="1200" dirty="0" smtClean="0">
                <a:ea typeface="ＭＳ Ｐゴシック" pitchFamily="34" charset="-128"/>
              </a:rPr>
              <a:t>).</a:t>
            </a:r>
          </a:p>
          <a:p>
            <a:pPr marL="687387" lvl="2" indent="-3429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“c” for constant.</a:t>
            </a:r>
          </a:p>
          <a:p>
            <a:pPr marL="687387" lvl="2" indent="-3429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The independent variable (</a:t>
            </a:r>
            <a:r>
              <a:rPr lang="en-US" b="1" i="1" kern="1200" dirty="0" smtClean="0">
                <a:ea typeface="ＭＳ Ｐゴシック" pitchFamily="34" charset="-128"/>
              </a:rPr>
              <a:t>income</a:t>
            </a:r>
            <a:r>
              <a:rPr lang="en-US" kern="1200" dirty="0" smtClean="0">
                <a:ea typeface="ＭＳ Ｐゴシック" pitchFamily="34" charset="-128"/>
              </a:rPr>
              <a:t>).</a:t>
            </a:r>
          </a:p>
          <a:p>
            <a:pPr marL="228600" indent="0" eaLnBrk="1" hangingPunct="1">
              <a:buNone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Notice that all the entries are all separated by spaces.</a:t>
            </a:r>
          </a:p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5" y="2033031"/>
            <a:ext cx="4467225" cy="3905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Specifying Equation by List </a:t>
            </a:r>
            <a:r>
              <a:rPr lang="en-US" sz="1800" dirty="0" smtClean="0">
                <a:ea typeface="ＭＳ Ｐゴシック" pitchFamily="34" charset="-128"/>
              </a:rPr>
              <a:t>(cont’d)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63563" y="1257301"/>
            <a:ext cx="7970837" cy="72390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kern="1200" dirty="0">
                <a:ea typeface="ＭＳ Ｐゴシック" pitchFamily="34" charset="-128"/>
              </a:rPr>
              <a:t>Alternatively, you can also create an Equation simply by selecting the series and opening them as </a:t>
            </a:r>
            <a:r>
              <a:rPr lang="en-US" sz="1800" kern="1200" dirty="0" smtClean="0">
                <a:ea typeface="ＭＳ Ｐゴシック" pitchFamily="34" charset="-128"/>
              </a:rPr>
              <a:t>Equation.</a:t>
            </a:r>
            <a:r>
              <a:rPr lang="en-US" sz="1600" kern="1200" dirty="0" smtClean="0">
                <a:ea typeface="ＭＳ Ｐゴシック" pitchFamily="34" charset="-128"/>
              </a:rPr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8DCE3C4-9530-4285-9570-F31856A96D37}" type="slidenum">
              <a:rPr lang="en-US" sz="800" smtClean="0"/>
              <a:pPr eaLnBrk="1" hangingPunct="1">
                <a:defRPr/>
              </a:pPr>
              <a:t>9</a:t>
            </a:fld>
            <a:endParaRPr lang="en-US" sz="800" dirty="0" smtClean="0"/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264" y="2259251"/>
            <a:ext cx="4441825" cy="346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35012" y="2123686"/>
            <a:ext cx="3341687" cy="2983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14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2200">
                <a:solidFill>
                  <a:schemeClr val="hlink"/>
                </a:solidFill>
                <a:latin typeface="+mn-lt"/>
                <a:ea typeface="ＭＳ Ｐゴシック" charset="0"/>
                <a:cs typeface="+mn-cs"/>
              </a:defRPr>
            </a:lvl1pPr>
            <a:lvl2pPr marL="573088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>
                <a:solidFill>
                  <a:schemeClr val="hlink"/>
                </a:solidFill>
                <a:latin typeface="+mn-lt"/>
                <a:ea typeface="ＭＳ Ｐゴシック" charset="0"/>
              </a:defRPr>
            </a:lvl2pPr>
            <a:lvl3pPr marL="917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400">
                <a:solidFill>
                  <a:schemeClr val="hlink"/>
                </a:solidFill>
                <a:latin typeface="+mn-lt"/>
                <a:ea typeface="ＭＳ Ｐゴシック" charset="0"/>
              </a:defRPr>
            </a:lvl3pPr>
            <a:lvl4pPr marL="1196975" indent="-1651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4pPr>
            <a:lvl5pPr marL="1539875" indent="-1714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18" charset="0"/>
              <a:buChar char="•"/>
              <a:defRPr sz="1200">
                <a:solidFill>
                  <a:schemeClr val="hlink"/>
                </a:solidFill>
                <a:latin typeface="+mn-lt"/>
                <a:ea typeface="ＭＳ Ｐゴシック" charset="0"/>
              </a:defRPr>
            </a:lvl5pPr>
            <a:lvl6pPr marL="19970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6pPr>
            <a:lvl7pPr marL="24542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7pPr>
            <a:lvl8pPr marL="29114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8pPr>
            <a:lvl9pPr marL="3368675" indent="-1714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Times" pitchFamily="96" charset="0"/>
              <a:buChar char="•"/>
              <a:defRPr sz="1200">
                <a:solidFill>
                  <a:schemeClr val="hlink"/>
                </a:solidFill>
                <a:latin typeface="+mn-lt"/>
              </a:defRPr>
            </a:lvl9pPr>
          </a:lstStyle>
          <a:p>
            <a:pPr marL="0" lvl="1" indent="0" eaLnBrk="1" hangingPunct="1">
              <a:buNone/>
              <a:defRPr/>
            </a:pPr>
            <a:r>
              <a:rPr lang="en-US" sz="1600" u="sng" kern="1200" dirty="0" smtClean="0">
                <a:ea typeface="ＭＳ Ｐゴシック" pitchFamily="34" charset="-128"/>
              </a:rPr>
              <a:t>To create an equation:</a:t>
            </a:r>
          </a:p>
          <a:p>
            <a:pPr marL="573087" lvl="2" indent="-2286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Select </a:t>
            </a:r>
            <a:r>
              <a:rPr lang="en-US" b="1" i="1" kern="1200" dirty="0" smtClean="0">
                <a:ea typeface="ＭＳ Ｐゴシック" pitchFamily="34" charset="-128"/>
              </a:rPr>
              <a:t>wealth </a:t>
            </a:r>
            <a:r>
              <a:rPr lang="en-US" kern="1200" dirty="0" smtClean="0">
                <a:ea typeface="ＭＳ Ｐゴシック" pitchFamily="34" charset="-128"/>
              </a:rPr>
              <a:t>and </a:t>
            </a:r>
            <a:r>
              <a:rPr lang="en-US" b="1" i="1" kern="1200" dirty="0" smtClean="0">
                <a:ea typeface="ＭＳ Ｐゴシック" pitchFamily="34" charset="-128"/>
              </a:rPr>
              <a:t>income</a:t>
            </a:r>
            <a:r>
              <a:rPr lang="en-US" kern="1200" dirty="0" smtClean="0">
                <a:ea typeface="ＭＳ Ｐゴシック" pitchFamily="34" charset="-128"/>
              </a:rPr>
              <a:t>  by clicking on these series in the workfile (press </a:t>
            </a:r>
            <a:r>
              <a:rPr lang="en-US" b="1" kern="1200" dirty="0" smtClean="0">
                <a:ea typeface="ＭＳ Ｐゴシック" pitchFamily="34" charset="-128"/>
              </a:rPr>
              <a:t>CTRL</a:t>
            </a:r>
            <a:r>
              <a:rPr lang="en-US" kern="1200" dirty="0" smtClean="0">
                <a:ea typeface="ＭＳ Ｐゴシック" pitchFamily="34" charset="-128"/>
              </a:rPr>
              <a:t> to select multiple series). Notice that you need to select the independent variable (</a:t>
            </a:r>
            <a:r>
              <a:rPr lang="en-US" b="1" i="1" kern="1200" dirty="0" smtClean="0">
                <a:ea typeface="ＭＳ Ｐゴシック" pitchFamily="34" charset="-128"/>
              </a:rPr>
              <a:t>wealth</a:t>
            </a:r>
            <a:r>
              <a:rPr lang="en-US" kern="1200" dirty="0" smtClean="0">
                <a:ea typeface="ＭＳ Ｐゴシック" pitchFamily="34" charset="-128"/>
              </a:rPr>
              <a:t>) first.</a:t>
            </a:r>
          </a:p>
          <a:p>
            <a:pPr marL="573087" lvl="2" indent="-228600" eaLnBrk="1" hangingPunct="1">
              <a:buFont typeface="+mj-lt"/>
              <a:buAutoNum type="arabicPeriod"/>
              <a:defRPr/>
            </a:pPr>
            <a:r>
              <a:rPr lang="en-US" kern="1200" dirty="0" smtClean="0">
                <a:ea typeface="ＭＳ Ｐゴシック" pitchFamily="34" charset="-128"/>
              </a:rPr>
              <a:t>Right</a:t>
            </a:r>
            <a:r>
              <a:rPr lang="en-US" b="1" kern="1200" dirty="0" smtClean="0">
                <a:ea typeface="ＭＳ Ｐゴシック" pitchFamily="34" charset="-128"/>
              </a:rPr>
              <a:t> </a:t>
            </a:r>
            <a:r>
              <a:rPr lang="en-US" kern="1200" dirty="0" smtClean="0">
                <a:ea typeface="ＭＳ Ｐゴシック" pitchFamily="34" charset="-128"/>
              </a:rPr>
              <a:t>click</a:t>
            </a:r>
            <a:r>
              <a:rPr lang="en-US" b="1" kern="1200" dirty="0" smtClean="0">
                <a:ea typeface="ＭＳ Ｐゴシック" pitchFamily="34" charset="-128"/>
              </a:rPr>
              <a:t> </a:t>
            </a:r>
            <a:r>
              <a:rPr lang="en-US" kern="1200" dirty="0" smtClean="0">
                <a:ea typeface="ＭＳ Ｐゴシック" pitchFamily="34" charset="-128"/>
              </a:rPr>
              <a:t>and select </a:t>
            </a:r>
            <a:r>
              <a:rPr lang="en-US" b="1" kern="1200" dirty="0" smtClean="0">
                <a:ea typeface="ＭＳ Ｐゴシック" pitchFamily="34" charset="-128"/>
              </a:rPr>
              <a:t>Open </a:t>
            </a:r>
            <a:r>
              <a:rPr lang="en-US" dirty="0"/>
              <a:t>→</a:t>
            </a:r>
            <a:r>
              <a:rPr lang="en-US" b="1" kern="1200" dirty="0" smtClean="0">
                <a:ea typeface="ＭＳ Ｐゴシック" pitchFamily="34" charset="-128"/>
              </a:rPr>
              <a:t> as Equation. </a:t>
            </a:r>
          </a:p>
          <a:p>
            <a:pPr marL="0" indent="0" eaLnBrk="1" hangingPunct="1">
              <a:buFont typeface="Times" pitchFamily="18" charset="0"/>
              <a:buNone/>
              <a:defRPr/>
            </a:pPr>
            <a:r>
              <a:rPr lang="en-US" sz="1600" kern="1200" dirty="0" smtClean="0">
                <a:ea typeface="ＭＳ Ｐゴシック" pitchFamily="34" charset="-128"/>
              </a:rPr>
              <a:t> </a:t>
            </a:r>
          </a:p>
          <a:p>
            <a:pPr eaLnBrk="1" hangingPunct="1">
              <a:buFont typeface="Arial" pitchFamily="34" charset="0"/>
              <a:buChar char="•"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kern="1200" dirty="0" smtClean="0">
              <a:ea typeface="ＭＳ Ｐゴシック" pitchFamily="34" charset="-128"/>
            </a:endParaRPr>
          </a:p>
          <a:p>
            <a:pPr marL="0" indent="0" eaLnBrk="1" hangingPunct="1">
              <a:buFont typeface="Times" pitchFamily="17" charset="0"/>
              <a:buNone/>
              <a:defRPr/>
            </a:pPr>
            <a:endParaRPr lang="en-US" sz="1800" u="sng" kern="1200" dirty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8.0&quot;&gt;&lt;object type=&quot;1&quot; unique_id=&quot;10001&quot;&gt;&lt;object type=&quot;2&quot; unique_id=&quot;10853&quot;&gt;&lt;object type=&quot;3&quot; unique_id=&quot;10854&quot;&gt;&lt;property id=&quot;20148&quot; value=&quot;5&quot;/&gt;&lt;property id=&quot;20300&quot; value=&quot;Slide 1 - &amp;quot;EViews Training&amp;quot;&quot;/&gt;&lt;property id=&quot;20307&quot; value=&quot;371&quot;/&gt;&lt;/object&gt;&lt;object type=&quot;3&quot; unique_id=&quot;10855&quot;&gt;&lt;property id=&quot;20148&quot; value=&quot;5&quot;/&gt;&lt;property id=&quot;20300&quot; value=&quot;Slide 2 - &amp;quot;Basic Regression Analysis &amp;quot;&quot;/&gt;&lt;property id=&quot;20307&quot; value=&quot;372&quot;/&gt;&lt;/object&gt;&lt;object type=&quot;3&quot; unique_id=&quot;10856&quot;&gt;&lt;property id=&quot;20148&quot; value=&quot;5&quot;/&gt;&lt;property id=&quot;20300&quot; value=&quot;Slide 3&quot;/&gt;&lt;property id=&quot;20307&quot; value=&quot;374&quot;/&gt;&lt;/object&gt;&lt;object type=&quot;3&quot; unique_id=&quot;13971&quot;&gt;&lt;property id=&quot;20148&quot; value=&quot;5&quot;/&gt;&lt;property id=&quot;20300&quot; value=&quot;Slide 4 - &amp;quot;Description of Data File used for the  Cross-Section Examples &amp;quot;&quot;/&gt;&lt;property id=&quot;20307&quot; value=&quot;424&quot;/&gt;&lt;/object&gt;&lt;object type=&quot;3&quot; unique_id=&quot;13972&quot;&gt;&lt;property id=&quot;20148&quot; value=&quot;5&quot;/&gt;&lt;property id=&quot;20300&quot; value=&quot;Slide 5&quot;/&gt;&lt;property id=&quot;20307&quot; value=&quot;472&quot;/&gt;&lt;/object&gt;&lt;object type=&quot;3&quot; unique_id=&quot;13973&quot;&gt;&lt;property id=&quot;20148&quot; value=&quot;5&quot;/&gt;&lt;property id=&quot;20300&quot; value=&quot;Slide 6 - &amp;quot;The Equation Object  &amp;quot;&quot;/&gt;&lt;property id=&quot;20307&quot; value=&quot;392&quot;/&gt;&lt;/object&gt;&lt;object type=&quot;3&quot; unique_id=&quot;13974&quot;&gt;&lt;property id=&quot;20148&quot; value=&quot;5&quot;/&gt;&lt;property id=&quot;20300&quot; value=&quot;Slide 7 - &amp;quot;The Equation Box &amp;quot;&quot;/&gt;&lt;property id=&quot;20307&quot; value=&quot;425&quot;/&gt;&lt;/object&gt;&lt;object type=&quot;3&quot; unique_id=&quot;13975&quot;&gt;&lt;property id=&quot;20148&quot; value=&quot;5&quot;/&gt;&lt;property id=&quot;20300&quot; value=&quot;Slide 8 - &amp;quot;Specifying an Equation by List&amp;quot;&quot;/&gt;&lt;property id=&quot;20307&quot; value=&quot;426&quot;/&gt;&lt;/object&gt;&lt;object type=&quot;3&quot; unique_id=&quot;13976&quot;&gt;&lt;property id=&quot;20148&quot; value=&quot;5&quot;/&gt;&lt;property id=&quot;20300&quot; value=&quot;Slide 9 - &amp;quot;Specifying Equation by List (cont’d)&amp;quot;&quot;/&gt;&lt;property id=&quot;20307&quot; value=&quot;428&quot;/&gt;&lt;/object&gt;&lt;object type=&quot;3&quot; unique_id=&quot;13977&quot;&gt;&lt;property id=&quot;20148&quot; value=&quot;5&quot;/&gt;&lt;property id=&quot;20300&quot; value=&quot;Slide 10 - &amp;quot;Specifying Equation by List (cont’d)&amp;quot;&quot;/&gt;&lt;property id=&quot;20307&quot; value=&quot;429&quot;/&gt;&lt;/object&gt;&lt;object type=&quot;3&quot; unique_id=&quot;13978&quot;&gt;&lt;property id=&quot;20148&quot; value=&quot;5&quot;/&gt;&lt;property id=&quot;20300&quot; value=&quot;Slide 11 - &amp;quot;Estimation Method &amp;quot;&quot;/&gt;&lt;property id=&quot;20307&quot; value=&quot;430&quot;/&gt;&lt;/object&gt;&lt;object type=&quot;3&quot; unique_id=&quot;13979&quot;&gt;&lt;property id=&quot;20148&quot; value=&quot;5&quot;/&gt;&lt;property id=&quot;20300&quot; value=&quot;Slide 12 - &amp;quot;Estimation Sample &amp;quot;&quot;/&gt;&lt;property id=&quot;20307&quot; value=&quot;431&quot;/&gt;&lt;/object&gt;&lt;object type=&quot;3&quot; unique_id=&quot;13980&quot;&gt;&lt;property id=&quot;20148&quot; value=&quot;5&quot;/&gt;&lt;property id=&quot;20300&quot; value=&quot;Slide 13 - &amp;quot;Estimation Sample (cont’d) &amp;quot;&quot;/&gt;&lt;property id=&quot;20307&quot; value=&quot;432&quot;/&gt;&lt;/object&gt;&lt;object type=&quot;3&quot; unique_id=&quot;13981&quot;&gt;&lt;property id=&quot;20148&quot; value=&quot;5&quot;/&gt;&lt;property id=&quot;20300&quot; value=&quot;Slide 14 - &amp;quot;Equation Objects: Saving, Labeling, Freezing, Printing  &amp;quot;&quot;/&gt;&lt;property id=&quot;20307&quot; value=&quot;489&quot;/&gt;&lt;/object&gt;&lt;object type=&quot;3&quot; unique_id=&quot;13982&quot;&gt;&lt;property id=&quot;20148&quot; value=&quot;5&quot;/&gt;&lt;property id=&quot;20300&quot; value=&quot;Slide 15 - &amp;quot;Equation Objects: Saving, Labeling,  Freezing, Printing (cont’d) &amp;quot;&quot;/&gt;&lt;property id=&quot;20307&quot; value=&quot;490&quot;/&gt;&lt;/object&gt;&lt;object type=&quot;3&quot; unique_id=&quot;13983&quot;&gt;&lt;property id=&quot;20148&quot; value=&quot;5&quot;/&gt;&lt;property id=&quot;20300&quot; value=&quot;Slide 16 - &amp;quot;Equation Objects: Saving, Labeling,  Freezing, Printing (cont’d) &amp;quot;&quot;/&gt;&lt;property id=&quot;20307&quot; value=&quot;491&quot;/&gt;&lt;/object&gt;&lt;object type=&quot;3&quot; unique_id=&quot;13984&quot;&gt;&lt;property id=&quot;20148&quot; value=&quot;5&quot;/&gt;&lt;property id=&quot;20300&quot; value=&quot;Slide 17&quot;/&gt;&lt;property id=&quot;20307&quot; value=&quot;508&quot;/&gt;&lt;/object&gt;&lt;object type=&quot;3&quot; unique_id=&quot;13985&quot;&gt;&lt;property id=&quot;20148&quot; value=&quot;5&quot;/&gt;&lt;property id=&quot;20300&quot; value=&quot;Slide 18 - &amp;quot;Equation Objects: Saving, Labeling,  Freezing, Printing (cont’d) &amp;quot;&quot;/&gt;&lt;property id=&quot;20307&quot; value=&quot;492&quot;/&gt;&lt;/object&gt;&lt;object type=&quot;3&quot; unique_id=&quot;13986&quot;&gt;&lt;property id=&quot;20148&quot; value=&quot;5&quot;/&gt;&lt;property id=&quot;20300&quot; value=&quot;Slide 19&quot;/&gt;&lt;property id=&quot;20307&quot; value=&quot;473&quot;/&gt;&lt;/object&gt;&lt;object type=&quot;3&quot; unique_id=&quot;13987&quot;&gt;&lt;property id=&quot;20148&quot; value=&quot;5&quot;/&gt;&lt;property id=&quot;20300&quot; value=&quot;Slide 20 - &amp;quot;Analyzing Equation Output&amp;quot;&quot;/&gt;&lt;property id=&quot;20307&quot; value=&quot;433&quot;/&gt;&lt;/object&gt;&lt;object type=&quot;3&quot; unique_id=&quot;13988&quot;&gt;&lt;property id=&quot;20148&quot; value=&quot;5&quot;/&gt;&lt;property id=&quot;20300&quot; value=&quot;Slide 21 - &amp;quot;Analyzing Equation Output (cont’d)&amp;quot;&quot;/&gt;&lt;property id=&quot;20307&quot; value=&quot;435&quot;/&gt;&lt;/object&gt;&lt;object type=&quot;3&quot; unique_id=&quot;13989&quot;&gt;&lt;property id=&quot;20148&quot; value=&quot;5&quot;/&gt;&lt;property id=&quot;20300&quot; value=&quot;Slide 22 - &amp;quot;Analyzing Estimation Output (cont’d)&amp;quot;&quot;/&gt;&lt;property id=&quot;20307&quot; value=&quot;434&quot;/&gt;&lt;/object&gt;&lt;object type=&quot;3&quot; unique_id=&quot;13990&quot;&gt;&lt;property id=&quot;20148&quot; value=&quot;5&quot;/&gt;&lt;property id=&quot;20300&quot; value=&quot;Slide 23 - &amp;quot;Analyzing Estimation Output (cont’d)&amp;quot;&quot;/&gt;&lt;property id=&quot;20307&quot; value=&quot;436&quot;/&gt;&lt;/object&gt;&lt;object type=&quot;3&quot; unique_id=&quot;13991&quot;&gt;&lt;property id=&quot;20148&quot; value=&quot;5&quot;/&gt;&lt;property id=&quot;20300&quot; value=&quot;Slide 24 - &amp;quot;Analyzing Estimation Output (cont’d)&amp;quot;&quot;/&gt;&lt;property id=&quot;20307&quot; value=&quot;438&quot;/&gt;&lt;/object&gt;&lt;object type=&quot;3&quot; unique_id=&quot;13992&quot;&gt;&lt;property id=&quot;20148&quot; value=&quot;5&quot;/&gt;&lt;property id=&quot;20300&quot; value=&quot;Slide 25 - &amp;quot;Notes on t-statistic and p-value&amp;quot;&quot;/&gt;&lt;property id=&quot;20307&quot; value=&quot;457&quot;/&gt;&lt;/object&gt;&lt;object type=&quot;3&quot; unique_id=&quot;13993&quot;&gt;&lt;property id=&quot;20148&quot; value=&quot;5&quot;/&gt;&lt;property id=&quot;20300&quot; value=&quot;Slide 26 - &amp;quot;Notes on t-statistic and p-value (cont’d)&amp;quot;&quot;/&gt;&lt;property id=&quot;20307&quot; value=&quot;458&quot;/&gt;&lt;/object&gt;&lt;object type=&quot;3&quot; unique_id=&quot;13994&quot;&gt;&lt;property id=&quot;20148&quot; value=&quot;5&quot;/&gt;&lt;property id=&quot;20300&quot; value=&quot;Slide 27&quot;/&gt;&lt;property id=&quot;20307&quot; value=&quot;509&quot;/&gt;&lt;/object&gt;&lt;object type=&quot;3&quot; unique_id=&quot;13995&quot;&gt;&lt;property id=&quot;20148&quot; value=&quot;5&quot;/&gt;&lt;property id=&quot;20300&quot; value=&quot;Slide 28 - &amp;quot;Equation Statistics&amp;quot;&quot;/&gt;&lt;property id=&quot;20307&quot; value=&quot;456&quot;/&gt;&lt;/object&gt;&lt;object type=&quot;3&quot; unique_id=&quot;13996&quot;&gt;&lt;property id=&quot;20148&quot; value=&quot;5&quot;/&gt;&lt;property id=&quot;20300&quot; value=&quot;Slide 29 - &amp;quot;Interpreting Results &amp;quot;&quot;/&gt;&lt;property id=&quot;20307&quot; value=&quot;439&quot;/&gt;&lt;/object&gt;&lt;object type=&quot;3&quot; unique_id=&quot;13997&quot;&gt;&lt;property id=&quot;20148&quot; value=&quot;5&quot;/&gt;&lt;property id=&quot;20300&quot; value=&quot;Slide 30 - &amp;quot;Interpreting Results (cont’d)&amp;quot;&quot;/&gt;&lt;property id=&quot;20307&quot; value=&quot;440&quot;/&gt;&lt;/object&gt;&lt;object type=&quot;3&quot; unique_id=&quot;13998&quot;&gt;&lt;property id=&quot;20148&quot; value=&quot;5&quot;/&gt;&lt;property id=&quot;20300&quot; value=&quot;Slide 31 - &amp;quot;Multiple Regression Analysis&amp;quot;&quot;/&gt;&lt;property id=&quot;20307&quot; value=&quot;441&quot;/&gt;&lt;/object&gt;&lt;object type=&quot;3&quot; unique_id=&quot;13999&quot;&gt;&lt;property id=&quot;20148&quot; value=&quot;5&quot;/&gt;&lt;property id=&quot;20300&quot; value=&quot;Slide 32 - &amp;quot;Multiple Regression Analysis: Estimation&amp;amp;#x09; &amp;quot;&quot;/&gt;&lt;property id=&quot;20307&quot; value=&quot;442&quot;/&gt;&lt;/object&gt;&lt;object type=&quot;3&quot; unique_id=&quot;14000&quot;&gt;&lt;property id=&quot;20148&quot; value=&quot;5&quot;/&gt;&lt;property id=&quot;20300&quot; value=&quot;Slide 33 - &amp;quot;Multiple Regression Analysis: Interpreting Results &amp;quot;&quot;/&gt;&lt;property id=&quot;20307&quot; value=&quot;443&quot;/&gt;&lt;/object&gt;&lt;object type=&quot;3&quot; unique_id=&quot;14001&quot;&gt;&lt;property id=&quot;20148&quot; value=&quot;5&quot;/&gt;&lt;property id=&quot;20300&quot; value=&quot;Slide 34&quot;/&gt;&lt;property id=&quot;20307&quot; value=&quot;510&quot;/&gt;&lt;/object&gt;&lt;object type=&quot;3&quot; unique_id=&quot;14002&quot;&gt;&lt;property id=&quot;20148&quot; value=&quot;5&quot;/&gt;&lt;property id=&quot;20300&quot; value=&quot;Slide 35&quot;/&gt;&lt;property id=&quot;20307&quot; value=&quot;474&quot;/&gt;&lt;/object&gt;&lt;object type=&quot;3&quot; unique_id=&quot;14003&quot;&gt;&lt;property id=&quot;20148&quot; value=&quot;5&quot;/&gt;&lt;property id=&quot;20300&quot; value=&quot;Slide 36 - &amp;quot;Estimation and Data Expressions (Auto Series): Example 1&amp;quot;&quot;/&gt;&lt;property id=&quot;20307&quot; value=&quot;444&quot;/&gt;&lt;/object&gt;&lt;object type=&quot;3&quot; unique_id=&quot;14004&quot;&gt;&lt;property id=&quot;20148&quot; value=&quot;5&quot;/&gt;&lt;property id=&quot;20300&quot; value=&quot;Slide 37 - &amp;quot;Estimation and Data Expressions (Auto Series): Example 1 (cont’d)&amp;quot;&quot;/&gt;&lt;property id=&quot;20307&quot; value=&quot;445&quot;/&gt;&lt;/object&gt;&lt;object type=&quot;3&quot; unique_id=&quot;14005&quot;&gt;&lt;property id=&quot;20148&quot; value=&quot;5&quot;/&gt;&lt;property id=&quot;20300&quot; value=&quot;Slide 38 - &amp;quot;Estimation and Data Expressions (Auto Series) Example 1 (cont’d)&amp;quot;&quot;/&gt;&lt;property id=&quot;20307&quot; value=&quot;446&quot;/&gt;&lt;/object&gt;&lt;object type=&quot;3&quot; unique_id=&quot;14006&quot;&gt;&lt;property id=&quot;20148&quot; value=&quot;5&quot;/&gt;&lt;property id=&quot;20300&quot; value=&quot;Slide 39 - &amp;quot;Estimation and Data Expressions (Auto Series): Example 2&amp;quot;&quot;/&gt;&lt;property id=&quot;20307&quot; value=&quot;447&quot;/&gt;&lt;/object&gt;&lt;object type=&quot;3&quot; unique_id=&quot;14007&quot;&gt;&lt;property id=&quot;20148&quot; value=&quot;5&quot;/&gt;&lt;property id=&quot;20300&quot; value=&quot;Slide 40 - &amp;quot;Estimation and Data Expressions (Auto Series) Example 2 (cont’d). &amp;quot;&quot;/&gt;&lt;property id=&quot;20307&quot; value=&quot;448&quot;/&gt;&lt;/object&gt;&lt;object type=&quot;3&quot; unique_id=&quot;14008&quot;&gt;&lt;property id=&quot;20148&quot; value=&quot;5&quot;/&gt;&lt;property id=&quot;20300&quot; value=&quot;Slide 41 - &amp;quot;Estimation and Data Expressions (Auto Series): Example 3&amp;quot;&quot;/&gt;&lt;property id=&quot;20307&quot; value=&quot;449&quot;/&gt;&lt;/object&gt;&lt;object type=&quot;3&quot; unique_id=&quot;14009&quot;&gt;&lt;property id=&quot;20148&quot; value=&quot;5&quot;/&gt;&lt;property id=&quot;20300&quot; value=&quot;Slide 42 - &amp;quot;Estimation and Data Expressions (Auto Series): Example 3 (cont’d). &amp;quot;&quot;/&gt;&lt;property id=&quot;20307&quot; value=&quot;450&quot;/&gt;&lt;/object&gt;&lt;object type=&quot;3&quot; unique_id=&quot;14010&quot;&gt;&lt;property id=&quot;20148&quot; value=&quot;5&quot;/&gt;&lt;property id=&quot;20300&quot; value=&quot;Slide 44 - &amp;quot;Estimation and Categorical Dummy Variables&amp;quot;&quot;/&gt;&lt;property id=&quot;20307&quot; value=&quot;451&quot;/&gt;&lt;/object&gt;&lt;object type=&quot;3&quot; unique_id=&quot;14011&quot;&gt;&lt;property id=&quot;20148&quot; value=&quot;5&quot;/&gt;&lt;property id=&quot;20300&quot; value=&quot;Slide 45 - &amp;quot;Estimation and Categorical Dummy Variables (cont’d)&amp;quot;&quot;/&gt;&lt;property id=&quot;20307&quot; value=&quot;452&quot;/&gt;&lt;/object&gt;&lt;object type=&quot;3&quot; unique_id=&quot;14012&quot;&gt;&lt;property id=&quot;20148&quot; value=&quot;5&quot;/&gt;&lt;property id=&quot;20300&quot; value=&quot;Slide 46 - &amp;quot;Estimation and Categorical Dummy Variables (cont’d)&amp;quot;&quot;/&gt;&lt;property id=&quot;20307&quot; value=&quot;453&quot;/&gt;&lt;/object&gt;&lt;object type=&quot;3&quot; unique_id=&quot;14013&quot;&gt;&lt;property id=&quot;20148&quot; value=&quot;5&quot;/&gt;&lt;property id=&quot;20300&quot; value=&quot;Slide 47 - &amp;quot;Estimation and Categorical Dummy Variables (cont’d)&amp;quot;&quot;/&gt;&lt;property id=&quot;20307&quot; value=&quot;454&quot;/&gt;&lt;/object&gt;&lt;object type=&quot;3&quot; unique_id=&quot;14014&quot;&gt;&lt;property id=&quot;20148&quot; value=&quot;5&quot;/&gt;&lt;property id=&quot;20300&quot; value=&quot;Slide 48 - &amp;quot;Estimation and Categorical Dummy Variables (cont’d)&amp;quot;&quot;/&gt;&lt;property id=&quot;20307&quot; value=&quot;455&quot;/&gt;&lt;/object&gt;&lt;object type=&quot;3&quot; unique_id=&quot;14015&quot;&gt;&lt;property id=&quot;20148&quot; value=&quot;5&quot;/&gt;&lt;property id=&quot;20300&quot; value=&quot;Slide 49&quot;/&gt;&lt;property id=&quot;20307&quot; value=&quot;475&quot;/&gt;&lt;/object&gt;&lt;object type=&quot;3&quot; unique_id=&quot;14016&quot;&gt;&lt;property id=&quot;20148&quot; value=&quot;5&quot;/&gt;&lt;property id=&quot;20300&quot; value=&quot;Slide 50 - &amp;quot;Post Estimation: View Menu &amp;amp;#x09; &amp;quot;&quot;/&gt;&lt;property id=&quot;20307&quot; value=&quot;459&quot;/&gt;&lt;/object&gt;&lt;object type=&quot;3&quot; unique_id=&quot;14017&quot;&gt;&lt;property id=&quot;20148&quot; value=&quot;5&quot;/&gt;&lt;property id=&quot;20300&quot; value=&quot;Slide 51 - &amp;quot;Post Estimation: View Menu – Estimation Output &amp;amp;#x09; &amp;quot;&quot;/&gt;&lt;property id=&quot;20307&quot; value=&quot;460&quot;/&gt;&lt;/object&gt;&lt;object type=&quot;3&quot; unique_id=&quot;14018&quot;&gt;&lt;property id=&quot;20148&quot; value=&quot;5&quot;/&gt;&lt;property id=&quot;20300&quot; value=&quot;Slide 52 - &amp;quot;Post Estimation: View Menu – Representations&amp;amp;#x09; &amp;quot;&quot;/&gt;&lt;property id=&quot;20307&quot; value=&quot;461&quot;/&gt;&lt;/object&gt;&lt;object type=&quot;3&quot; unique_id=&quot;14019&quot;&gt;&lt;property id=&quot;20148&quot; value=&quot;5&quot;/&gt;&lt;property id=&quot;20300&quot; value=&quot;Slide 53 - &amp;quot;Post Estimation:  View Menu – Actual, Fitted, Residual&amp;quot;&quot;/&gt;&lt;property id=&quot;20307&quot; value=&quot;462&quot;/&gt;&lt;/object&gt;&lt;object type=&quot;3&quot; unique_id=&quot;14020&quot;&gt;&lt;property id=&quot;20148&quot; value=&quot;5&quot;/&gt;&lt;property id=&quot;20300&quot; value=&quot;Slide 54 - &amp;quot;Post Estimation:  View Menu – Actual, Fitted, Residual (cont’d)&amp;quot;&quot;/&gt;&lt;property id=&quot;20307&quot; value=&quot;463&quot;/&gt;&lt;/object&gt;&lt;object type=&quot;3&quot; unique_id=&quot;14021&quot;&gt;&lt;property id=&quot;20148&quot; value=&quot;5&quot;/&gt;&lt;property id=&quot;20300&quot; value=&quot;Slide 55&quot;/&gt;&lt;property id=&quot;20307&quot; value=&quot;511&quot;/&gt;&lt;/object&gt;&lt;object type=&quot;3&quot; unique_id=&quot;14022&quot;&gt;&lt;property id=&quot;20148&quot; value=&quot;5&quot;/&gt;&lt;property id=&quot;20300&quot; value=&quot;Slide 56 - &amp;quot;Post Estimation:  View Menu – Actual, Fitted, Residual (cont’d)&amp;quot;&quot;/&gt;&lt;property id=&quot;20307&quot; value=&quot;464&quot;/&gt;&lt;/object&gt;&lt;object type=&quot;3&quot; unique_id=&quot;14023&quot;&gt;&lt;property id=&quot;20148&quot; value=&quot;5&quot;/&gt;&lt;property id=&quot;20300&quot; value=&quot;Slide 57 - &amp;quot;Post Estimation:  View Menu – Actual, Fitted, Residual (cont’d)&amp;quot;&quot;/&gt;&lt;property id=&quot;20307&quot; value=&quot;465&quot;/&gt;&lt;/object&gt;&lt;object type=&quot;3&quot; unique_id=&quot;14024&quot;&gt;&lt;property id=&quot;20148&quot; value=&quot;5&quot;/&gt;&lt;property id=&quot;20300&quot; value=&quot;Slide 59 - &amp;quot;Post Estimation: Proc Menu &amp;amp;#x09; &amp;quot;&quot;/&gt;&lt;property id=&quot;20307&quot; value=&quot;467&quot;/&gt;&lt;/object&gt;&lt;object type=&quot;3&quot; unique_id=&quot;14025&quot;&gt;&lt;property id=&quot;20148&quot; value=&quot;5&quot;/&gt;&lt;property id=&quot;20300&quot; value=&quot;Slide 60 - &amp;quot;Post Estimation: Proc Menu – Specify/Estimate &amp;amp;#x09; &amp;quot;&quot;/&gt;&lt;property id=&quot;20307&quot; value=&quot;468&quot;/&gt;&lt;/object&gt;&lt;object type=&quot;3&quot; unique_id=&quot;14026&quot;&gt;&lt;property id=&quot;20148&quot; value=&quot;5&quot;/&gt;&lt;property id=&quot;20300&quot; value=&quot;Slide 61 - &amp;quot;Post Estimation:  Proc Menu – Make Regressor Group &amp;amp;#x09; &amp;quot;&quot;/&gt;&lt;property id=&quot;20307&quot; value=&quot;469&quot;/&gt;&lt;/object&gt;&lt;object type=&quot;3&quot; unique_id=&quot;14027&quot;&gt;&lt;property id=&quot;20148&quot; value=&quot;5&quot;/&gt;&lt;property id=&quot;20300&quot; value=&quot;Slide 63 - &amp;quot;Post Estimation:  Proc Menu – Make Residual Series&amp;amp;#x09; &amp;quot;&quot;/&gt;&lt;property id=&quot;20307&quot; value=&quot;470&quot;/&gt;&lt;/object&gt;&lt;object type=&quot;3&quot; unique_id=&quot;14028&quot;&gt;&lt;property id=&quot;20148&quot; value=&quot;5&quot;/&gt;&lt;property id=&quot;20300&quot; value=&quot;Slide 65 - &amp;quot;Post Estimation:  Proc Menu – Make Residual Series (cont’d)&amp;amp;#x09; &amp;quot;&quot;/&gt;&lt;property id=&quot;20307&quot; value=&quot;471&quot;/&gt;&lt;/object&gt;&lt;object type=&quot;3&quot; unique_id=&quot;14029&quot;&gt;&lt;property id=&quot;20148&quot; value=&quot;5&quot;/&gt;&lt;property id=&quot;20300&quot; value=&quot;Slide 66 - &amp;quot;Post Estimation: Using Estimated Coefficients &amp;quot;&quot;/&gt;&lt;property id=&quot;20307&quot; value=&quot;493&quot;/&gt;&lt;/object&gt;&lt;object type=&quot;3&quot; unique_id=&quot;14030&quot;&gt;&lt;property id=&quot;20148&quot; value=&quot;5&quot;/&gt;&lt;property id=&quot;20300&quot; value=&quot;Slide 68&quot;/&gt;&lt;property id=&quot;20307&quot; value=&quot;476&quot;/&gt;&lt;/object&gt;&lt;object type=&quot;3&quot; unique_id=&quot;14031&quot;&gt;&lt;property id=&quot;20148&quot; value=&quot;5&quot;/&gt;&lt;property id=&quot;20300&quot; value=&quot;Slide 69 - &amp;quot;Hypothesis Testing &amp;amp;#x09; &amp;quot;&quot;/&gt;&lt;property id=&quot;20307&quot; value=&quot;477&quot;/&gt;&lt;/object&gt;&lt;object type=&quot;3&quot; unique_id=&quot;14032&quot;&gt;&lt;property id=&quot;20148&quot; value=&quot;5&quot;/&gt;&lt;property id=&quot;20300&quot; value=&quot;Slide 70 - &amp;quot;Hypothesis Testing (cont’d)&amp;amp;#x09; &amp;quot;&quot;/&gt;&lt;property id=&quot;20307&quot; value=&quot;479&quot;/&gt;&lt;/object&gt;&lt;object type=&quot;3&quot; unique_id=&quot;14033&quot;&gt;&lt;property id=&quot;20148&quot; value=&quot;5&quot;/&gt;&lt;property id=&quot;20300&quot; value=&quot;Slide 71 - &amp;quot;Hypothesis Testing: Example 1&amp;amp;#x09; &amp;quot;&quot;/&gt;&lt;property id=&quot;20307&quot; value=&quot;480&quot;/&gt;&lt;/object&gt;&lt;object type=&quot;3&quot; unique_id=&quot;14034&quot;&gt;&lt;property id=&quot;20148&quot; value=&quot;5&quot;/&gt;&lt;property id=&quot;20300&quot; value=&quot;Slide 72 - &amp;quot;Hypothesis Testing: Example 1 (cont’d)&amp;amp;#x09; &amp;quot;&quot;/&gt;&lt;property id=&quot;20307&quot; value=&quot;482&quot;/&gt;&lt;/object&gt;&lt;object type=&quot;3&quot; unique_id=&quot;14035&quot;&gt;&lt;property id=&quot;20148&quot; value=&quot;5&quot;/&gt;&lt;property id=&quot;20300&quot; value=&quot;Slide 73 - &amp;quot;Hypothesis Testing: Example 2&amp;amp;#x09; &amp;quot;&quot;/&gt;&lt;property id=&quot;20307&quot; value=&quot;483&quot;/&gt;&lt;/object&gt;&lt;object type=&quot;3&quot; unique_id=&quot;14036&quot;&gt;&lt;property id=&quot;20148&quot; value=&quot;5&quot;/&gt;&lt;property id=&quot;20300&quot; value=&quot;Slide 74 - &amp;quot;Hypothesis Testing: Example 2 (cont’d)&amp;amp;#x09; &amp;quot;&quot;/&gt;&lt;property id=&quot;20307&quot; value=&quot;484&quot;/&gt;&lt;/object&gt;&lt;object type=&quot;3&quot; unique_id=&quot;14037&quot;&gt;&lt;property id=&quot;20148&quot; value=&quot;5&quot;/&gt;&lt;property id=&quot;20300&quot; value=&quot;Slide 75 - &amp;quot;Hypothesis Testing: Example 3&amp;amp;#x09; &amp;quot;&quot;/&gt;&lt;property id=&quot;20307&quot; value=&quot;485&quot;/&gt;&lt;/object&gt;&lt;object type=&quot;3&quot; unique_id=&quot;14038&quot;&gt;&lt;property id=&quot;20148&quot; value=&quot;5&quot;/&gt;&lt;property id=&quot;20300&quot; value=&quot;Slide 76 - &amp;quot;Hypothesis Testing: Example 3 (cont’d)&amp;quot;&quot;/&gt;&lt;property id=&quot;20307&quot; value=&quot;486&quot;/&gt;&lt;/object&gt;&lt;object type=&quot;3&quot; unique_id=&quot;14039&quot;&gt;&lt;property id=&quot;20148&quot; value=&quot;5&quot;/&gt;&lt;property id=&quot;20300&quot; value=&quot;Slide 77 - &amp;quot;Hypothesis Testing: Example 4&amp;amp;#x09; &amp;quot;&quot;/&gt;&lt;property id=&quot;20307&quot; value=&quot;487&quot;/&gt;&lt;/object&gt;&lt;object type=&quot;3&quot; unique_id=&quot;14040&quot;&gt;&lt;property id=&quot;20148&quot; value=&quot;5&quot;/&gt;&lt;property id=&quot;20300&quot; value=&quot;Slide 78 - &amp;quot;Hypothesis Testing: Example 4 (cont’d)&amp;amp;#x09; &amp;quot;&quot;/&gt;&lt;property id=&quot;20307&quot; value=&quot;488&quot;/&gt;&lt;/object&gt;&lt;object type=&quot;3&quot; unique_id=&quot;14041&quot;&gt;&lt;property id=&quot;20148&quot; value=&quot;5&quot;/&gt;&lt;property id=&quot;20300&quot; value=&quot;Slide 79&quot;/&gt;&lt;property id=&quot;20307&quot; value=&quot;494&quot;/&gt;&lt;/object&gt;&lt;object type=&quot;3&quot; unique_id=&quot;14042&quot;&gt;&lt;property id=&quot;20148&quot; value=&quot;5&quot;/&gt;&lt;property id=&quot;20300&quot; value=&quot;Slide 80 - &amp;quot;Heteroskedasticity&amp;quot;&quot;/&gt;&lt;property id=&quot;20307&quot; value=&quot;495&quot;/&gt;&lt;/object&gt;&lt;object type=&quot;3&quot; unique_id=&quot;14043&quot;&gt;&lt;property id=&quot;20148&quot; value=&quot;5&quot;/&gt;&lt;property id=&quot;20300&quot; value=&quot;Slide 81 - &amp;quot;Testing for Heteroskedasticity &amp;quot;&quot;/&gt;&lt;property id=&quot;20307&quot; value=&quot;496&quot;/&gt;&lt;/object&gt;&lt;object type=&quot;3&quot; unique_id=&quot;14044&quot;&gt;&lt;property id=&quot;20148&quot; value=&quot;5&quot;/&gt;&lt;property id=&quot;20300&quot; value=&quot;Slide 82 - &amp;quot;Testing for Heteroskedasticity (cont’d) &amp;quot;&quot;/&gt;&lt;property id=&quot;20307&quot; value=&quot;497&quot;/&gt;&lt;/object&gt;&lt;object type=&quot;3&quot; unique_id=&quot;14045&quot;&gt;&lt;property id=&quot;20148&quot; value=&quot;5&quot;/&gt;&lt;property id=&quot;20300&quot; value=&quot;Slide 83 - &amp;quot;Testing for Heteroskedasticity (cont’d)&amp;quot;&quot;/&gt;&lt;property id=&quot;20307&quot; value=&quot;498&quot;/&gt;&lt;/object&gt;&lt;object type=&quot;3&quot; unique_id=&quot;14046&quot;&gt;&lt;property id=&quot;20148&quot; value=&quot;5&quot;/&gt;&lt;property id=&quot;20300&quot; value=&quot;Slide 84 - &amp;quot;Testing for Heteroskedasticity (cont’d)&amp;quot;&quot;/&gt;&lt;property id=&quot;20307&quot; value=&quot;499&quot;/&gt;&lt;/object&gt;&lt;object type=&quot;3&quot; unique_id=&quot;14047&quot;&gt;&lt;property id=&quot;20148&quot; value=&quot;5&quot;/&gt;&lt;property id=&quot;20300&quot; value=&quot;Slide 85 - &amp;quot;Testing for Heteroskedasticity (cont’d)&amp;quot;&quot;/&gt;&lt;property id=&quot;20307&quot; value=&quot;500&quot;/&gt;&lt;/object&gt;&lt;object type=&quot;3&quot; unique_id=&quot;14048&quot;&gt;&lt;property id=&quot;20148&quot; value=&quot;5&quot;/&gt;&lt;property id=&quot;20300&quot; value=&quot;Slide 86 - &amp;quot;Addressing Heteroskedasticity:  Robust Standard Errors &amp;quot;&quot;/&gt;&lt;property id=&quot;20307&quot; value=&quot;501&quot;/&gt;&lt;/object&gt;&lt;object type=&quot;3&quot; unique_id=&quot;14049&quot;&gt;&lt;property id=&quot;20148&quot; value=&quot;5&quot;/&gt;&lt;property id=&quot;20300&quot; value=&quot;Slide 87 - &amp;quot;Addressing Heteroskedasticity:  Robust Standard Errors (cont’d)&amp;quot;&quot;/&gt;&lt;property id=&quot;20307&quot; value=&quot;502&quot;/&gt;&lt;/object&gt;&lt;object type=&quot;3&quot; unique_id=&quot;14050&quot;&gt;&lt;property id=&quot;20148&quot; value=&quot;5&quot;/&gt;&lt;property id=&quot;20300&quot; value=&quot;Slide 89 - &amp;quot;Weighted Least Squares&amp;quot;&quot;/&gt;&lt;property id=&quot;20307&quot; value=&quot;503&quot;/&gt;&lt;/object&gt;&lt;object type=&quot;3&quot; unique_id=&quot;14051&quot;&gt;&lt;property id=&quot;20148&quot; value=&quot;5&quot;/&gt;&lt;property id=&quot;20300&quot; value=&quot;Slide 90 - &amp;quot;Weighted Least Squares (cont’d)&amp;quot;&quot;/&gt;&lt;property id=&quot;20307&quot; value=&quot;504&quot;/&gt;&lt;/object&gt;&lt;object type=&quot;3&quot; unique_id=&quot;14052&quot;&gt;&lt;property id=&quot;20148&quot; value=&quot;5&quot;/&gt;&lt;property id=&quot;20300&quot; value=&quot;Slide 91 - &amp;quot;Weighted Least Squares (cont’d)&amp;quot;&quot;/&gt;&lt;property id=&quot;20307&quot; value=&quot;505&quot;/&gt;&lt;/object&gt;&lt;object type=&quot;3&quot; unique_id=&quot;14053&quot;&gt;&lt;property id=&quot;20148&quot; value=&quot;5&quot;/&gt;&lt;property id=&quot;20300&quot; value=&quot;Slide 92 - &amp;quot;Weighted Least Squares (cont’d)&amp;quot;&quot;/&gt;&lt;property id=&quot;20307&quot; value=&quot;506&quot;/&gt;&lt;/object&gt;&lt;object type=&quot;3&quot; unique_id=&quot;14599&quot;&gt;&lt;property id=&quot;20148&quot; value=&quot;5&quot;/&gt;&lt;property id=&quot;20300&quot; value=&quot;Slide 43&quot;/&gt;&lt;property id=&quot;20307&quot; value=&quot;512&quot;/&gt;&lt;/object&gt;&lt;object type=&quot;3&quot; unique_id=&quot;15045&quot;&gt;&lt;property id=&quot;20148&quot; value=&quot;5&quot;/&gt;&lt;property id=&quot;20300&quot; value=&quot;Slide 58&quot;/&gt;&lt;property id=&quot;20307&quot; value=&quot;513&quot;/&gt;&lt;/object&gt;&lt;object type=&quot;3&quot; unique_id=&quot;15317&quot;&gt;&lt;property id=&quot;20148&quot; value=&quot;5&quot;/&gt;&lt;property id=&quot;20300&quot; value=&quot;Slide 62&quot;/&gt;&lt;property id=&quot;20307&quot; value=&quot;514&quot;/&gt;&lt;/object&gt;&lt;object type=&quot;3&quot; unique_id=&quot;15773&quot;&gt;&lt;property id=&quot;20148&quot; value=&quot;5&quot;/&gt;&lt;property id=&quot;20300&quot; value=&quot;Slide 64&quot;/&gt;&lt;property id=&quot;20307&quot; value=&quot;515&quot;/&gt;&lt;/object&gt;&lt;object type=&quot;3&quot; unique_id=&quot;15774&quot;&gt;&lt;property id=&quot;20148&quot; value=&quot;5&quot;/&gt;&lt;property id=&quot;20300&quot; value=&quot;Slide 67&quot;/&gt;&lt;property id=&quot;20307&quot; value=&quot;516&quot;/&gt;&lt;/object&gt;&lt;object type=&quot;3&quot; unique_id=&quot;16891&quot;&gt;&lt;property id=&quot;20148&quot; value=&quot;5&quot;/&gt;&lt;property id=&quot;20300&quot; value=&quot;Slide 88&quot;/&gt;&lt;property id=&quot;20307&quot; value=&quot;517&quot;/&gt;&lt;/object&gt;&lt;object type=&quot;3&quot; unique_id=&quot;17174&quot;&gt;&lt;property id=&quot;20148&quot; value=&quot;5&quot;/&gt;&lt;property id=&quot;20300&quot; value=&quot;Slide 93&quot;/&gt;&lt;property id=&quot;20307&quot; value=&quot;518&quot;/&gt;&lt;/object&gt;&lt;/object&gt;&lt;object type=&quot;8&quot; unique_id=&quot;10889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3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808080"/>
      </a:accent1>
      <a:accent2>
        <a:srgbClr val="3390E1"/>
      </a:accent2>
      <a:accent3>
        <a:srgbClr val="FFFFFF"/>
      </a:accent3>
      <a:accent4>
        <a:srgbClr val="000000"/>
      </a:accent4>
      <a:accent5>
        <a:srgbClr val="C0C0C0"/>
      </a:accent5>
      <a:accent6>
        <a:srgbClr val="2D82CC"/>
      </a:accent6>
      <a:hlink>
        <a:srgbClr val="003399"/>
      </a:hlink>
      <a:folHlink>
        <a:srgbClr val="1C146A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B09C5C17184D468F206DBB99D2D6EE" ma:contentTypeVersion="0" ma:contentTypeDescription="Create a new document." ma:contentTypeScope="" ma:versionID="4366e4bfe8c24520c6ac97cf248263b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B94F2E-DB63-4EA5-A45D-BCB14CB166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B990552-310A-4CA3-924C-25CB8A1D063D}">
  <ds:schemaRefs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062B6A4-46AE-44BC-B602-351B8E15754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D3274669-787B-4EFD-8872-69E7B499937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20127</TotalTime>
  <Words>4071</Words>
  <Application>Microsoft Office PowerPoint</Application>
  <PresentationFormat>On-screen Show (4:3)</PresentationFormat>
  <Paragraphs>767</Paragraphs>
  <Slides>62</Slides>
  <Notes>59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9" baseType="lpstr">
      <vt:lpstr>MS PGothic</vt:lpstr>
      <vt:lpstr>Arial</vt:lpstr>
      <vt:lpstr>Cambria Math</vt:lpstr>
      <vt:lpstr>Courier New</vt:lpstr>
      <vt:lpstr>Times</vt:lpstr>
      <vt:lpstr>Wingdings</vt:lpstr>
      <vt:lpstr>3_Blank Presentation</vt:lpstr>
      <vt:lpstr>EViews Training</vt:lpstr>
      <vt:lpstr>Basic Regression Analysis </vt:lpstr>
      <vt:lpstr>PowerPoint Presentation</vt:lpstr>
      <vt:lpstr>Description of Data File</vt:lpstr>
      <vt:lpstr>PowerPoint Presentation</vt:lpstr>
      <vt:lpstr>The Equation Object  </vt:lpstr>
      <vt:lpstr>The Equation Box </vt:lpstr>
      <vt:lpstr>Specifying an Equation by List</vt:lpstr>
      <vt:lpstr>Specifying Equation by List (cont’d)</vt:lpstr>
      <vt:lpstr>Specifying Equation by List (cont’d)</vt:lpstr>
      <vt:lpstr>Estimation Method </vt:lpstr>
      <vt:lpstr>Estimation Sample </vt:lpstr>
      <vt:lpstr>Estimation Sample (cont’d) </vt:lpstr>
      <vt:lpstr>PowerPoint Presentation</vt:lpstr>
      <vt:lpstr>Equation Objects:  Saving, Labeling, Freezing, Printing  </vt:lpstr>
      <vt:lpstr>Equation Objects:  Saving, Labeling, Freezing, Printing (cont’d) </vt:lpstr>
      <vt:lpstr>PowerPoint Presentation</vt:lpstr>
      <vt:lpstr>PowerPoint Presentation</vt:lpstr>
      <vt:lpstr>Equation Output</vt:lpstr>
      <vt:lpstr>Equation Output (cont’d)</vt:lpstr>
      <vt:lpstr>Equation Output (cont’d)</vt:lpstr>
      <vt:lpstr>Equation Output (cont’d)</vt:lpstr>
      <vt:lpstr>Equation Output (cont’d)</vt:lpstr>
      <vt:lpstr>PowerPoint Presentation</vt:lpstr>
      <vt:lpstr>Multiple Regression Analysis: Estimation  </vt:lpstr>
      <vt:lpstr>Multiple Regression Analysis: Interpreting Results </vt:lpstr>
      <vt:lpstr>PowerPoint Presentation</vt:lpstr>
      <vt:lpstr>Estimation with Data Expressions (Auto Series): Example 1</vt:lpstr>
      <vt:lpstr>Estimation with Data Expressions (Auto Series): Example 1 (cont’d)</vt:lpstr>
      <vt:lpstr>Estimation with Data Expressions (Auto Series): Example 1 (cont’d)</vt:lpstr>
      <vt:lpstr>Estimation with Data Expressions (Auto Series): Example 1 (cont’d)</vt:lpstr>
      <vt:lpstr>Estimation with Data Expressions (Auto Series): Example 2</vt:lpstr>
      <vt:lpstr>Estimation with Data Expressions (Auto Series): Example 2 (cont’d). </vt:lpstr>
      <vt:lpstr>Estimation and Categorical Dummy Variables</vt:lpstr>
      <vt:lpstr>Estimation and Categorical Dummy Variables (cont’d)</vt:lpstr>
      <vt:lpstr>Estimation and Categorical Dummy Variables (cont’d)</vt:lpstr>
      <vt:lpstr>PowerPoint Presentation</vt:lpstr>
      <vt:lpstr>Post Estimation: View Menu   </vt:lpstr>
      <vt:lpstr>Post Estimation: View Menu – Representations  </vt:lpstr>
      <vt:lpstr>Post Estimation:  View Menu – Actual, Fitted, Residual</vt:lpstr>
      <vt:lpstr>Post Estimation:  View Menu – Actual, Fitted, Residual (cont’d)</vt:lpstr>
      <vt:lpstr>PowerPoint Presentation</vt:lpstr>
      <vt:lpstr>Post Estimation:  View Menu – Actual, Fitted, Residual (cont’d)</vt:lpstr>
      <vt:lpstr>Post Estimation: Proc Menu   </vt:lpstr>
      <vt:lpstr>Post Estimation: Proc Menu – Specify/Estimate   </vt:lpstr>
      <vt:lpstr>Post Estimation:  Proc Menu – Make Regressor Group   </vt:lpstr>
      <vt:lpstr>Post Estimation:  Proc Menu – Make Residual Series  </vt:lpstr>
      <vt:lpstr>PowerPoint Presentation</vt:lpstr>
      <vt:lpstr>PowerPoint Presentation</vt:lpstr>
      <vt:lpstr>Hypothesis Testing   </vt:lpstr>
      <vt:lpstr>Hypothesis Testing (cont’d)  </vt:lpstr>
      <vt:lpstr>Hypothesis Testing: Example  </vt:lpstr>
      <vt:lpstr>Hypothesis Testing: Example (cont’d)  </vt:lpstr>
      <vt:lpstr>PowerPoint Presentation</vt:lpstr>
      <vt:lpstr>Testing for Heteroskedasticity</vt:lpstr>
      <vt:lpstr>Testing for Heteroskedasticity (cont’d)</vt:lpstr>
      <vt:lpstr>Testing for Heteroskedasticity (cont’d)</vt:lpstr>
      <vt:lpstr>Addressing Heteroskedasticity:  Robust Standard Errors </vt:lpstr>
      <vt:lpstr>Addressing Heteroskedasticity:  Robust Standard Errors (cont’d)</vt:lpstr>
      <vt:lpstr>Weighted Least Squares</vt:lpstr>
      <vt:lpstr>Weighted Least Squares (cont’d)</vt:lpstr>
      <vt:lpstr>Weighted Least Squares (cont’d)</vt:lpstr>
    </vt:vector>
  </TitlesOfParts>
  <Company>genesis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</dc:creator>
  <cp:lastModifiedBy>Thomas, Gareth</cp:lastModifiedBy>
  <cp:revision>1453</cp:revision>
  <cp:lastPrinted>2005-10-25T18:12:41Z</cp:lastPrinted>
  <dcterms:created xsi:type="dcterms:W3CDTF">2004-06-07T17:05:46Z</dcterms:created>
  <dcterms:modified xsi:type="dcterms:W3CDTF">2016-06-29T18:44:32Z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