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082" r:id="rId5"/>
  </p:sldMasterIdLst>
  <p:notesMasterIdLst>
    <p:notesMasterId r:id="rId62"/>
  </p:notesMasterIdLst>
  <p:handoutMasterIdLst>
    <p:handoutMasterId r:id="rId63"/>
  </p:handoutMasterIdLst>
  <p:sldIdLst>
    <p:sldId id="371" r:id="rId6"/>
    <p:sldId id="424" r:id="rId7"/>
    <p:sldId id="741" r:id="rId8"/>
    <p:sldId id="372" r:id="rId9"/>
    <p:sldId id="392" r:id="rId10"/>
    <p:sldId id="675" r:id="rId11"/>
    <p:sldId id="676" r:id="rId12"/>
    <p:sldId id="677" r:id="rId13"/>
    <p:sldId id="678" r:id="rId14"/>
    <p:sldId id="681" r:id="rId15"/>
    <p:sldId id="682" r:id="rId16"/>
    <p:sldId id="683" r:id="rId17"/>
    <p:sldId id="685" r:id="rId18"/>
    <p:sldId id="684" r:id="rId19"/>
    <p:sldId id="687" r:id="rId20"/>
    <p:sldId id="688" r:id="rId21"/>
    <p:sldId id="689" r:id="rId22"/>
    <p:sldId id="690" r:id="rId23"/>
    <p:sldId id="686" r:id="rId24"/>
    <p:sldId id="691" r:id="rId25"/>
    <p:sldId id="692" r:id="rId26"/>
    <p:sldId id="693" r:id="rId27"/>
    <p:sldId id="694" r:id="rId28"/>
    <p:sldId id="697" r:id="rId29"/>
    <p:sldId id="745" r:id="rId30"/>
    <p:sldId id="698" r:id="rId31"/>
    <p:sldId id="699" r:id="rId32"/>
    <p:sldId id="700" r:id="rId33"/>
    <p:sldId id="701" r:id="rId34"/>
    <p:sldId id="702" r:id="rId35"/>
    <p:sldId id="703" r:id="rId36"/>
    <p:sldId id="704" r:id="rId37"/>
    <p:sldId id="710" r:id="rId38"/>
    <p:sldId id="711" r:id="rId39"/>
    <p:sldId id="712" r:id="rId40"/>
    <p:sldId id="713" r:id="rId41"/>
    <p:sldId id="714" r:id="rId42"/>
    <p:sldId id="715" r:id="rId43"/>
    <p:sldId id="719" r:id="rId44"/>
    <p:sldId id="720" r:id="rId45"/>
    <p:sldId id="721" r:id="rId46"/>
    <p:sldId id="722" r:id="rId47"/>
    <p:sldId id="743" r:id="rId48"/>
    <p:sldId id="723" r:id="rId49"/>
    <p:sldId id="724" r:id="rId50"/>
    <p:sldId id="725" r:id="rId51"/>
    <p:sldId id="726" r:id="rId52"/>
    <p:sldId id="727" r:id="rId53"/>
    <p:sldId id="728" r:id="rId54"/>
    <p:sldId id="729" r:id="rId55"/>
    <p:sldId id="730" r:id="rId56"/>
    <p:sldId id="731" r:id="rId57"/>
    <p:sldId id="732" r:id="rId58"/>
    <p:sldId id="733" r:id="rId59"/>
    <p:sldId id="734" r:id="rId60"/>
    <p:sldId id="735" r:id="rId61"/>
  </p:sldIdLst>
  <p:sldSz cx="9144000" cy="6858000" type="screen4x3"/>
  <p:notesSz cx="7061200" cy="9398000"/>
  <p:custDataLst>
    <p:tags r:id="rId64"/>
  </p:custDataLst>
  <p:defaultTextStyle>
    <a:defPPr>
      <a:defRPr lang="en-US"/>
    </a:defPPr>
    <a:lvl1pPr algn="l" rtl="0" fontAlgn="base">
      <a:spcBef>
        <a:spcPct val="0"/>
      </a:spcBef>
      <a:spcAft>
        <a:spcPct val="0"/>
      </a:spcAft>
      <a:defRPr sz="10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0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0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0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000" kern="1200">
        <a:solidFill>
          <a:schemeClr val="tx1"/>
        </a:solidFill>
        <a:latin typeface="Arial" charset="0"/>
        <a:ea typeface="ＭＳ Ｐゴシック" pitchFamily="34" charset="-128"/>
        <a:cs typeface="+mn-cs"/>
      </a:defRPr>
    </a:lvl5pPr>
    <a:lvl6pPr marL="2286000" algn="l" defTabSz="914400" rtl="0" eaLnBrk="1" latinLnBrk="0" hangingPunct="1">
      <a:defRPr sz="1000" kern="1200">
        <a:solidFill>
          <a:schemeClr val="tx1"/>
        </a:solidFill>
        <a:latin typeface="Arial" charset="0"/>
        <a:ea typeface="ＭＳ Ｐゴシック" pitchFamily="34" charset="-128"/>
        <a:cs typeface="+mn-cs"/>
      </a:defRPr>
    </a:lvl6pPr>
    <a:lvl7pPr marL="2743200" algn="l" defTabSz="914400" rtl="0" eaLnBrk="1" latinLnBrk="0" hangingPunct="1">
      <a:defRPr sz="1000" kern="1200">
        <a:solidFill>
          <a:schemeClr val="tx1"/>
        </a:solidFill>
        <a:latin typeface="Arial" charset="0"/>
        <a:ea typeface="ＭＳ Ｐゴシック" pitchFamily="34" charset="-128"/>
        <a:cs typeface="+mn-cs"/>
      </a:defRPr>
    </a:lvl7pPr>
    <a:lvl8pPr marL="3200400" algn="l" defTabSz="914400" rtl="0" eaLnBrk="1" latinLnBrk="0" hangingPunct="1">
      <a:defRPr sz="1000" kern="1200">
        <a:solidFill>
          <a:schemeClr val="tx1"/>
        </a:solidFill>
        <a:latin typeface="Arial" charset="0"/>
        <a:ea typeface="ＭＳ Ｐゴシック" pitchFamily="34" charset="-128"/>
        <a:cs typeface="+mn-cs"/>
      </a:defRPr>
    </a:lvl8pPr>
    <a:lvl9pPr marL="3657600" algn="l" defTabSz="914400" rtl="0" eaLnBrk="1" latinLnBrk="0" hangingPunct="1">
      <a:defRPr sz="10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700">
          <p15:clr>
            <a:srgbClr val="A4A3A4"/>
          </p15:clr>
        </p15:guide>
        <p15:guide id="2" orient="horz" pos="1988">
          <p15:clr>
            <a:srgbClr val="A4A3A4"/>
          </p15:clr>
        </p15:guide>
        <p15:guide id="3" orient="horz" pos="1193">
          <p15:clr>
            <a:srgbClr val="A4A3A4"/>
          </p15:clr>
        </p15:guide>
        <p15:guide id="4" orient="horz" pos="5606">
          <p15:clr>
            <a:srgbClr val="A4A3A4"/>
          </p15:clr>
        </p15:guide>
        <p15:guide id="5" orient="horz" pos="4052">
          <p15:clr>
            <a:srgbClr val="A4A3A4"/>
          </p15:clr>
        </p15:guide>
        <p15:guide id="6" orient="horz" pos="757">
          <p15:clr>
            <a:srgbClr val="A4A3A4"/>
          </p15:clr>
        </p15:guide>
        <p15:guide id="7" pos="2882">
          <p15:clr>
            <a:srgbClr val="A4A3A4"/>
          </p15:clr>
        </p15:guide>
        <p15:guide id="8" pos="318">
          <p15:clr>
            <a:srgbClr val="A4A3A4"/>
          </p15:clr>
        </p15:guide>
      </p15:sldGuideLst>
    </p:ext>
    <p:ext uri="{2D200454-40CA-4A62-9FC3-DE9A4176ACB9}">
      <p15:notesGuideLst xmlns:p15="http://schemas.microsoft.com/office/powerpoint/2012/main">
        <p15:guide id="1" orient="horz" pos="376">
          <p15:clr>
            <a:srgbClr val="A4A3A4"/>
          </p15:clr>
        </p15:guide>
        <p15:guide id="2" orient="horz" pos="5616">
          <p15:clr>
            <a:srgbClr val="A4A3A4"/>
          </p15:clr>
        </p15:guide>
        <p15:guide id="3" pos="2232">
          <p15:clr>
            <a:srgbClr val="A4A3A4"/>
          </p15:clr>
        </p15:guide>
        <p15:guide id="4" pos="353">
          <p15:clr>
            <a:srgbClr val="A4A3A4"/>
          </p15:clr>
        </p15:guide>
        <p15:guide id="5" pos="419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E30008"/>
    <a:srgbClr val="CCECFF"/>
    <a:srgbClr val="99CCFF"/>
    <a:srgbClr val="75E4FF"/>
    <a:srgbClr val="300ECF"/>
    <a:srgbClr val="FF3D06"/>
    <a:srgbClr val="1E14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76" autoAdjust="0"/>
  </p:normalViewPr>
  <p:slideViewPr>
    <p:cSldViewPr snapToGrid="0">
      <p:cViewPr varScale="1">
        <p:scale>
          <a:sx n="95" d="100"/>
          <a:sy n="95" d="100"/>
        </p:scale>
        <p:origin x="84" y="444"/>
      </p:cViewPr>
      <p:guideLst>
        <p:guide orient="horz" pos="1700"/>
        <p:guide orient="horz" pos="1988"/>
        <p:guide orient="horz" pos="1193"/>
        <p:guide orient="horz" pos="5606"/>
        <p:guide orient="horz" pos="4052"/>
        <p:guide orient="horz" pos="757"/>
        <p:guide pos="2882"/>
        <p:guide pos="31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8" d="100"/>
          <a:sy n="78" d="100"/>
        </p:scale>
        <p:origin x="-2016" y="-90"/>
      </p:cViewPr>
      <p:guideLst>
        <p:guide orient="horz" pos="376"/>
        <p:guide orient="horz" pos="5616"/>
        <p:guide pos="2232"/>
        <p:guide pos="353"/>
        <p:guide pos="419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gs" Target="tags/tag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2227" name="Rectangle 3"/>
          <p:cNvSpPr>
            <a:spLocks noGrp="1" noChangeArrowheads="1"/>
          </p:cNvSpPr>
          <p:nvPr>
            <p:ph type="dt" sz="quarter" idx="1"/>
          </p:nvPr>
        </p:nvSpPr>
        <p:spPr bwMode="auto">
          <a:xfrm>
            <a:off x="463550" y="508000"/>
            <a:ext cx="3060700" cy="234950"/>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lvl1pPr defTabSz="939800" eaLnBrk="0" hangingPunct="0">
              <a:defRPr sz="900">
                <a:solidFill>
                  <a:schemeClr val="accent1"/>
                </a:solidFill>
                <a:latin typeface="Arial" pitchFamily="34" charset="0"/>
                <a:ea typeface="ＭＳ Ｐゴシック" charset="-128"/>
                <a:cs typeface="+mn-cs"/>
              </a:defRPr>
            </a:lvl1pPr>
          </a:lstStyle>
          <a:p>
            <a:pPr>
              <a:defRPr/>
            </a:pPr>
            <a:fld id="{BF2A673C-5623-4B44-A598-1CC932B90EB2}" type="datetime8">
              <a:rPr lang="en-US"/>
              <a:pPr>
                <a:defRPr/>
              </a:pPr>
              <a:t>06/29/16 11:53</a:t>
            </a:fld>
            <a:endParaRPr lang="en-US"/>
          </a:p>
        </p:txBody>
      </p:sp>
      <p:sp>
        <p:nvSpPr>
          <p:cNvPr id="52229" name="Rectangle 5"/>
          <p:cNvSpPr>
            <a:spLocks noGrp="1" noChangeArrowheads="1"/>
          </p:cNvSpPr>
          <p:nvPr>
            <p:ph type="sldNum" sz="quarter" idx="3"/>
          </p:nvPr>
        </p:nvSpPr>
        <p:spPr bwMode="auto">
          <a:xfrm>
            <a:off x="5140325" y="8742363"/>
            <a:ext cx="1417638" cy="211137"/>
          </a:xfrm>
          <a:prstGeom prst="rect">
            <a:avLst/>
          </a:prstGeom>
          <a:noFill/>
          <a:ln w="9525">
            <a:noFill/>
            <a:miter lim="800000"/>
            <a:headEnd/>
            <a:tailEnd/>
          </a:ln>
          <a:effectLst/>
        </p:spPr>
        <p:txBody>
          <a:bodyPr vert="horz" wrap="square" lIns="93955" tIns="46978" rIns="93955" bIns="46978" numCol="1" anchor="b" anchorCtr="0" compatLnSpc="1">
            <a:prstTxWarp prst="textNoShape">
              <a:avLst/>
            </a:prstTxWarp>
          </a:bodyPr>
          <a:lstStyle>
            <a:lvl1pPr algn="r" defTabSz="939800" eaLnBrk="0" hangingPunct="0">
              <a:defRPr sz="900">
                <a:solidFill>
                  <a:schemeClr val="accent1"/>
                </a:solidFill>
                <a:latin typeface="Arial" pitchFamily="34" charset="0"/>
                <a:ea typeface="ＭＳ Ｐゴシック" charset="-128"/>
                <a:cs typeface="+mn-cs"/>
              </a:defRPr>
            </a:lvl1pPr>
          </a:lstStyle>
          <a:p>
            <a:pPr>
              <a:defRPr/>
            </a:pPr>
            <a:fld id="{374E368C-AD8C-4E75-859F-415110C9597F}" type="slidenum">
              <a:rPr lang="en-US"/>
              <a:pPr>
                <a:defRPr/>
              </a:pPr>
              <a:t>‹#›</a:t>
            </a:fld>
            <a:endParaRPr lang="en-US"/>
          </a:p>
        </p:txBody>
      </p:sp>
      <p:sp>
        <p:nvSpPr>
          <p:cNvPr id="24580" name="Text Box 7"/>
          <p:cNvSpPr txBox="1">
            <a:spLocks noChangeArrowheads="1"/>
          </p:cNvSpPr>
          <p:nvPr/>
        </p:nvSpPr>
        <p:spPr bwMode="auto">
          <a:xfrm>
            <a:off x="479425" y="8753475"/>
            <a:ext cx="326866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itchFamily="34" charset="0"/>
                <a:ea typeface="ＭＳ Ｐゴシック" pitchFamily="34" charset="-128"/>
              </a:defRPr>
            </a:lvl1pPr>
            <a:lvl2pPr marL="742950" indent="-285750">
              <a:defRPr sz="1000">
                <a:solidFill>
                  <a:schemeClr val="tx1"/>
                </a:solidFill>
                <a:latin typeface="Arial" pitchFamily="34" charset="0"/>
                <a:ea typeface="ＭＳ Ｐゴシック" pitchFamily="34" charset="-128"/>
              </a:defRPr>
            </a:lvl2pPr>
            <a:lvl3pPr marL="1143000" indent="-228600">
              <a:defRPr sz="1000">
                <a:solidFill>
                  <a:schemeClr val="tx1"/>
                </a:solidFill>
                <a:latin typeface="Arial" pitchFamily="34" charset="0"/>
                <a:ea typeface="ＭＳ Ｐゴシック" pitchFamily="34" charset="-128"/>
              </a:defRPr>
            </a:lvl3pPr>
            <a:lvl4pPr marL="1600200" indent="-228600">
              <a:defRPr sz="1000">
                <a:solidFill>
                  <a:schemeClr val="tx1"/>
                </a:solidFill>
                <a:latin typeface="Arial" pitchFamily="34" charset="0"/>
                <a:ea typeface="ＭＳ Ｐゴシック" pitchFamily="34" charset="-128"/>
              </a:defRPr>
            </a:lvl4pPr>
            <a:lvl5pPr marL="2057400" indent="-228600">
              <a:defRPr sz="1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9pPr>
          </a:lstStyle>
          <a:p>
            <a:pPr eaLnBrk="0" hangingPunct="0">
              <a:defRPr/>
            </a:pPr>
            <a:r>
              <a:rPr lang="en-US" sz="800" smtClean="0">
                <a:solidFill>
                  <a:schemeClr val="accent1"/>
                </a:solidFill>
              </a:rPr>
              <a:t>Copyright </a:t>
            </a:r>
            <a:r>
              <a:rPr lang="en-US" altLang="ja-JP" sz="800" smtClean="0">
                <a:solidFill>
                  <a:schemeClr val="accent1"/>
                </a:solidFill>
              </a:rPr>
              <a:t>© </a:t>
            </a:r>
            <a:r>
              <a:rPr lang="en-US" sz="800" smtClean="0">
                <a:solidFill>
                  <a:schemeClr val="accent1"/>
                </a:solidFill>
              </a:rPr>
              <a:t>2005 IHS Inc. All Rights Reserved.</a:t>
            </a:r>
          </a:p>
        </p:txBody>
      </p:sp>
    </p:spTree>
    <p:extLst>
      <p:ext uri="{BB962C8B-B14F-4D97-AF65-F5344CB8AC3E}">
        <p14:creationId xmlns:p14="http://schemas.microsoft.com/office/powerpoint/2010/main" val="1299677421"/>
      </p:ext>
    </p:extLst>
  </p:cSld>
  <p:clrMap bg1="dk2" tx1="lt1" bg2="dk1" tx2="lt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7" name="Rectangle 3"/>
          <p:cNvSpPr>
            <a:spLocks noGrp="1" noChangeArrowheads="1"/>
          </p:cNvSpPr>
          <p:nvPr>
            <p:ph type="dt" idx="1"/>
          </p:nvPr>
        </p:nvSpPr>
        <p:spPr bwMode="auto">
          <a:xfrm>
            <a:off x="493713" y="339725"/>
            <a:ext cx="2757487" cy="312738"/>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lvl1pPr defTabSz="939800" eaLnBrk="0" hangingPunct="0">
              <a:defRPr sz="900">
                <a:solidFill>
                  <a:schemeClr val="accent1"/>
                </a:solidFill>
                <a:latin typeface="Arial" pitchFamily="34" charset="0"/>
                <a:ea typeface="ＭＳ Ｐゴシック" charset="-128"/>
                <a:cs typeface="+mn-cs"/>
              </a:defRPr>
            </a:lvl1pPr>
          </a:lstStyle>
          <a:p>
            <a:pPr>
              <a:defRPr/>
            </a:pPr>
            <a:fld id="{3149CE7C-4A9E-4261-B1E8-A60F8E401A38}" type="datetime8">
              <a:rPr lang="en-US"/>
              <a:pPr>
                <a:defRPr/>
              </a:pPr>
              <a:t>06/29/16 11:53</a:t>
            </a:fld>
            <a:endParaRPr lang="en-US"/>
          </a:p>
        </p:txBody>
      </p:sp>
      <p:sp>
        <p:nvSpPr>
          <p:cNvPr id="40963" name="Rectangle 4"/>
          <p:cNvSpPr>
            <a:spLocks noGrp="1" noRot="1" noChangeAspect="1" noChangeArrowheads="1" noTextEdit="1"/>
          </p:cNvSpPr>
          <p:nvPr>
            <p:ph type="sldImg" idx="2"/>
          </p:nvPr>
        </p:nvSpPr>
        <p:spPr bwMode="auto">
          <a:xfrm>
            <a:off x="1182688" y="704850"/>
            <a:ext cx="4699000" cy="3524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1073150" y="4464050"/>
            <a:ext cx="4859338" cy="4229100"/>
          </a:xfrm>
          <a:prstGeom prst="rect">
            <a:avLst/>
          </a:prstGeom>
          <a:noFill/>
          <a:ln w="9525">
            <a:noFill/>
            <a:miter lim="800000"/>
            <a:headEnd/>
            <a:tailEnd/>
          </a:ln>
          <a:effectLst/>
        </p:spPr>
        <p:txBody>
          <a:bodyPr vert="horz" wrap="square" lIns="93955" tIns="46978" rIns="93955" bIns="469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1" name="Rectangle 7"/>
          <p:cNvSpPr>
            <a:spLocks noGrp="1" noChangeArrowheads="1"/>
          </p:cNvSpPr>
          <p:nvPr>
            <p:ph type="sldNum" sz="quarter" idx="5"/>
          </p:nvPr>
        </p:nvSpPr>
        <p:spPr bwMode="auto">
          <a:xfrm>
            <a:off x="5603875" y="8478838"/>
            <a:ext cx="1116013" cy="492125"/>
          </a:xfrm>
          <a:prstGeom prst="rect">
            <a:avLst/>
          </a:prstGeom>
          <a:noFill/>
          <a:ln w="9525">
            <a:noFill/>
            <a:miter lim="800000"/>
            <a:headEnd/>
            <a:tailEnd/>
          </a:ln>
          <a:effectLst/>
        </p:spPr>
        <p:txBody>
          <a:bodyPr vert="horz" wrap="square" lIns="93955" tIns="46978" rIns="93955" bIns="46978" numCol="1" anchor="b" anchorCtr="0" compatLnSpc="1">
            <a:prstTxWarp prst="textNoShape">
              <a:avLst/>
            </a:prstTxWarp>
          </a:bodyPr>
          <a:lstStyle>
            <a:lvl1pPr algn="r" defTabSz="939800" eaLnBrk="0" hangingPunct="0">
              <a:defRPr sz="900">
                <a:solidFill>
                  <a:schemeClr val="accent1"/>
                </a:solidFill>
                <a:latin typeface="Arial" pitchFamily="34" charset="0"/>
                <a:ea typeface="ＭＳ Ｐゴシック" charset="-128"/>
                <a:cs typeface="+mn-cs"/>
              </a:defRPr>
            </a:lvl1pPr>
          </a:lstStyle>
          <a:p>
            <a:pPr>
              <a:defRPr/>
            </a:pPr>
            <a:fld id="{0B959A94-7DAE-472D-AD9F-DBF042B2D27E}" type="slidenum">
              <a:rPr lang="en-US"/>
              <a:pPr>
                <a:defRPr/>
              </a:pPr>
              <a:t>‹#›</a:t>
            </a:fld>
            <a:endParaRPr lang="en-US"/>
          </a:p>
        </p:txBody>
      </p:sp>
      <p:sp>
        <p:nvSpPr>
          <p:cNvPr id="20486" name="Text Box 8"/>
          <p:cNvSpPr txBox="1">
            <a:spLocks noChangeArrowheads="1"/>
          </p:cNvSpPr>
          <p:nvPr/>
        </p:nvSpPr>
        <p:spPr bwMode="auto">
          <a:xfrm>
            <a:off x="479425" y="8764588"/>
            <a:ext cx="326866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itchFamily="34" charset="0"/>
                <a:ea typeface="ＭＳ Ｐゴシック" pitchFamily="34" charset="-128"/>
              </a:defRPr>
            </a:lvl1pPr>
            <a:lvl2pPr marL="742950" indent="-285750">
              <a:defRPr sz="1000">
                <a:solidFill>
                  <a:schemeClr val="tx1"/>
                </a:solidFill>
                <a:latin typeface="Arial" pitchFamily="34" charset="0"/>
                <a:ea typeface="ＭＳ Ｐゴシック" pitchFamily="34" charset="-128"/>
              </a:defRPr>
            </a:lvl2pPr>
            <a:lvl3pPr marL="1143000" indent="-228600">
              <a:defRPr sz="1000">
                <a:solidFill>
                  <a:schemeClr val="tx1"/>
                </a:solidFill>
                <a:latin typeface="Arial" pitchFamily="34" charset="0"/>
                <a:ea typeface="ＭＳ Ｐゴシック" pitchFamily="34" charset="-128"/>
              </a:defRPr>
            </a:lvl3pPr>
            <a:lvl4pPr marL="1600200" indent="-228600">
              <a:defRPr sz="1000">
                <a:solidFill>
                  <a:schemeClr val="tx1"/>
                </a:solidFill>
                <a:latin typeface="Arial" pitchFamily="34" charset="0"/>
                <a:ea typeface="ＭＳ Ｐゴシック" pitchFamily="34" charset="-128"/>
              </a:defRPr>
            </a:lvl4pPr>
            <a:lvl5pPr marL="2057400" indent="-228600">
              <a:defRPr sz="1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pitchFamily="34" charset="0"/>
                <a:ea typeface="ＭＳ Ｐゴシック" pitchFamily="34" charset="-128"/>
              </a:defRPr>
            </a:lvl9pPr>
          </a:lstStyle>
          <a:p>
            <a:pPr eaLnBrk="0" hangingPunct="0">
              <a:defRPr/>
            </a:pPr>
            <a:r>
              <a:rPr lang="en-US" sz="800" smtClean="0">
                <a:solidFill>
                  <a:schemeClr val="accent1"/>
                </a:solidFill>
              </a:rPr>
              <a:t>Copyright </a:t>
            </a:r>
            <a:r>
              <a:rPr lang="en-US" altLang="ja-JP" sz="800" smtClean="0">
                <a:solidFill>
                  <a:schemeClr val="accent1"/>
                </a:solidFill>
              </a:rPr>
              <a:t>© </a:t>
            </a:r>
            <a:r>
              <a:rPr lang="en-US" sz="800" smtClean="0">
                <a:solidFill>
                  <a:schemeClr val="accent1"/>
                </a:solidFill>
              </a:rPr>
              <a:t>2005 IHS Inc. All Rights Reserved.</a:t>
            </a:r>
          </a:p>
        </p:txBody>
      </p:sp>
    </p:spTree>
    <p:extLst>
      <p:ext uri="{BB962C8B-B14F-4D97-AF65-F5344CB8AC3E}">
        <p14:creationId xmlns:p14="http://schemas.microsoft.com/office/powerpoint/2010/main" val="1031279172"/>
      </p:ext>
    </p:extLst>
  </p:cSld>
  <p:clrMap bg1="dk2" tx1="lt1" bg2="dk1" tx2="lt2" accent1="accent1" accent2="accent2" accent3="accent3" accent4="accent4" accent5="accent5" accent6="accent6" hlink="hlink" folHlink="folHlink"/>
  <p:hf hdr="0" ftr="0"/>
  <p:notesStyle>
    <a:lvl1pPr marL="58738" indent="-58738" algn="l" rtl="0" eaLnBrk="0" fontAlgn="base" hangingPunct="0">
      <a:spcBef>
        <a:spcPct val="30000"/>
      </a:spcBef>
      <a:spcAft>
        <a:spcPct val="0"/>
      </a:spcAft>
      <a:buSzPct val="90000"/>
      <a:buFont typeface="Times" pitchFamily="18" charset="0"/>
      <a:buChar char="•"/>
      <a:defRPr sz="1000" kern="1200">
        <a:solidFill>
          <a:schemeClr val="bg1"/>
        </a:solidFill>
        <a:latin typeface="Arial" charset="0"/>
        <a:ea typeface="ＭＳ Ｐゴシック" charset="0"/>
        <a:cs typeface="+mn-cs"/>
      </a:defRPr>
    </a:lvl1pPr>
    <a:lvl2pPr marL="233363" indent="-60325" algn="l" rtl="0" eaLnBrk="0" fontAlgn="base" hangingPunct="0">
      <a:spcBef>
        <a:spcPct val="30000"/>
      </a:spcBef>
      <a:spcAft>
        <a:spcPct val="0"/>
      </a:spcAft>
      <a:buSzPct val="90000"/>
      <a:buFont typeface="Times" pitchFamily="18" charset="0"/>
      <a:buChar char="•"/>
      <a:defRPr sz="900" kern="1200">
        <a:solidFill>
          <a:schemeClr val="bg1"/>
        </a:solidFill>
        <a:latin typeface="Arial" charset="0"/>
        <a:ea typeface="ＭＳ Ｐゴシック" charset="0"/>
        <a:cs typeface="+mn-cs"/>
      </a:defRPr>
    </a:lvl2pPr>
    <a:lvl3pPr marL="396875" indent="-49213"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3pPr>
    <a:lvl4pPr marL="571500" indent="-60325"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4pPr>
    <a:lvl5pPr marL="746125" indent="-58738" algn="l" rtl="0" eaLnBrk="0" fontAlgn="base" hangingPunct="0">
      <a:spcBef>
        <a:spcPct val="30000"/>
      </a:spcBef>
      <a:spcAft>
        <a:spcPct val="0"/>
      </a:spcAft>
      <a:buSzPct val="90000"/>
      <a:buFont typeface="Times" pitchFamily="18" charset="0"/>
      <a:buChar char="•"/>
      <a:defRPr sz="800" kern="1200">
        <a:solidFill>
          <a:schemeClr val="bg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F9836717-3B8F-4BB2-A64B-83794577E920}" type="datetime8">
              <a:rPr lang="en-US" sz="900" smtClean="0">
                <a:solidFill>
                  <a:schemeClr val="accent1"/>
                </a:solidFill>
              </a:rPr>
              <a:pPr>
                <a:defRPr/>
              </a:pPr>
              <a:t>06/29/16 11:53</a:t>
            </a:fld>
            <a:endParaRPr lang="en-US" sz="900" smtClean="0">
              <a:solidFill>
                <a:schemeClr val="accent1"/>
              </a:solidFill>
            </a:endParaRPr>
          </a:p>
        </p:txBody>
      </p:sp>
      <p:sp>
        <p:nvSpPr>
          <p:cNvPr id="25603"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58C93054-470B-4846-BD0E-73413461568A}" type="slidenum">
              <a:rPr lang="en-US" sz="900" smtClean="0">
                <a:solidFill>
                  <a:schemeClr val="accent1"/>
                </a:solidFill>
              </a:rPr>
              <a:pPr>
                <a:defRPr/>
              </a:pPr>
              <a:t>1</a:t>
            </a:fld>
            <a:endParaRPr lang="en-US" sz="900" smtClean="0">
              <a:solidFill>
                <a:schemeClr val="accent1"/>
              </a:solidFill>
            </a:endParaRPr>
          </a:p>
        </p:txBody>
      </p:sp>
      <p:sp>
        <p:nvSpPr>
          <p:cNvPr id="41988" name="Rectangle 2"/>
          <p:cNvSpPr>
            <a:spLocks noGrp="1" noRot="1" noChangeAspect="1" noChangeArrowheads="1" noTextEdit="1"/>
          </p:cNvSpPr>
          <p:nvPr>
            <p:ph type="sldImg"/>
          </p:nvPr>
        </p:nvSpPr>
        <p:spPr>
          <a:xfrm>
            <a:off x="1182688" y="706438"/>
            <a:ext cx="4697412" cy="3522662"/>
          </a:xfrm>
          <a:ln/>
        </p:spPr>
      </p:sp>
      <p:sp>
        <p:nvSpPr>
          <p:cNvPr id="41989"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4187921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10</a:t>
            </a:fld>
            <a:endParaRPr lang="en-US" sz="900" smtClean="0"/>
          </a:p>
        </p:txBody>
      </p:sp>
    </p:spTree>
    <p:extLst>
      <p:ext uri="{BB962C8B-B14F-4D97-AF65-F5344CB8AC3E}">
        <p14:creationId xmlns:p14="http://schemas.microsoft.com/office/powerpoint/2010/main" val="3795918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11</a:t>
            </a:fld>
            <a:endParaRPr lang="en-US" sz="900" smtClean="0"/>
          </a:p>
        </p:txBody>
      </p:sp>
    </p:spTree>
    <p:extLst>
      <p:ext uri="{BB962C8B-B14F-4D97-AF65-F5344CB8AC3E}">
        <p14:creationId xmlns:p14="http://schemas.microsoft.com/office/powerpoint/2010/main" val="637574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12</a:t>
            </a:fld>
            <a:endParaRPr lang="en-US" sz="900" smtClean="0"/>
          </a:p>
        </p:txBody>
      </p:sp>
    </p:spTree>
    <p:extLst>
      <p:ext uri="{BB962C8B-B14F-4D97-AF65-F5344CB8AC3E}">
        <p14:creationId xmlns:p14="http://schemas.microsoft.com/office/powerpoint/2010/main" val="2563317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13</a:t>
            </a:fld>
            <a:endParaRPr lang="en-US" sz="900" smtClean="0"/>
          </a:p>
        </p:txBody>
      </p:sp>
    </p:spTree>
    <p:extLst>
      <p:ext uri="{BB962C8B-B14F-4D97-AF65-F5344CB8AC3E}">
        <p14:creationId xmlns:p14="http://schemas.microsoft.com/office/powerpoint/2010/main" val="3885982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14</a:t>
            </a:fld>
            <a:endParaRPr lang="en-US" sz="900" smtClean="0"/>
          </a:p>
        </p:txBody>
      </p:sp>
    </p:spTree>
    <p:extLst>
      <p:ext uri="{BB962C8B-B14F-4D97-AF65-F5344CB8AC3E}">
        <p14:creationId xmlns:p14="http://schemas.microsoft.com/office/powerpoint/2010/main" val="1432847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15</a:t>
            </a:fld>
            <a:endParaRPr lang="en-US" sz="900" smtClean="0"/>
          </a:p>
        </p:txBody>
      </p:sp>
    </p:spTree>
    <p:extLst>
      <p:ext uri="{BB962C8B-B14F-4D97-AF65-F5344CB8AC3E}">
        <p14:creationId xmlns:p14="http://schemas.microsoft.com/office/powerpoint/2010/main" val="1506679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16</a:t>
            </a:fld>
            <a:endParaRPr lang="en-US" sz="900" smtClean="0"/>
          </a:p>
        </p:txBody>
      </p:sp>
    </p:spTree>
    <p:extLst>
      <p:ext uri="{BB962C8B-B14F-4D97-AF65-F5344CB8AC3E}">
        <p14:creationId xmlns:p14="http://schemas.microsoft.com/office/powerpoint/2010/main" val="34072460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17</a:t>
            </a:fld>
            <a:endParaRPr lang="en-US" sz="900" smtClean="0"/>
          </a:p>
        </p:txBody>
      </p:sp>
    </p:spTree>
    <p:extLst>
      <p:ext uri="{BB962C8B-B14F-4D97-AF65-F5344CB8AC3E}">
        <p14:creationId xmlns:p14="http://schemas.microsoft.com/office/powerpoint/2010/main" val="1943067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18</a:t>
            </a:fld>
            <a:endParaRPr lang="en-US" sz="900" smtClean="0"/>
          </a:p>
        </p:txBody>
      </p:sp>
    </p:spTree>
    <p:extLst>
      <p:ext uri="{BB962C8B-B14F-4D97-AF65-F5344CB8AC3E}">
        <p14:creationId xmlns:p14="http://schemas.microsoft.com/office/powerpoint/2010/main" val="1207833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19</a:t>
            </a:fld>
            <a:endParaRPr lang="en-US" sz="900" smtClean="0"/>
          </a:p>
        </p:txBody>
      </p:sp>
    </p:spTree>
    <p:extLst>
      <p:ext uri="{BB962C8B-B14F-4D97-AF65-F5344CB8AC3E}">
        <p14:creationId xmlns:p14="http://schemas.microsoft.com/office/powerpoint/2010/main" val="906715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867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CB41CD64-6359-4913-82D5-500EF70B3398}" type="slidenum">
              <a:rPr lang="en-US" sz="900" smtClean="0"/>
              <a:pPr eaLnBrk="1" hangingPunct="1">
                <a:defRPr/>
              </a:pPr>
              <a:t>2</a:t>
            </a:fld>
            <a:endParaRPr lang="en-US" sz="900" smtClean="0"/>
          </a:p>
        </p:txBody>
      </p:sp>
    </p:spTree>
    <p:extLst>
      <p:ext uri="{BB962C8B-B14F-4D97-AF65-F5344CB8AC3E}">
        <p14:creationId xmlns:p14="http://schemas.microsoft.com/office/powerpoint/2010/main" val="142798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20</a:t>
            </a:fld>
            <a:endParaRPr lang="en-US" sz="900" smtClean="0"/>
          </a:p>
        </p:txBody>
      </p:sp>
    </p:spTree>
    <p:extLst>
      <p:ext uri="{BB962C8B-B14F-4D97-AF65-F5344CB8AC3E}">
        <p14:creationId xmlns:p14="http://schemas.microsoft.com/office/powerpoint/2010/main" val="3342263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21</a:t>
            </a:fld>
            <a:endParaRPr lang="en-US" sz="900" smtClean="0"/>
          </a:p>
        </p:txBody>
      </p:sp>
    </p:spTree>
    <p:extLst>
      <p:ext uri="{BB962C8B-B14F-4D97-AF65-F5344CB8AC3E}">
        <p14:creationId xmlns:p14="http://schemas.microsoft.com/office/powerpoint/2010/main" val="2797644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22</a:t>
            </a:fld>
            <a:endParaRPr lang="en-US" sz="900" smtClean="0"/>
          </a:p>
        </p:txBody>
      </p:sp>
    </p:spTree>
    <p:extLst>
      <p:ext uri="{BB962C8B-B14F-4D97-AF65-F5344CB8AC3E}">
        <p14:creationId xmlns:p14="http://schemas.microsoft.com/office/powerpoint/2010/main" val="1140053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23</a:t>
            </a:fld>
            <a:endParaRPr lang="en-US" sz="900" smtClean="0"/>
          </a:p>
        </p:txBody>
      </p:sp>
    </p:spTree>
    <p:extLst>
      <p:ext uri="{BB962C8B-B14F-4D97-AF65-F5344CB8AC3E}">
        <p14:creationId xmlns:p14="http://schemas.microsoft.com/office/powerpoint/2010/main" val="4210127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88CF4C9C-50C7-40BF-AC9D-7E3ACF553518}" type="datetime8">
              <a:rPr lang="en-US" sz="900" smtClean="0">
                <a:solidFill>
                  <a:schemeClr val="accent1"/>
                </a:solidFill>
              </a:rPr>
              <a:pPr>
                <a:defRPr/>
              </a:pPr>
              <a:t>06/29/16 11:53</a:t>
            </a:fld>
            <a:endParaRPr lang="en-US" sz="900" smtClean="0">
              <a:solidFill>
                <a:schemeClr val="accent1"/>
              </a:solidFill>
            </a:endParaRPr>
          </a:p>
        </p:txBody>
      </p:sp>
      <p:sp>
        <p:nvSpPr>
          <p:cNvPr id="10342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E9C0624-5182-4DC9-AE46-4E865E02A044}" type="slidenum">
              <a:rPr lang="en-US" sz="900" smtClean="0">
                <a:solidFill>
                  <a:schemeClr val="accent1"/>
                </a:solidFill>
              </a:rPr>
              <a:pPr>
                <a:defRPr/>
              </a:pPr>
              <a:t>24</a:t>
            </a:fld>
            <a:endParaRPr lang="en-US" sz="900" smtClean="0">
              <a:solidFill>
                <a:schemeClr val="accent1"/>
              </a:solidFill>
            </a:endParaRPr>
          </a:p>
        </p:txBody>
      </p:sp>
      <p:sp>
        <p:nvSpPr>
          <p:cNvPr id="103428" name="Rectangle 2"/>
          <p:cNvSpPr>
            <a:spLocks noGrp="1" noRot="1" noChangeAspect="1" noChangeArrowheads="1" noTextEdit="1"/>
          </p:cNvSpPr>
          <p:nvPr>
            <p:ph type="sldImg"/>
          </p:nvPr>
        </p:nvSpPr>
        <p:spPr>
          <a:xfrm>
            <a:off x="1182688" y="706438"/>
            <a:ext cx="4697412" cy="3522662"/>
          </a:xfrm>
          <a:ln/>
        </p:spPr>
      </p:sp>
      <p:sp>
        <p:nvSpPr>
          <p:cNvPr id="103429"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17848106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25</a:t>
            </a:fld>
            <a:endParaRPr lang="en-US" sz="900" smtClean="0"/>
          </a:p>
        </p:txBody>
      </p:sp>
    </p:spTree>
    <p:extLst>
      <p:ext uri="{BB962C8B-B14F-4D97-AF65-F5344CB8AC3E}">
        <p14:creationId xmlns:p14="http://schemas.microsoft.com/office/powerpoint/2010/main" val="5007792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26</a:t>
            </a:fld>
            <a:endParaRPr lang="en-US" sz="900" smtClean="0"/>
          </a:p>
        </p:txBody>
      </p:sp>
    </p:spTree>
    <p:extLst>
      <p:ext uri="{BB962C8B-B14F-4D97-AF65-F5344CB8AC3E}">
        <p14:creationId xmlns:p14="http://schemas.microsoft.com/office/powerpoint/2010/main" val="15375344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27</a:t>
            </a:fld>
            <a:endParaRPr lang="en-US" sz="900" smtClean="0"/>
          </a:p>
        </p:txBody>
      </p:sp>
    </p:spTree>
    <p:extLst>
      <p:ext uri="{BB962C8B-B14F-4D97-AF65-F5344CB8AC3E}">
        <p14:creationId xmlns:p14="http://schemas.microsoft.com/office/powerpoint/2010/main" val="37446181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28</a:t>
            </a:fld>
            <a:endParaRPr lang="en-US" sz="900" smtClean="0"/>
          </a:p>
        </p:txBody>
      </p:sp>
    </p:spTree>
    <p:extLst>
      <p:ext uri="{BB962C8B-B14F-4D97-AF65-F5344CB8AC3E}">
        <p14:creationId xmlns:p14="http://schemas.microsoft.com/office/powerpoint/2010/main" val="2256536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29</a:t>
            </a:fld>
            <a:endParaRPr lang="en-US" sz="900" smtClean="0"/>
          </a:p>
        </p:txBody>
      </p:sp>
    </p:spTree>
    <p:extLst>
      <p:ext uri="{BB962C8B-B14F-4D97-AF65-F5344CB8AC3E}">
        <p14:creationId xmlns:p14="http://schemas.microsoft.com/office/powerpoint/2010/main" val="4221259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8676"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CB41CD64-6359-4913-82D5-500EF70B3398}" type="slidenum">
              <a:rPr lang="en-US" sz="900" smtClean="0"/>
              <a:pPr eaLnBrk="1" hangingPunct="1">
                <a:defRPr/>
              </a:pPr>
              <a:t>3</a:t>
            </a:fld>
            <a:endParaRPr lang="en-US" sz="900" smtClean="0"/>
          </a:p>
        </p:txBody>
      </p:sp>
    </p:spTree>
    <p:extLst>
      <p:ext uri="{BB962C8B-B14F-4D97-AF65-F5344CB8AC3E}">
        <p14:creationId xmlns:p14="http://schemas.microsoft.com/office/powerpoint/2010/main" val="23208959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30</a:t>
            </a:fld>
            <a:endParaRPr lang="en-US" sz="900" smtClean="0"/>
          </a:p>
        </p:txBody>
      </p:sp>
    </p:spTree>
    <p:extLst>
      <p:ext uri="{BB962C8B-B14F-4D97-AF65-F5344CB8AC3E}">
        <p14:creationId xmlns:p14="http://schemas.microsoft.com/office/powerpoint/2010/main" val="39416732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31</a:t>
            </a:fld>
            <a:endParaRPr lang="en-US" sz="900" smtClean="0"/>
          </a:p>
        </p:txBody>
      </p:sp>
    </p:spTree>
    <p:extLst>
      <p:ext uri="{BB962C8B-B14F-4D97-AF65-F5344CB8AC3E}">
        <p14:creationId xmlns:p14="http://schemas.microsoft.com/office/powerpoint/2010/main" val="19555127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32</a:t>
            </a:fld>
            <a:endParaRPr lang="en-US" sz="900" smtClean="0"/>
          </a:p>
        </p:txBody>
      </p:sp>
    </p:spTree>
    <p:extLst>
      <p:ext uri="{BB962C8B-B14F-4D97-AF65-F5344CB8AC3E}">
        <p14:creationId xmlns:p14="http://schemas.microsoft.com/office/powerpoint/2010/main" val="9872623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88CF4C9C-50C7-40BF-AC9D-7E3ACF553518}" type="datetime8">
              <a:rPr lang="en-US" sz="900" smtClean="0">
                <a:solidFill>
                  <a:schemeClr val="accent1"/>
                </a:solidFill>
              </a:rPr>
              <a:pPr>
                <a:defRPr/>
              </a:pPr>
              <a:t>06/29/16 11:53</a:t>
            </a:fld>
            <a:endParaRPr lang="en-US" sz="900" smtClean="0">
              <a:solidFill>
                <a:schemeClr val="accent1"/>
              </a:solidFill>
            </a:endParaRPr>
          </a:p>
        </p:txBody>
      </p:sp>
      <p:sp>
        <p:nvSpPr>
          <p:cNvPr id="10342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E9C0624-5182-4DC9-AE46-4E865E02A044}" type="slidenum">
              <a:rPr lang="en-US" sz="900" smtClean="0">
                <a:solidFill>
                  <a:schemeClr val="accent1"/>
                </a:solidFill>
              </a:rPr>
              <a:pPr>
                <a:defRPr/>
              </a:pPr>
              <a:t>33</a:t>
            </a:fld>
            <a:endParaRPr lang="en-US" sz="900" smtClean="0">
              <a:solidFill>
                <a:schemeClr val="accent1"/>
              </a:solidFill>
            </a:endParaRPr>
          </a:p>
        </p:txBody>
      </p:sp>
      <p:sp>
        <p:nvSpPr>
          <p:cNvPr id="103428" name="Rectangle 2"/>
          <p:cNvSpPr>
            <a:spLocks noGrp="1" noRot="1" noChangeAspect="1" noChangeArrowheads="1" noTextEdit="1"/>
          </p:cNvSpPr>
          <p:nvPr>
            <p:ph type="sldImg"/>
          </p:nvPr>
        </p:nvSpPr>
        <p:spPr>
          <a:xfrm>
            <a:off x="1182688" y="706438"/>
            <a:ext cx="4697412" cy="3522662"/>
          </a:xfrm>
          <a:ln/>
        </p:spPr>
      </p:sp>
      <p:sp>
        <p:nvSpPr>
          <p:cNvPr id="103429"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19783849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34</a:t>
            </a:fld>
            <a:endParaRPr lang="en-US" sz="900" smtClean="0"/>
          </a:p>
        </p:txBody>
      </p:sp>
    </p:spTree>
    <p:extLst>
      <p:ext uri="{BB962C8B-B14F-4D97-AF65-F5344CB8AC3E}">
        <p14:creationId xmlns:p14="http://schemas.microsoft.com/office/powerpoint/2010/main" val="8439404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35</a:t>
            </a:fld>
            <a:endParaRPr lang="en-US" sz="900" smtClean="0"/>
          </a:p>
        </p:txBody>
      </p:sp>
    </p:spTree>
    <p:extLst>
      <p:ext uri="{BB962C8B-B14F-4D97-AF65-F5344CB8AC3E}">
        <p14:creationId xmlns:p14="http://schemas.microsoft.com/office/powerpoint/2010/main" val="1262862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36</a:t>
            </a:fld>
            <a:endParaRPr lang="en-US" sz="900" smtClean="0"/>
          </a:p>
        </p:txBody>
      </p:sp>
    </p:spTree>
    <p:extLst>
      <p:ext uri="{BB962C8B-B14F-4D97-AF65-F5344CB8AC3E}">
        <p14:creationId xmlns:p14="http://schemas.microsoft.com/office/powerpoint/2010/main" val="3185660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37</a:t>
            </a:fld>
            <a:endParaRPr lang="en-US" sz="900" smtClean="0"/>
          </a:p>
        </p:txBody>
      </p:sp>
    </p:spTree>
    <p:extLst>
      <p:ext uri="{BB962C8B-B14F-4D97-AF65-F5344CB8AC3E}">
        <p14:creationId xmlns:p14="http://schemas.microsoft.com/office/powerpoint/2010/main" val="11505273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38</a:t>
            </a:fld>
            <a:endParaRPr lang="en-US" sz="900" smtClean="0"/>
          </a:p>
        </p:txBody>
      </p:sp>
    </p:spTree>
    <p:extLst>
      <p:ext uri="{BB962C8B-B14F-4D97-AF65-F5344CB8AC3E}">
        <p14:creationId xmlns:p14="http://schemas.microsoft.com/office/powerpoint/2010/main" val="12189383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39</a:t>
            </a:fld>
            <a:endParaRPr lang="en-US" sz="900" smtClean="0"/>
          </a:p>
        </p:txBody>
      </p:sp>
    </p:spTree>
    <p:extLst>
      <p:ext uri="{BB962C8B-B14F-4D97-AF65-F5344CB8AC3E}">
        <p14:creationId xmlns:p14="http://schemas.microsoft.com/office/powerpoint/2010/main" val="280934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66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30B1A41D-4357-4004-8715-8EFE7ABBBD6A}" type="slidenum">
              <a:rPr lang="en-US" sz="900" smtClean="0"/>
              <a:pPr eaLnBrk="1" hangingPunct="1">
                <a:defRPr/>
              </a:pPr>
              <a:t>4</a:t>
            </a:fld>
            <a:endParaRPr lang="en-US" sz="900" smtClean="0"/>
          </a:p>
        </p:txBody>
      </p:sp>
    </p:spTree>
    <p:extLst>
      <p:ext uri="{BB962C8B-B14F-4D97-AF65-F5344CB8AC3E}">
        <p14:creationId xmlns:p14="http://schemas.microsoft.com/office/powerpoint/2010/main" val="26405792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40</a:t>
            </a:fld>
            <a:endParaRPr lang="en-US" sz="900" smtClean="0"/>
          </a:p>
        </p:txBody>
      </p:sp>
    </p:spTree>
    <p:extLst>
      <p:ext uri="{BB962C8B-B14F-4D97-AF65-F5344CB8AC3E}">
        <p14:creationId xmlns:p14="http://schemas.microsoft.com/office/powerpoint/2010/main" val="39948164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41</a:t>
            </a:fld>
            <a:endParaRPr lang="en-US" sz="900" smtClean="0"/>
          </a:p>
        </p:txBody>
      </p:sp>
    </p:spTree>
    <p:extLst>
      <p:ext uri="{BB962C8B-B14F-4D97-AF65-F5344CB8AC3E}">
        <p14:creationId xmlns:p14="http://schemas.microsoft.com/office/powerpoint/2010/main" val="3026639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42</a:t>
            </a:fld>
            <a:endParaRPr lang="en-US" sz="900" smtClean="0"/>
          </a:p>
        </p:txBody>
      </p:sp>
    </p:spTree>
    <p:extLst>
      <p:ext uri="{BB962C8B-B14F-4D97-AF65-F5344CB8AC3E}">
        <p14:creationId xmlns:p14="http://schemas.microsoft.com/office/powerpoint/2010/main" val="21388579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43</a:t>
            </a:fld>
            <a:endParaRPr lang="en-US" sz="900" smtClean="0"/>
          </a:p>
        </p:txBody>
      </p:sp>
    </p:spTree>
    <p:extLst>
      <p:ext uri="{BB962C8B-B14F-4D97-AF65-F5344CB8AC3E}">
        <p14:creationId xmlns:p14="http://schemas.microsoft.com/office/powerpoint/2010/main" val="15473326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
          <p:cNvSpPr>
            <a:spLocks noGrp="1" noChangeArrowheads="1"/>
          </p:cNvSpPr>
          <p:nvPr>
            <p:ph type="dt" sz="quarter"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88CF4C9C-50C7-40BF-AC9D-7E3ACF553518}" type="datetime8">
              <a:rPr lang="en-US" sz="900" smtClean="0">
                <a:solidFill>
                  <a:schemeClr val="accent1"/>
                </a:solidFill>
              </a:rPr>
              <a:pPr>
                <a:defRPr/>
              </a:pPr>
              <a:t>06/29/16 11:53</a:t>
            </a:fld>
            <a:endParaRPr lang="en-US" sz="900" smtClean="0">
              <a:solidFill>
                <a:schemeClr val="accent1"/>
              </a:solidFill>
            </a:endParaRPr>
          </a:p>
        </p:txBody>
      </p:sp>
      <p:sp>
        <p:nvSpPr>
          <p:cNvPr id="10342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a:defRPr/>
            </a:pPr>
            <a:fld id="{2E9C0624-5182-4DC9-AE46-4E865E02A044}" type="slidenum">
              <a:rPr lang="en-US" sz="900" smtClean="0">
                <a:solidFill>
                  <a:schemeClr val="accent1"/>
                </a:solidFill>
              </a:rPr>
              <a:pPr>
                <a:defRPr/>
              </a:pPr>
              <a:t>44</a:t>
            </a:fld>
            <a:endParaRPr lang="en-US" sz="900" smtClean="0">
              <a:solidFill>
                <a:schemeClr val="accent1"/>
              </a:solidFill>
            </a:endParaRPr>
          </a:p>
        </p:txBody>
      </p:sp>
      <p:sp>
        <p:nvSpPr>
          <p:cNvPr id="103428" name="Rectangle 2"/>
          <p:cNvSpPr>
            <a:spLocks noGrp="1" noRot="1" noChangeAspect="1" noChangeArrowheads="1" noTextEdit="1"/>
          </p:cNvSpPr>
          <p:nvPr>
            <p:ph type="sldImg"/>
          </p:nvPr>
        </p:nvSpPr>
        <p:spPr>
          <a:xfrm>
            <a:off x="1182688" y="706438"/>
            <a:ext cx="4697412" cy="3522662"/>
          </a:xfrm>
          <a:ln/>
        </p:spPr>
      </p:sp>
      <p:sp>
        <p:nvSpPr>
          <p:cNvPr id="103429" name="Rectangle 3"/>
          <p:cNvSpPr>
            <a:spLocks noGrp="1" noChangeArrowheads="1"/>
          </p:cNvSpPr>
          <p:nvPr>
            <p:ph type="body" idx="1"/>
          </p:nvPr>
        </p:nvSpPr>
        <p:spPr>
          <a:xfrm>
            <a:off x="1074738" y="4462463"/>
            <a:ext cx="4856162" cy="4229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mtClean="0">
              <a:ea typeface="ＭＳ Ｐゴシック" pitchFamily="34" charset="-128"/>
            </a:endParaRPr>
          </a:p>
        </p:txBody>
      </p:sp>
    </p:spTree>
    <p:extLst>
      <p:ext uri="{BB962C8B-B14F-4D97-AF65-F5344CB8AC3E}">
        <p14:creationId xmlns:p14="http://schemas.microsoft.com/office/powerpoint/2010/main" val="33782096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45</a:t>
            </a:fld>
            <a:endParaRPr lang="en-US" sz="900" smtClean="0"/>
          </a:p>
        </p:txBody>
      </p:sp>
    </p:spTree>
    <p:extLst>
      <p:ext uri="{BB962C8B-B14F-4D97-AF65-F5344CB8AC3E}">
        <p14:creationId xmlns:p14="http://schemas.microsoft.com/office/powerpoint/2010/main" val="15711577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46</a:t>
            </a:fld>
            <a:endParaRPr lang="en-US" sz="900" smtClean="0"/>
          </a:p>
        </p:txBody>
      </p:sp>
    </p:spTree>
    <p:extLst>
      <p:ext uri="{BB962C8B-B14F-4D97-AF65-F5344CB8AC3E}">
        <p14:creationId xmlns:p14="http://schemas.microsoft.com/office/powerpoint/2010/main" val="1277054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47</a:t>
            </a:fld>
            <a:endParaRPr lang="en-US" sz="900" smtClean="0"/>
          </a:p>
        </p:txBody>
      </p:sp>
    </p:spTree>
    <p:extLst>
      <p:ext uri="{BB962C8B-B14F-4D97-AF65-F5344CB8AC3E}">
        <p14:creationId xmlns:p14="http://schemas.microsoft.com/office/powerpoint/2010/main" val="12099220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48</a:t>
            </a:fld>
            <a:endParaRPr lang="en-US" sz="900" smtClean="0"/>
          </a:p>
        </p:txBody>
      </p:sp>
    </p:spTree>
    <p:extLst>
      <p:ext uri="{BB962C8B-B14F-4D97-AF65-F5344CB8AC3E}">
        <p14:creationId xmlns:p14="http://schemas.microsoft.com/office/powerpoint/2010/main" val="4206080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49</a:t>
            </a:fld>
            <a:endParaRPr lang="en-US" sz="900" smtClean="0"/>
          </a:p>
        </p:txBody>
      </p:sp>
    </p:spTree>
    <p:extLst>
      <p:ext uri="{BB962C8B-B14F-4D97-AF65-F5344CB8AC3E}">
        <p14:creationId xmlns:p14="http://schemas.microsoft.com/office/powerpoint/2010/main" val="4009122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a:t>
            </a:fld>
            <a:endParaRPr lang="en-US" sz="900" smtClean="0"/>
          </a:p>
        </p:txBody>
      </p:sp>
    </p:spTree>
    <p:extLst>
      <p:ext uri="{BB962C8B-B14F-4D97-AF65-F5344CB8AC3E}">
        <p14:creationId xmlns:p14="http://schemas.microsoft.com/office/powerpoint/2010/main" val="37787280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50</a:t>
            </a:fld>
            <a:endParaRPr lang="en-US" sz="900" smtClean="0"/>
          </a:p>
        </p:txBody>
      </p:sp>
    </p:spTree>
    <p:extLst>
      <p:ext uri="{BB962C8B-B14F-4D97-AF65-F5344CB8AC3E}">
        <p14:creationId xmlns:p14="http://schemas.microsoft.com/office/powerpoint/2010/main" val="20636864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51</a:t>
            </a:fld>
            <a:endParaRPr lang="en-US" sz="900" smtClean="0"/>
          </a:p>
        </p:txBody>
      </p:sp>
    </p:spTree>
    <p:extLst>
      <p:ext uri="{BB962C8B-B14F-4D97-AF65-F5344CB8AC3E}">
        <p14:creationId xmlns:p14="http://schemas.microsoft.com/office/powerpoint/2010/main" val="17761328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52</a:t>
            </a:fld>
            <a:endParaRPr lang="en-US" sz="900" smtClean="0"/>
          </a:p>
        </p:txBody>
      </p:sp>
    </p:spTree>
    <p:extLst>
      <p:ext uri="{BB962C8B-B14F-4D97-AF65-F5344CB8AC3E}">
        <p14:creationId xmlns:p14="http://schemas.microsoft.com/office/powerpoint/2010/main" val="32436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53</a:t>
            </a:fld>
            <a:endParaRPr lang="en-US" sz="900" smtClean="0"/>
          </a:p>
        </p:txBody>
      </p:sp>
    </p:spTree>
    <p:extLst>
      <p:ext uri="{BB962C8B-B14F-4D97-AF65-F5344CB8AC3E}">
        <p14:creationId xmlns:p14="http://schemas.microsoft.com/office/powerpoint/2010/main" val="8747273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54</a:t>
            </a:fld>
            <a:endParaRPr lang="en-US" sz="900" smtClean="0"/>
          </a:p>
        </p:txBody>
      </p:sp>
    </p:spTree>
    <p:extLst>
      <p:ext uri="{BB962C8B-B14F-4D97-AF65-F5344CB8AC3E}">
        <p14:creationId xmlns:p14="http://schemas.microsoft.com/office/powerpoint/2010/main" val="223043805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55</a:t>
            </a:fld>
            <a:endParaRPr lang="en-US" sz="900" smtClean="0"/>
          </a:p>
        </p:txBody>
      </p:sp>
    </p:spTree>
    <p:extLst>
      <p:ext uri="{BB962C8B-B14F-4D97-AF65-F5344CB8AC3E}">
        <p14:creationId xmlns:p14="http://schemas.microsoft.com/office/powerpoint/2010/main" val="11267799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56</a:t>
            </a:fld>
            <a:endParaRPr lang="en-US" sz="900" smtClean="0"/>
          </a:p>
        </p:txBody>
      </p:sp>
    </p:spTree>
    <p:extLst>
      <p:ext uri="{BB962C8B-B14F-4D97-AF65-F5344CB8AC3E}">
        <p14:creationId xmlns:p14="http://schemas.microsoft.com/office/powerpoint/2010/main" val="3288521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6</a:t>
            </a:fld>
            <a:endParaRPr lang="en-US" sz="900" smtClean="0"/>
          </a:p>
        </p:txBody>
      </p:sp>
    </p:spTree>
    <p:extLst>
      <p:ext uri="{BB962C8B-B14F-4D97-AF65-F5344CB8AC3E}">
        <p14:creationId xmlns:p14="http://schemas.microsoft.com/office/powerpoint/2010/main" val="2055366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7</a:t>
            </a:fld>
            <a:endParaRPr lang="en-US" sz="900" smtClean="0"/>
          </a:p>
        </p:txBody>
      </p:sp>
    </p:spTree>
    <p:extLst>
      <p:ext uri="{BB962C8B-B14F-4D97-AF65-F5344CB8AC3E}">
        <p14:creationId xmlns:p14="http://schemas.microsoft.com/office/powerpoint/2010/main" val="2353486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8</a:t>
            </a:fld>
            <a:endParaRPr lang="en-US" sz="900" smtClean="0"/>
          </a:p>
        </p:txBody>
      </p:sp>
    </p:spTree>
    <p:extLst>
      <p:ext uri="{BB962C8B-B14F-4D97-AF65-F5344CB8AC3E}">
        <p14:creationId xmlns:p14="http://schemas.microsoft.com/office/powerpoint/2010/main" val="213036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2970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1000">
                <a:solidFill>
                  <a:schemeClr val="tx1"/>
                </a:solidFill>
                <a:latin typeface="Arial" charset="0"/>
                <a:ea typeface="ＭＳ Ｐゴシック" pitchFamily="34" charset="-128"/>
              </a:defRPr>
            </a:lvl1pPr>
            <a:lvl2pPr marL="742950" indent="-285750" defTabSz="939800" eaLnBrk="0" hangingPunct="0">
              <a:defRPr sz="1000">
                <a:solidFill>
                  <a:schemeClr val="tx1"/>
                </a:solidFill>
                <a:latin typeface="Arial" charset="0"/>
                <a:ea typeface="ＭＳ Ｐゴシック" pitchFamily="34" charset="-128"/>
              </a:defRPr>
            </a:lvl2pPr>
            <a:lvl3pPr marL="1143000" indent="-228600" defTabSz="939800" eaLnBrk="0" hangingPunct="0">
              <a:defRPr sz="1000">
                <a:solidFill>
                  <a:schemeClr val="tx1"/>
                </a:solidFill>
                <a:latin typeface="Arial" charset="0"/>
                <a:ea typeface="ＭＳ Ｐゴシック" pitchFamily="34" charset="-128"/>
              </a:defRPr>
            </a:lvl3pPr>
            <a:lvl4pPr marL="1600200" indent="-228600" defTabSz="939800" eaLnBrk="0" hangingPunct="0">
              <a:defRPr sz="1000">
                <a:solidFill>
                  <a:schemeClr val="tx1"/>
                </a:solidFill>
                <a:latin typeface="Arial" charset="0"/>
                <a:ea typeface="ＭＳ Ｐゴシック" pitchFamily="34" charset="-128"/>
              </a:defRPr>
            </a:lvl4pPr>
            <a:lvl5pPr marL="2057400" indent="-228600" defTabSz="939800" eaLnBrk="0" hangingPunct="0">
              <a:defRPr sz="1000">
                <a:solidFill>
                  <a:schemeClr val="tx1"/>
                </a:solidFill>
                <a:latin typeface="Arial" charset="0"/>
                <a:ea typeface="ＭＳ Ｐゴシック" pitchFamily="34" charset="-128"/>
              </a:defRPr>
            </a:lvl5pPr>
            <a:lvl6pPr marL="25146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defTabSz="9398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25CF4777-8F3D-4A7F-8BD5-10F952F93CF0}" type="slidenum">
              <a:rPr lang="en-US" sz="900" smtClean="0"/>
              <a:pPr eaLnBrk="1" hangingPunct="1">
                <a:defRPr/>
              </a:pPr>
              <a:t>9</a:t>
            </a:fld>
            <a:endParaRPr lang="en-US" sz="900" smtClean="0"/>
          </a:p>
        </p:txBody>
      </p:sp>
    </p:spTree>
    <p:extLst>
      <p:ext uri="{BB962C8B-B14F-4D97-AF65-F5344CB8AC3E}">
        <p14:creationId xmlns:p14="http://schemas.microsoft.com/office/powerpoint/2010/main" val="321943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Line 11"/>
          <p:cNvSpPr>
            <a:spLocks noChangeShapeType="1"/>
          </p:cNvSpPr>
          <p:nvPr userDrawn="1"/>
        </p:nvSpPr>
        <p:spPr bwMode="auto">
          <a:xfrm>
            <a:off x="0" y="846"/>
            <a:ext cx="91440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0854" name="Rectangle 6"/>
          <p:cNvSpPr>
            <a:spLocks noGrp="1" noChangeArrowheads="1"/>
          </p:cNvSpPr>
          <p:nvPr>
            <p:ph type="ctrTitle"/>
          </p:nvPr>
        </p:nvSpPr>
        <p:spPr>
          <a:xfrm>
            <a:off x="388938" y="1449388"/>
            <a:ext cx="7643812" cy="1371600"/>
          </a:xfrm>
        </p:spPr>
        <p:txBody>
          <a:bodyPr/>
          <a:lstStyle>
            <a:lvl1pPr>
              <a:lnSpc>
                <a:spcPct val="90000"/>
              </a:lnSpc>
              <a:defRPr sz="3600"/>
            </a:lvl1pPr>
          </a:lstStyle>
          <a:p>
            <a:r>
              <a:rPr lang="en-US"/>
              <a:t>Click to edit Master title style</a:t>
            </a:r>
          </a:p>
        </p:txBody>
      </p:sp>
      <p:sp>
        <p:nvSpPr>
          <p:cNvPr id="590855" name="Rectangle 7"/>
          <p:cNvSpPr>
            <a:spLocks noGrp="1" noChangeArrowheads="1"/>
          </p:cNvSpPr>
          <p:nvPr>
            <p:ph type="subTitle" idx="1"/>
          </p:nvPr>
        </p:nvSpPr>
        <p:spPr bwMode="gray">
          <a:xfrm>
            <a:off x="388938" y="2824163"/>
            <a:ext cx="7643812" cy="1063625"/>
          </a:xfrm>
          <a:ln/>
        </p:spPr>
        <p:txBody>
          <a:bodyPr/>
          <a:lstStyle>
            <a:lvl1pPr marL="0" indent="0">
              <a:buFont typeface="Times" pitchFamily="96" charset="0"/>
              <a:buNone/>
              <a:defRPr>
                <a:solidFill>
                  <a:schemeClr val="accent1"/>
                </a:solidFill>
              </a:defRPr>
            </a:lvl1pPr>
          </a:lstStyle>
          <a:p>
            <a:r>
              <a:rPr lang="en-US"/>
              <a:t>Click to edit Master subtitle style</a:t>
            </a:r>
          </a:p>
        </p:txBody>
      </p:sp>
      <p:pic>
        <p:nvPicPr>
          <p:cNvPr id="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28769" y="72976"/>
            <a:ext cx="108585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43774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90A3E74C-378A-4C15-A0F2-1BEC1BC7539F}" type="slidenum">
              <a:rPr lang="en-US"/>
              <a:pPr/>
              <a:t>‹#›</a:t>
            </a:fld>
            <a:endParaRPr lang="en-US"/>
          </a:p>
        </p:txBody>
      </p:sp>
    </p:spTree>
    <p:extLst>
      <p:ext uri="{BB962C8B-B14F-4D97-AF65-F5344CB8AC3E}">
        <p14:creationId xmlns:p14="http://schemas.microsoft.com/office/powerpoint/2010/main" val="249724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188913"/>
            <a:ext cx="2133600" cy="5881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9550" y="188913"/>
            <a:ext cx="6251575" cy="5881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0F382047-9685-4278-A501-FCD5A8732B99}" type="slidenum">
              <a:rPr lang="en-US"/>
              <a:pPr/>
              <a:t>‹#›</a:t>
            </a:fld>
            <a:endParaRPr lang="en-US"/>
          </a:p>
        </p:txBody>
      </p:sp>
    </p:spTree>
    <p:extLst>
      <p:ext uri="{BB962C8B-B14F-4D97-AF65-F5344CB8AC3E}">
        <p14:creationId xmlns:p14="http://schemas.microsoft.com/office/powerpoint/2010/main" val="2732183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E4978D9-A63E-4DC7-83AE-9A1040DEDC2E}" type="slidenum">
              <a:rPr lang="en-US"/>
              <a:pPr/>
              <a:t>‹#›</a:t>
            </a:fld>
            <a:endParaRPr lang="en-US"/>
          </a:p>
        </p:txBody>
      </p:sp>
    </p:spTree>
    <p:extLst>
      <p:ext uri="{BB962C8B-B14F-4D97-AF65-F5344CB8AC3E}">
        <p14:creationId xmlns:p14="http://schemas.microsoft.com/office/powerpoint/2010/main" val="4165154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1E2D68F4-2E30-45C9-8C64-795CEBFFCA52}" type="slidenum">
              <a:rPr lang="en-US"/>
              <a:pPr/>
              <a:t>‹#›</a:t>
            </a:fld>
            <a:endParaRPr lang="en-US"/>
          </a:p>
        </p:txBody>
      </p:sp>
    </p:spTree>
    <p:extLst>
      <p:ext uri="{BB962C8B-B14F-4D97-AF65-F5344CB8AC3E}">
        <p14:creationId xmlns:p14="http://schemas.microsoft.com/office/powerpoint/2010/main" val="881131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9550" y="1562100"/>
            <a:ext cx="4192588"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54538" y="1562100"/>
            <a:ext cx="4192587"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9C53BD59-1CC9-418F-BC2C-9D74E42130A4}" type="slidenum">
              <a:rPr lang="en-US"/>
              <a:pPr/>
              <a:t>‹#›</a:t>
            </a:fld>
            <a:endParaRPr lang="en-US"/>
          </a:p>
        </p:txBody>
      </p:sp>
    </p:spTree>
    <p:extLst>
      <p:ext uri="{BB962C8B-B14F-4D97-AF65-F5344CB8AC3E}">
        <p14:creationId xmlns:p14="http://schemas.microsoft.com/office/powerpoint/2010/main" val="1202870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489C06A9-6973-4A08-9076-DF851CA0463F}" type="slidenum">
              <a:rPr lang="en-US"/>
              <a:pPr/>
              <a:t>‹#›</a:t>
            </a:fld>
            <a:endParaRPr lang="en-US"/>
          </a:p>
        </p:txBody>
      </p:sp>
    </p:spTree>
    <p:extLst>
      <p:ext uri="{BB962C8B-B14F-4D97-AF65-F5344CB8AC3E}">
        <p14:creationId xmlns:p14="http://schemas.microsoft.com/office/powerpoint/2010/main" val="487476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279066A0-BECF-4915-9423-7E44D23B02DF}" type="slidenum">
              <a:rPr lang="en-US"/>
              <a:pPr/>
              <a:t>‹#›</a:t>
            </a:fld>
            <a:endParaRPr lang="en-US"/>
          </a:p>
        </p:txBody>
      </p:sp>
    </p:spTree>
    <p:extLst>
      <p:ext uri="{BB962C8B-B14F-4D97-AF65-F5344CB8AC3E}">
        <p14:creationId xmlns:p14="http://schemas.microsoft.com/office/powerpoint/2010/main" val="2668575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028A036C-EB0A-4943-B014-739DF670B89B}" type="slidenum">
              <a:rPr lang="en-US"/>
              <a:pPr/>
              <a:t>‹#›</a:t>
            </a:fld>
            <a:endParaRPr lang="en-US"/>
          </a:p>
        </p:txBody>
      </p:sp>
    </p:spTree>
    <p:extLst>
      <p:ext uri="{BB962C8B-B14F-4D97-AF65-F5344CB8AC3E}">
        <p14:creationId xmlns:p14="http://schemas.microsoft.com/office/powerpoint/2010/main" val="4060980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F3C78F68-7E86-4D04-B3EE-7B5298D4394C}" type="slidenum">
              <a:rPr lang="en-US"/>
              <a:pPr/>
              <a:t>‹#›</a:t>
            </a:fld>
            <a:endParaRPr lang="en-US"/>
          </a:p>
        </p:txBody>
      </p:sp>
    </p:spTree>
    <p:extLst>
      <p:ext uri="{BB962C8B-B14F-4D97-AF65-F5344CB8AC3E}">
        <p14:creationId xmlns:p14="http://schemas.microsoft.com/office/powerpoint/2010/main" val="282061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E98E0867-0F68-43C5-B2BA-62B6BAEE6340}" type="slidenum">
              <a:rPr lang="en-US"/>
              <a:pPr/>
              <a:t>‹#›</a:t>
            </a:fld>
            <a:endParaRPr lang="en-US"/>
          </a:p>
        </p:txBody>
      </p:sp>
    </p:spTree>
    <p:extLst>
      <p:ext uri="{BB962C8B-B14F-4D97-AF65-F5344CB8AC3E}">
        <p14:creationId xmlns:p14="http://schemas.microsoft.com/office/powerpoint/2010/main" val="347594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1" name="Line 9"/>
          <p:cNvSpPr>
            <a:spLocks noChangeShapeType="1"/>
          </p:cNvSpPr>
          <p:nvPr userDrawn="1"/>
        </p:nvSpPr>
        <p:spPr bwMode="auto">
          <a:xfrm>
            <a:off x="0" y="-211879"/>
            <a:ext cx="9144000" cy="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9832" name="Rectangle 8"/>
          <p:cNvSpPr>
            <a:spLocks noGrp="1" noChangeArrowheads="1"/>
          </p:cNvSpPr>
          <p:nvPr>
            <p:ph type="sldNum" sz="quarter" idx="4"/>
          </p:nvPr>
        </p:nvSpPr>
        <p:spPr bwMode="auto">
          <a:xfrm>
            <a:off x="7696200" y="6194425"/>
            <a:ext cx="914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solidFill>
                  <a:schemeClr val="accent1"/>
                </a:solidFill>
              </a:defRPr>
            </a:lvl1pPr>
          </a:lstStyle>
          <a:p>
            <a:fld id="{7A1BA602-6B1B-4B85-8BF6-C36F44C52130}" type="slidenum">
              <a:rPr lang="en-US"/>
              <a:pPr/>
              <a:t>‹#›</a:t>
            </a:fld>
            <a:endParaRPr lang="en-US"/>
          </a:p>
        </p:txBody>
      </p:sp>
      <p:sp>
        <p:nvSpPr>
          <p:cNvPr id="1028" name="Rectangle 6"/>
          <p:cNvSpPr>
            <a:spLocks noGrp="1" noChangeArrowheads="1"/>
          </p:cNvSpPr>
          <p:nvPr>
            <p:ph type="body" idx="1"/>
          </p:nvPr>
        </p:nvSpPr>
        <p:spPr bwMode="auto">
          <a:xfrm>
            <a:off x="227013" y="1446213"/>
            <a:ext cx="8537575"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7"/>
          <p:cNvSpPr>
            <a:spLocks noGrp="1" noChangeArrowheads="1"/>
          </p:cNvSpPr>
          <p:nvPr>
            <p:ph type="title"/>
          </p:nvPr>
        </p:nvSpPr>
        <p:spPr bwMode="auto">
          <a:xfrm>
            <a:off x="382588" y="-6350"/>
            <a:ext cx="7521575"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pic>
        <p:nvPicPr>
          <p:cNvPr id="8" name="Picture 3"/>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28769" y="72976"/>
            <a:ext cx="108585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706506"/>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2800">
          <a:solidFill>
            <a:schemeClr val="hlink"/>
          </a:solidFill>
          <a:latin typeface="+mj-lt"/>
          <a:ea typeface="ＭＳ Ｐゴシック" charset="0"/>
          <a:cs typeface="+mj-cs"/>
        </a:defRPr>
      </a:lvl1pPr>
      <a:lvl2pPr algn="l" rtl="0" eaLnBrk="0" fontAlgn="base" hangingPunct="0">
        <a:spcBef>
          <a:spcPct val="0"/>
        </a:spcBef>
        <a:spcAft>
          <a:spcPct val="0"/>
        </a:spcAft>
        <a:defRPr sz="2800">
          <a:solidFill>
            <a:schemeClr val="hlink"/>
          </a:solidFill>
          <a:latin typeface="Arial" charset="0"/>
          <a:ea typeface="ＭＳ Ｐゴシック" charset="0"/>
        </a:defRPr>
      </a:lvl2pPr>
      <a:lvl3pPr algn="l" rtl="0" eaLnBrk="0" fontAlgn="base" hangingPunct="0">
        <a:spcBef>
          <a:spcPct val="0"/>
        </a:spcBef>
        <a:spcAft>
          <a:spcPct val="0"/>
        </a:spcAft>
        <a:defRPr sz="2800">
          <a:solidFill>
            <a:schemeClr val="hlink"/>
          </a:solidFill>
          <a:latin typeface="Arial" charset="0"/>
          <a:ea typeface="ＭＳ Ｐゴシック" charset="0"/>
        </a:defRPr>
      </a:lvl3pPr>
      <a:lvl4pPr algn="l" rtl="0" eaLnBrk="0" fontAlgn="base" hangingPunct="0">
        <a:spcBef>
          <a:spcPct val="0"/>
        </a:spcBef>
        <a:spcAft>
          <a:spcPct val="0"/>
        </a:spcAft>
        <a:defRPr sz="2800">
          <a:solidFill>
            <a:schemeClr val="hlink"/>
          </a:solidFill>
          <a:latin typeface="Arial" charset="0"/>
          <a:ea typeface="ＭＳ Ｐゴシック" charset="0"/>
        </a:defRPr>
      </a:lvl4pPr>
      <a:lvl5pPr algn="l" rtl="0" eaLnBrk="0" fontAlgn="base" hangingPunct="0">
        <a:spcBef>
          <a:spcPct val="0"/>
        </a:spcBef>
        <a:spcAft>
          <a:spcPct val="0"/>
        </a:spcAft>
        <a:defRPr sz="2800">
          <a:solidFill>
            <a:schemeClr val="hlink"/>
          </a:solidFill>
          <a:latin typeface="Arial" charset="0"/>
          <a:ea typeface="ＭＳ Ｐゴシック" charset="0"/>
        </a:defRPr>
      </a:lvl5pPr>
      <a:lvl6pPr marL="457200" algn="l" rtl="0" fontAlgn="base">
        <a:spcBef>
          <a:spcPct val="0"/>
        </a:spcBef>
        <a:spcAft>
          <a:spcPct val="0"/>
        </a:spcAft>
        <a:defRPr sz="2800">
          <a:solidFill>
            <a:schemeClr val="hlink"/>
          </a:solidFill>
          <a:latin typeface="Arial" charset="0"/>
        </a:defRPr>
      </a:lvl6pPr>
      <a:lvl7pPr marL="914400" algn="l" rtl="0" fontAlgn="base">
        <a:spcBef>
          <a:spcPct val="0"/>
        </a:spcBef>
        <a:spcAft>
          <a:spcPct val="0"/>
        </a:spcAft>
        <a:defRPr sz="2800">
          <a:solidFill>
            <a:schemeClr val="hlink"/>
          </a:solidFill>
          <a:latin typeface="Arial" charset="0"/>
        </a:defRPr>
      </a:lvl7pPr>
      <a:lvl8pPr marL="1371600" algn="l" rtl="0" fontAlgn="base">
        <a:spcBef>
          <a:spcPct val="0"/>
        </a:spcBef>
        <a:spcAft>
          <a:spcPct val="0"/>
        </a:spcAft>
        <a:defRPr sz="2800">
          <a:solidFill>
            <a:schemeClr val="hlink"/>
          </a:solidFill>
          <a:latin typeface="Arial" charset="0"/>
        </a:defRPr>
      </a:lvl8pPr>
      <a:lvl9pPr marL="1828800" algn="l" rtl="0" fontAlgn="base">
        <a:spcBef>
          <a:spcPct val="0"/>
        </a:spcBef>
        <a:spcAft>
          <a:spcPct val="0"/>
        </a:spcAft>
        <a:defRPr sz="2800">
          <a:solidFill>
            <a:schemeClr val="hlink"/>
          </a:solidFill>
          <a:latin typeface="Arial" charset="0"/>
        </a:defRPr>
      </a:lvl9pPr>
    </p:titleStyle>
    <p:body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dirty="0" smtClean="0">
                <a:ea typeface="ＭＳ Ｐゴシック" pitchFamily="34" charset="-128"/>
              </a:rPr>
              <a:t>EViews Training</a:t>
            </a:r>
          </a:p>
        </p:txBody>
      </p:sp>
      <p:sp>
        <p:nvSpPr>
          <p:cNvPr id="3075" name="Rectangle 3"/>
          <p:cNvSpPr>
            <a:spLocks noGrp="1" noChangeArrowheads="1"/>
          </p:cNvSpPr>
          <p:nvPr>
            <p:ph type="subTitle" idx="1"/>
          </p:nvPr>
        </p:nvSpPr>
        <p:spPr>
          <a:xfrm>
            <a:off x="388938" y="2824163"/>
            <a:ext cx="7643812" cy="1606550"/>
          </a:xfrm>
        </p:spPr>
        <p:txBody>
          <a:bodyPr/>
          <a:lstStyle/>
          <a:p>
            <a:pPr eaLnBrk="1" hangingPunct="1">
              <a:buFont typeface="Times" pitchFamily="18" charset="0"/>
              <a:buNone/>
            </a:pPr>
            <a:r>
              <a:rPr lang="en-US" b="1" dirty="0" smtClean="0">
                <a:ea typeface="ＭＳ Ｐゴシック" pitchFamily="34" charset="-128"/>
              </a:rPr>
              <a:t>Basic Forecasting	</a:t>
            </a:r>
            <a:endParaRPr lang="en-US" sz="2400" b="1" dirty="0" smtClean="0">
              <a:ea typeface="ＭＳ Ｐゴシック" pitchFamily="34" charset="-128"/>
            </a:endParaRPr>
          </a:p>
          <a:p>
            <a:pPr eaLnBrk="1" hangingPunct="1">
              <a:buFont typeface="Times" pitchFamily="18" charset="0"/>
              <a:buNone/>
            </a:pPr>
            <a:endParaRPr lang="en-US" dirty="0" smtClean="0">
              <a:ea typeface="ＭＳ Ｐゴシック" pitchFamily="34" charset="-128"/>
            </a:endParaRPr>
          </a:p>
          <a:p>
            <a:pPr eaLnBrk="1" hangingPunct="1">
              <a:buFont typeface="Times" pitchFamily="18" charset="0"/>
              <a:buNone/>
            </a:pPr>
            <a:endParaRPr lang="en-US" dirty="0" smtClean="0">
              <a:ea typeface="ＭＳ Ｐゴシック" pitchFamily="34" charset="-128"/>
            </a:endParaRPr>
          </a:p>
        </p:txBody>
      </p:sp>
      <p:sp>
        <p:nvSpPr>
          <p:cNvPr id="4" name="Rectangle 3"/>
          <p:cNvSpPr txBox="1">
            <a:spLocks noChangeArrowheads="1"/>
          </p:cNvSpPr>
          <p:nvPr/>
        </p:nvSpPr>
        <p:spPr bwMode="gray">
          <a:xfrm>
            <a:off x="257529" y="5300317"/>
            <a:ext cx="6072894" cy="1136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102870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20000"/>
              </a:spcBef>
              <a:buClr>
                <a:schemeClr val="accent2"/>
              </a:buClr>
              <a:buSzPct val="90000"/>
              <a:buFont typeface="Times" pitchFamily="18" charset="0"/>
              <a:buNone/>
            </a:pPr>
            <a:r>
              <a:rPr lang="en-US" sz="1400" b="1" dirty="0">
                <a:solidFill>
                  <a:srgbClr val="003399"/>
                </a:solidFill>
              </a:rPr>
              <a:t>Note:</a:t>
            </a:r>
            <a:r>
              <a:rPr lang="en-US" sz="1400" dirty="0">
                <a:solidFill>
                  <a:srgbClr val="003399"/>
                </a:solidFill>
              </a:rPr>
              <a:t> Data and </a:t>
            </a:r>
            <a:r>
              <a:rPr lang="en-US" sz="1400" dirty="0" err="1">
                <a:solidFill>
                  <a:srgbClr val="003399"/>
                </a:solidFill>
              </a:rPr>
              <a:t>workfiles</a:t>
            </a:r>
            <a:r>
              <a:rPr lang="en-US" sz="1400" dirty="0">
                <a:solidFill>
                  <a:srgbClr val="003399"/>
                </a:solidFill>
              </a:rPr>
              <a:t> for this tutorial are provided </a:t>
            </a:r>
            <a:r>
              <a:rPr lang="en-US" sz="1400" dirty="0" smtClean="0">
                <a:solidFill>
                  <a:srgbClr val="003399"/>
                </a:solidFill>
              </a:rPr>
              <a:t>in: </a:t>
            </a:r>
            <a:endParaRPr lang="en-US" sz="1400" dirty="0">
              <a:solidFill>
                <a:srgbClr val="003399"/>
              </a:solidFill>
            </a:endParaRPr>
          </a:p>
          <a:p>
            <a:pPr lvl="1" eaLnBrk="1" hangingPunct="1">
              <a:spcBef>
                <a:spcPct val="20000"/>
              </a:spcBef>
              <a:buClr>
                <a:schemeClr val="accent2"/>
              </a:buClr>
              <a:buSzPct val="90000"/>
              <a:buFont typeface="Wingdings" pitchFamily="2" charset="2"/>
              <a:buChar char="ü"/>
            </a:pPr>
            <a:r>
              <a:rPr lang="en-US" sz="1400" dirty="0">
                <a:solidFill>
                  <a:srgbClr val="003399"/>
                </a:solidFill>
              </a:rPr>
              <a:t>Data: </a:t>
            </a:r>
            <a:r>
              <a:rPr lang="en-US" sz="1400" b="1" i="1" dirty="0">
                <a:solidFill>
                  <a:srgbClr val="003399"/>
                </a:solidFill>
              </a:rPr>
              <a:t>D</a:t>
            </a:r>
            <a:r>
              <a:rPr lang="en-US" sz="1400" b="1" i="1" dirty="0" smtClean="0">
                <a:solidFill>
                  <a:srgbClr val="003399"/>
                </a:solidFill>
              </a:rPr>
              <a:t>ata.xls</a:t>
            </a:r>
            <a:r>
              <a:rPr lang="en-US" sz="1400" b="1" dirty="0" smtClean="0">
                <a:solidFill>
                  <a:srgbClr val="003399"/>
                </a:solidFill>
              </a:rPr>
              <a:t> </a:t>
            </a:r>
            <a:endParaRPr lang="en-US" sz="1400" b="1" dirty="0">
              <a:solidFill>
                <a:srgbClr val="003399"/>
              </a:solidFill>
            </a:endParaRPr>
          </a:p>
          <a:p>
            <a:pPr lvl="1" eaLnBrk="1" hangingPunct="1">
              <a:spcBef>
                <a:spcPct val="20000"/>
              </a:spcBef>
              <a:buClr>
                <a:schemeClr val="accent2"/>
              </a:buClr>
              <a:buSzPct val="90000"/>
              <a:buFont typeface="Wingdings" pitchFamily="2" charset="2"/>
              <a:buChar char="ü"/>
            </a:pPr>
            <a:r>
              <a:rPr lang="en-US" sz="1400" dirty="0">
                <a:solidFill>
                  <a:srgbClr val="003399"/>
                </a:solidFill>
              </a:rPr>
              <a:t>Results: </a:t>
            </a:r>
            <a:r>
              <a:rPr lang="en-US" sz="1400" b="1" i="1" dirty="0">
                <a:solidFill>
                  <a:srgbClr val="003399"/>
                </a:solidFill>
              </a:rPr>
              <a:t>R</a:t>
            </a:r>
            <a:r>
              <a:rPr lang="en-US" sz="1400" b="1" i="1" dirty="0" smtClean="0">
                <a:solidFill>
                  <a:srgbClr val="003399"/>
                </a:solidFill>
              </a:rPr>
              <a:t>esults.wf1</a:t>
            </a:r>
            <a:r>
              <a:rPr lang="en-US" sz="1400" dirty="0">
                <a:solidFill>
                  <a:srgbClr val="003399"/>
                </a:solidFill>
              </a:rPr>
              <a:t>	</a:t>
            </a:r>
          </a:p>
          <a:p>
            <a:pPr lvl="1" eaLnBrk="1" hangingPunct="1">
              <a:spcBef>
                <a:spcPct val="20000"/>
              </a:spcBef>
              <a:buClr>
                <a:schemeClr val="accent2"/>
              </a:buClr>
              <a:buSzPct val="90000"/>
              <a:buFont typeface="Wingdings" pitchFamily="2" charset="2"/>
              <a:buChar char="ü"/>
            </a:pPr>
            <a:r>
              <a:rPr lang="en-US" sz="1400" dirty="0">
                <a:solidFill>
                  <a:srgbClr val="003399"/>
                </a:solidFill>
              </a:rPr>
              <a:t>Practice </a:t>
            </a:r>
            <a:r>
              <a:rPr lang="en-US" sz="1400" dirty="0" err="1">
                <a:solidFill>
                  <a:srgbClr val="003399"/>
                </a:solidFill>
              </a:rPr>
              <a:t>Workfile</a:t>
            </a:r>
            <a:r>
              <a:rPr lang="en-US" sz="1400" dirty="0">
                <a:solidFill>
                  <a:srgbClr val="003399"/>
                </a:solidFill>
              </a:rPr>
              <a:t>: </a:t>
            </a:r>
            <a:r>
              <a:rPr lang="en-US" sz="1400" b="1" i="1" dirty="0" smtClean="0">
                <a:solidFill>
                  <a:srgbClr val="003399"/>
                </a:solidFill>
              </a:rPr>
              <a:t>Data.wf1 </a:t>
            </a:r>
            <a:endParaRPr lang="en-US" sz="1400" b="1" i="1" dirty="0">
              <a:solidFill>
                <a:srgbClr val="003399"/>
              </a:solidFil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 Sample Changes</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01111" y="1177683"/>
            <a:ext cx="8455809" cy="636829"/>
          </a:xfrm>
        </p:spPr>
        <p:txBody>
          <a:bodyPr/>
          <a:lstStyle/>
          <a:p>
            <a:pPr eaLnBrk="1" hangingPunct="1">
              <a:buSzPct val="100000"/>
              <a:buFont typeface="Arial" pitchFamily="34" charset="0"/>
              <a:buChar char="•"/>
              <a:defRPr/>
            </a:pPr>
            <a:r>
              <a:rPr lang="en-US" sz="1800" kern="1200" dirty="0" smtClean="0">
                <a:ea typeface="ＭＳ Ｐゴシック" pitchFamily="34" charset="-128"/>
              </a:rPr>
              <a:t>What would happen if we set the forecast sample to be the entire range of the </a:t>
            </a:r>
            <a:r>
              <a:rPr lang="en-US" sz="1800" kern="1200" dirty="0" err="1" smtClean="0">
                <a:ea typeface="ＭＳ Ｐゴシック" pitchFamily="34" charset="-128"/>
              </a:rPr>
              <a:t>workfile</a:t>
            </a:r>
            <a:r>
              <a:rPr lang="en-US" sz="1800" kern="1200" dirty="0" smtClean="0">
                <a:ea typeface="ＭＳ Ｐゴシック" pitchFamily="34" charset="-128"/>
              </a:rPr>
              <a:t>? </a:t>
            </a:r>
          </a:p>
          <a:p>
            <a:pPr marL="0" indent="0" eaLnBrk="1" hangingPunct="1">
              <a:buSzPct val="100000"/>
              <a:buNone/>
              <a:defRPr/>
            </a:pPr>
            <a:r>
              <a:rPr lang="en-US" sz="1400" dirty="0"/>
              <a:t/>
            </a:r>
            <a:br>
              <a:rPr lang="en-US" sz="1400" dirty="0"/>
            </a:b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10</a:t>
            </a:fld>
            <a:endParaRPr lang="en-US" sz="800" smtClean="0"/>
          </a:p>
        </p:txBody>
      </p:sp>
      <p:sp>
        <p:nvSpPr>
          <p:cNvPr id="8" name="Rectangle 3"/>
          <p:cNvSpPr txBox="1">
            <a:spLocks noChangeArrowheads="1"/>
          </p:cNvSpPr>
          <p:nvPr/>
        </p:nvSpPr>
        <p:spPr bwMode="auto">
          <a:xfrm>
            <a:off x="462581" y="1840759"/>
            <a:ext cx="4120051" cy="4566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 Forecast Sample Changes</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Open </a:t>
            </a:r>
            <a:r>
              <a:rPr lang="en-US" sz="1400" b="1" i="1" dirty="0" smtClean="0">
                <a:ea typeface="ＭＳ Ｐゴシック" pitchFamily="34" charset="-128"/>
              </a:rPr>
              <a:t>eq01</a:t>
            </a:r>
            <a:r>
              <a:rPr lang="en-US" sz="1400" dirty="0" smtClean="0">
                <a:ea typeface="ＭＳ Ｐゴシック" pitchFamily="34" charset="-128"/>
              </a:rPr>
              <a:t> and press the            button. The </a:t>
            </a:r>
            <a:r>
              <a:rPr lang="en-US" sz="1400" b="1" i="1" dirty="0" smtClean="0">
                <a:ea typeface="ＭＳ Ｐゴシック" pitchFamily="34" charset="-128"/>
              </a:rPr>
              <a:t>Forecast</a:t>
            </a:r>
            <a:r>
              <a:rPr lang="en-US" sz="1400" dirty="0" smtClean="0">
                <a:ea typeface="ＭＳ Ｐゴシック" pitchFamily="34" charset="-128"/>
              </a:rPr>
              <a:t> dialog box opens up.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Series name, </a:t>
            </a:r>
            <a:r>
              <a:rPr lang="en-US" sz="1400" dirty="0" smtClean="0">
                <a:ea typeface="ＭＳ Ｐゴシック" pitchFamily="34" charset="-128"/>
              </a:rPr>
              <a:t>name the new forecasted series </a:t>
            </a:r>
            <a:r>
              <a:rPr lang="en-US" sz="1400" b="1" i="1" dirty="0" smtClean="0">
                <a:ea typeface="ＭＳ Ｐゴシック" pitchFamily="34" charset="-128"/>
              </a:rPr>
              <a:t>eq01_f3</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Set all the other options as we did before (check </a:t>
            </a:r>
            <a:r>
              <a:rPr lang="en-US" sz="1400" b="1" dirty="0" smtClean="0">
                <a:ea typeface="ＭＳ Ｐゴシック" pitchFamily="34" charset="-128"/>
              </a:rPr>
              <a:t>Forecast graph </a:t>
            </a:r>
            <a:r>
              <a:rPr lang="en-US" sz="1400" dirty="0" smtClean="0">
                <a:ea typeface="ＭＳ Ｐゴシック" pitchFamily="34" charset="-128"/>
              </a:rPr>
              <a:t>and </a:t>
            </a:r>
            <a:r>
              <a:rPr lang="en-US" sz="1400" b="1" dirty="0" smtClean="0">
                <a:ea typeface="ＭＳ Ｐゴシック" pitchFamily="34" charset="-128"/>
              </a:rPr>
              <a:t>Forecast evaluation, </a:t>
            </a:r>
            <a:r>
              <a:rPr lang="en-US" sz="1400" dirty="0" smtClean="0">
                <a:ea typeface="ＭＳ Ｐゴシック" pitchFamily="34" charset="-128"/>
              </a:rPr>
              <a:t>check</a:t>
            </a:r>
            <a:r>
              <a:rPr lang="en-US" sz="1400" b="1" dirty="0" smtClean="0">
                <a:ea typeface="ＭＳ Ｐゴシック" pitchFamily="34" charset="-128"/>
              </a:rPr>
              <a:t> </a:t>
            </a:r>
            <a:r>
              <a:rPr lang="en-US" sz="1400" dirty="0">
                <a:ea typeface="ＭＳ Ｐゴシック" pitchFamily="34" charset="-128"/>
              </a:rPr>
              <a:t>“</a:t>
            </a:r>
            <a:r>
              <a:rPr lang="en-US" sz="1400" b="1" dirty="0">
                <a:ea typeface="ＭＳ Ｐゴシック" pitchFamily="34" charset="-128"/>
              </a:rPr>
              <a:t>Insert actuals for out-of-sample observations</a:t>
            </a:r>
            <a:r>
              <a:rPr lang="en-US" sz="1400" dirty="0" smtClean="0">
                <a:ea typeface="ＭＳ Ｐゴシック" pitchFamily="34" charset="-128"/>
              </a:rPr>
              <a:t>.”</a:t>
            </a:r>
            <a:endParaRPr lang="en-US" sz="1400" b="1" i="1" dirty="0" smtClean="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Forecast Sample</a:t>
            </a:r>
            <a:r>
              <a:rPr lang="en-US" sz="1400" dirty="0" smtClean="0">
                <a:ea typeface="ＭＳ Ｐゴシック" pitchFamily="34" charset="-128"/>
              </a:rPr>
              <a:t>, set the sample to the entire </a:t>
            </a:r>
            <a:r>
              <a:rPr lang="en-US" sz="1400" dirty="0" err="1" smtClean="0">
                <a:ea typeface="ＭＳ Ｐゴシック" pitchFamily="34" charset="-128"/>
              </a:rPr>
              <a:t>workfile</a:t>
            </a:r>
            <a:r>
              <a:rPr lang="en-US" sz="1400" dirty="0" smtClean="0">
                <a:ea typeface="ＭＳ Ｐゴシック" pitchFamily="34" charset="-128"/>
              </a:rPr>
              <a:t> range (</a:t>
            </a:r>
            <a:r>
              <a:rPr lang="en-US" sz="1400" b="1" i="1" dirty="0" smtClean="0">
                <a:ea typeface="ＭＳ Ｐゴシック" pitchFamily="34" charset="-128"/>
              </a:rPr>
              <a:t>1960m01 2014m12</a:t>
            </a:r>
            <a:r>
              <a:rPr lang="en-US" sz="1400" dirty="0" smtClean="0">
                <a:ea typeface="ＭＳ Ｐゴシック" pitchFamily="34" charset="-128"/>
              </a:rPr>
              <a:t>).</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2116" y="2137475"/>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5164" y="1946088"/>
            <a:ext cx="4200525"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6467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 Evaluation</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01111" y="1177684"/>
            <a:ext cx="8530237" cy="799972"/>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Notice that EViews has computed </a:t>
            </a:r>
            <a:r>
              <a:rPr lang="en-US" sz="1600" b="1" i="1" kern="1200" dirty="0" smtClean="0">
                <a:ea typeface="ＭＳ Ｐゴシック" pitchFamily="34" charset="-128"/>
              </a:rPr>
              <a:t>eq01_f3</a:t>
            </a:r>
            <a:r>
              <a:rPr lang="en-US" sz="1600" kern="1200" dirty="0" smtClean="0">
                <a:ea typeface="ＭＳ Ｐゴシック" pitchFamily="34" charset="-128"/>
              </a:rPr>
              <a:t> and the corresponding standard error bands over the entire sample. Notice also that, in addition to the graph, EViews has produced a small table: this is the </a:t>
            </a:r>
            <a:r>
              <a:rPr lang="en-US" sz="1600" b="1" i="1" kern="1200" dirty="0" smtClean="0">
                <a:ea typeface="ＭＳ Ｐゴシック" pitchFamily="34" charset="-128"/>
              </a:rPr>
              <a:t>Forecast Evaluation </a:t>
            </a:r>
            <a:r>
              <a:rPr lang="en-US" sz="1600" kern="1200" dirty="0" smtClean="0">
                <a:ea typeface="ＭＳ Ｐゴシック" pitchFamily="34" charset="-128"/>
              </a:rPr>
              <a:t>table.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11</a:t>
            </a:fld>
            <a:endParaRPr lang="en-US" sz="800" smtClean="0"/>
          </a:p>
        </p:txBody>
      </p:sp>
      <p:sp>
        <p:nvSpPr>
          <p:cNvPr id="7" name="Rectangle 3"/>
          <p:cNvSpPr txBox="1">
            <a:spLocks noChangeArrowheads="1"/>
          </p:cNvSpPr>
          <p:nvPr/>
        </p:nvSpPr>
        <p:spPr bwMode="auto">
          <a:xfrm>
            <a:off x="578011" y="1881297"/>
            <a:ext cx="3033205" cy="430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Wingdings" pitchFamily="2" charset="2"/>
              <a:buChar char="ü"/>
              <a:defRPr/>
            </a:pPr>
            <a:r>
              <a:rPr lang="en-US" sz="1400" kern="0" dirty="0" smtClean="0"/>
              <a:t>Although, we had checked the </a:t>
            </a:r>
            <a:r>
              <a:rPr lang="en-US" sz="1400" b="1" kern="0" dirty="0" smtClean="0"/>
              <a:t>Forecast evaluation </a:t>
            </a:r>
            <a:r>
              <a:rPr lang="en-US" sz="1400" kern="0" dirty="0" smtClean="0"/>
              <a:t>box in the previous illustrations, EViews was unable to produce an output when the forecast sample was set for future periods (</a:t>
            </a:r>
            <a:r>
              <a:rPr lang="en-US" sz="1400" i="1" kern="0" dirty="0" smtClean="0"/>
              <a:t>2013m04 to 2014m012</a:t>
            </a:r>
            <a:r>
              <a:rPr lang="en-US" sz="1400" kern="0" dirty="0" smtClean="0"/>
              <a:t>). </a:t>
            </a:r>
          </a:p>
          <a:p>
            <a:pPr eaLnBrk="1" hangingPunct="1">
              <a:buSzPct val="100000"/>
              <a:buFont typeface="Wingdings" pitchFamily="2" charset="2"/>
              <a:buChar char="ü"/>
              <a:defRPr/>
            </a:pPr>
            <a:r>
              <a:rPr lang="en-US" sz="1400" kern="0" dirty="0" smtClean="0"/>
              <a:t>This is because EViews could not check how well the forecasting model works since the </a:t>
            </a:r>
            <a:r>
              <a:rPr lang="en-US" sz="1400" b="1" i="1" kern="0" dirty="0" smtClean="0"/>
              <a:t>payroll</a:t>
            </a:r>
            <a:r>
              <a:rPr lang="en-US" sz="1400" kern="0" dirty="0" smtClean="0"/>
              <a:t> data beyond </a:t>
            </a:r>
            <a:r>
              <a:rPr lang="en-US" sz="1400" i="1" kern="0" dirty="0" smtClean="0"/>
              <a:t>2013m03</a:t>
            </a:r>
            <a:r>
              <a:rPr lang="en-US" sz="1400" kern="0" dirty="0" smtClean="0"/>
              <a:t> is missing. We would have to wait until a future date when </a:t>
            </a:r>
            <a:r>
              <a:rPr lang="en-US" sz="1400" b="1" i="1" kern="0" dirty="0" smtClean="0"/>
              <a:t>payroll</a:t>
            </a:r>
            <a:r>
              <a:rPr lang="en-US" sz="1400" kern="0" dirty="0" smtClean="0"/>
              <a:t> data becomes available in order to compare our forecasts with what actually happens. </a:t>
            </a:r>
            <a:br>
              <a:rPr lang="en-US" sz="1400" kern="0" dirty="0" smtClean="0"/>
            </a:br>
            <a:endParaRPr lang="en-US" sz="1400" kern="1200" dirty="0" smtClean="0">
              <a:ea typeface="ＭＳ Ｐゴシック" pitchFamily="34" charset="-128"/>
            </a:endParaRPr>
          </a:p>
        </p:txBody>
      </p:sp>
      <p:sp>
        <p:nvSpPr>
          <p:cNvPr id="8" name="Rectangle 3"/>
          <p:cNvSpPr txBox="1">
            <a:spLocks noChangeArrowheads="1"/>
          </p:cNvSpPr>
          <p:nvPr/>
        </p:nvSpPr>
        <p:spPr bwMode="auto">
          <a:xfrm>
            <a:off x="3503320" y="4885029"/>
            <a:ext cx="5429693" cy="138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Wingdings" pitchFamily="2" charset="2"/>
              <a:buChar char="ü"/>
              <a:defRPr/>
            </a:pPr>
            <a:r>
              <a:rPr lang="en-US" sz="1400" dirty="0" smtClean="0">
                <a:ea typeface="ＭＳ Ｐゴシック" pitchFamily="34" charset="-128"/>
              </a:rPr>
              <a:t>When we set the forecast sample to the entire </a:t>
            </a:r>
            <a:r>
              <a:rPr lang="en-US" sz="1400" dirty="0" err="1" smtClean="0">
                <a:ea typeface="ＭＳ Ｐゴシック" pitchFamily="34" charset="-128"/>
              </a:rPr>
              <a:t>workfile</a:t>
            </a:r>
            <a:r>
              <a:rPr lang="en-US" sz="1400" dirty="0" smtClean="0">
                <a:ea typeface="ＭＳ Ｐゴシック" pitchFamily="34" charset="-128"/>
              </a:rPr>
              <a:t> range (or a sample that includes actual historical data), it is possible to check for forecast accuracy. EViews compares the forecasted (predicted) values from the model (over the period </a:t>
            </a:r>
            <a:r>
              <a:rPr lang="en-US" sz="1400" i="1" dirty="0" smtClean="0">
                <a:ea typeface="ＭＳ Ｐゴシック" pitchFamily="34" charset="-128"/>
              </a:rPr>
              <a:t>1960m01 to 2013m03</a:t>
            </a:r>
            <a:r>
              <a:rPr lang="en-US" sz="1400" dirty="0" smtClean="0">
                <a:ea typeface="ＭＳ Ｐゴシック" pitchFamily="34" charset="-128"/>
              </a:rPr>
              <a:t>) to the actual data and computes the forecast evaluation table. </a:t>
            </a:r>
            <a:endParaRPr lang="en-US" sz="1400" kern="1200" dirty="0" smtClean="0">
              <a:ea typeface="ＭＳ Ｐゴシック" pitchFamily="34" charset="-128"/>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5702" y="2136478"/>
            <a:ext cx="5184931" cy="2643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877184" y="5522590"/>
            <a:ext cx="2626135"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graph02</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657064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 Evaluation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01112" y="1177683"/>
            <a:ext cx="3660525" cy="3989740"/>
          </a:xfrm>
        </p:spPr>
        <p:txBody>
          <a:bodyPr/>
          <a:lstStyle/>
          <a:p>
            <a:pPr eaLnBrk="1" hangingPunct="1">
              <a:buSzPct val="100000"/>
              <a:buFont typeface="Arial" pitchFamily="34" charset="0"/>
              <a:buChar char="•"/>
              <a:defRPr/>
            </a:pPr>
            <a:r>
              <a:rPr lang="en-US" sz="1600" dirty="0" smtClean="0"/>
              <a:t>We can inspect in more detail the differences between the actual </a:t>
            </a:r>
            <a:r>
              <a:rPr lang="en-US" sz="1600" b="1" i="1" dirty="0" smtClean="0"/>
              <a:t>payroll</a:t>
            </a:r>
            <a:r>
              <a:rPr lang="en-US" sz="1600" dirty="0" smtClean="0"/>
              <a:t> series and the forecasted </a:t>
            </a:r>
            <a:r>
              <a:rPr lang="en-US" sz="1600" b="1" i="1" dirty="0" smtClean="0"/>
              <a:t>eq01_f3</a:t>
            </a:r>
            <a:r>
              <a:rPr lang="en-US" sz="1600" dirty="0" smtClean="0"/>
              <a:t> series. We can open them as a group and plot them together. </a:t>
            </a:r>
          </a:p>
          <a:p>
            <a:pPr eaLnBrk="1" hangingPunct="1">
              <a:buSzPct val="100000"/>
              <a:buFont typeface="Arial" pitchFamily="34" charset="0"/>
              <a:buChar char="•"/>
              <a:defRPr/>
            </a:pPr>
            <a:r>
              <a:rPr lang="en-US" sz="1600" dirty="0" smtClean="0"/>
              <a:t>As seen from the graph, values differ over the historical range (</a:t>
            </a:r>
            <a:r>
              <a:rPr lang="en-US" sz="1600" i="1" dirty="0" smtClean="0"/>
              <a:t>1960m01 to 2013m03) </a:t>
            </a:r>
            <a:r>
              <a:rPr lang="en-US" sz="1600" dirty="0" smtClean="0"/>
              <a:t>because </a:t>
            </a:r>
            <a:r>
              <a:rPr lang="en-US" sz="1600" b="1" i="1" dirty="0" smtClean="0"/>
              <a:t>eq01_f3</a:t>
            </a:r>
            <a:r>
              <a:rPr lang="en-US" sz="1600" dirty="0" smtClean="0"/>
              <a:t> series comes from the fitted values of </a:t>
            </a:r>
            <a:r>
              <a:rPr lang="en-US" sz="1600" b="1" i="1" dirty="0" smtClean="0"/>
              <a:t>eq01</a:t>
            </a:r>
            <a:r>
              <a:rPr lang="en-US" sz="1600" dirty="0" smtClean="0"/>
              <a:t>, whereas the </a:t>
            </a:r>
            <a:r>
              <a:rPr lang="en-US" sz="1600" b="1" i="1" dirty="0" smtClean="0"/>
              <a:t>payroll </a:t>
            </a:r>
            <a:r>
              <a:rPr lang="en-US" sz="1600" dirty="0" smtClean="0"/>
              <a:t>series contains actual data.  </a:t>
            </a:r>
          </a:p>
          <a:p>
            <a:pPr eaLnBrk="1" hangingPunct="1">
              <a:buSzPct val="100000"/>
              <a:buFont typeface="Arial" pitchFamily="34" charset="0"/>
              <a:buChar char="•"/>
              <a:defRPr/>
            </a:pPr>
            <a:r>
              <a:rPr lang="en-US" sz="1600" dirty="0" smtClean="0"/>
              <a:t>Of course, the </a:t>
            </a:r>
            <a:r>
              <a:rPr lang="en-US" sz="1600" b="1" i="1" dirty="0" smtClean="0"/>
              <a:t>eq01_f3</a:t>
            </a:r>
            <a:r>
              <a:rPr lang="en-US" sz="1600" dirty="0" smtClean="0"/>
              <a:t> series is also longer because it includes the future (predicted values) over the period </a:t>
            </a:r>
            <a:r>
              <a:rPr lang="en-US" sz="1600" i="1" dirty="0" smtClean="0"/>
              <a:t>2013m04 to 2014m12. </a:t>
            </a:r>
          </a:p>
          <a:p>
            <a:pPr marL="0" indent="0" eaLnBrk="1" hangingPunct="1">
              <a:buSzPct val="100000"/>
              <a:buNone/>
              <a:defRPr/>
            </a:pPr>
            <a:r>
              <a:rPr lang="en-US" sz="1400" dirty="0"/>
              <a:t/>
            </a:r>
            <a:br>
              <a:rPr lang="en-US" sz="1400" dirty="0"/>
            </a:b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12</a:t>
            </a:fld>
            <a:endParaRPr lang="en-US" sz="800" smtClean="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2634" y="1283768"/>
            <a:ext cx="4391025"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8967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382588" y="-6350"/>
            <a:ext cx="7623728" cy="1131888"/>
          </a:xfrm>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In-Sample vs. Out-of-Sample Forecasts</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390480" y="1209580"/>
            <a:ext cx="8221892" cy="4244922"/>
          </a:xfrm>
        </p:spPr>
        <p:txBody>
          <a:bodyPr/>
          <a:lstStyle/>
          <a:p>
            <a:pPr eaLnBrk="1" hangingPunct="1">
              <a:buSzPct val="100000"/>
              <a:buFont typeface="Arial" pitchFamily="34" charset="0"/>
              <a:buChar char="•"/>
              <a:defRPr/>
            </a:pPr>
            <a:r>
              <a:rPr lang="en-US" sz="1600" kern="1200" dirty="0" smtClean="0">
                <a:ea typeface="ＭＳ Ｐゴシック" pitchFamily="34" charset="-128"/>
              </a:rPr>
              <a:t>Notice that the </a:t>
            </a:r>
            <a:r>
              <a:rPr lang="en-US" sz="1600" i="1" kern="1200" dirty="0" smtClean="0">
                <a:ea typeface="ＭＳ Ｐゴシック" pitchFamily="34" charset="-128"/>
              </a:rPr>
              <a:t>Forecast evaluation </a:t>
            </a:r>
            <a:r>
              <a:rPr lang="en-US" sz="1600" kern="1200" dirty="0" smtClean="0">
                <a:ea typeface="ＭＳ Ｐゴシック" pitchFamily="34" charset="-128"/>
              </a:rPr>
              <a:t>in the previous example, simply compares the predicted values from the model to the actual data over the “historical” period (</a:t>
            </a:r>
            <a:r>
              <a:rPr lang="en-US" sz="1600" i="1" kern="1200" dirty="0" smtClean="0">
                <a:ea typeface="ＭＳ Ｐゴシック" pitchFamily="34" charset="-128"/>
              </a:rPr>
              <a:t>1960m01 to 2013m03</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Note also that our model was estimated over the same period (</a:t>
            </a:r>
            <a:r>
              <a:rPr lang="en-US" sz="1600" i="1" kern="1200" dirty="0" smtClean="0">
                <a:ea typeface="ＭＳ Ｐゴシック" pitchFamily="34" charset="-128"/>
              </a:rPr>
              <a:t>1960m01 to 2013m03</a:t>
            </a:r>
            <a:r>
              <a:rPr lang="en-US" sz="1600" kern="1200" dirty="0" smtClean="0">
                <a:ea typeface="ＭＳ Ｐゴシック" pitchFamily="34" charset="-128"/>
              </a:rPr>
              <a:t>). In a sense, the “forecast” evaluation was carried out </a:t>
            </a:r>
            <a:r>
              <a:rPr lang="en-US" sz="1600" i="1" kern="1200" dirty="0" smtClean="0">
                <a:ea typeface="ＭＳ Ｐゴシック" pitchFamily="34" charset="-128"/>
              </a:rPr>
              <a:t>in-sample</a:t>
            </a:r>
            <a:r>
              <a:rPr lang="en-US" sz="1600" kern="1200" dirty="0" smtClean="0">
                <a:ea typeface="ＭＳ Ｐゴシック" pitchFamily="34" charset="-128"/>
              </a:rPr>
              <a:t> and not </a:t>
            </a:r>
            <a:r>
              <a:rPr lang="en-US" sz="1600" i="1" kern="1200" dirty="0" smtClean="0">
                <a:ea typeface="ＭＳ Ｐゴシック" pitchFamily="34" charset="-128"/>
              </a:rPr>
              <a:t>out-of-sample</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In fact, since we don’t have “actual” payroll data over the </a:t>
            </a:r>
            <a:r>
              <a:rPr lang="en-US" sz="1600" i="1" kern="1200" dirty="0" smtClean="0">
                <a:ea typeface="ＭＳ Ｐゴシック" pitchFamily="34" charset="-128"/>
              </a:rPr>
              <a:t>2013m03 to 2014m12 </a:t>
            </a:r>
            <a:r>
              <a:rPr lang="en-US" sz="1600" kern="1200" dirty="0" smtClean="0">
                <a:ea typeface="ＭＳ Ｐゴシック" pitchFamily="34" charset="-128"/>
              </a:rPr>
              <a:t>period (the “true” forecast period), it is impossible for us to see how well our model performs </a:t>
            </a:r>
            <a:r>
              <a:rPr lang="en-US" sz="1600" i="1" kern="1200" dirty="0" smtClean="0">
                <a:ea typeface="ＭＳ Ｐゴシック" pitchFamily="34" charset="-128"/>
              </a:rPr>
              <a:t>out-of-sample</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This is problematic because the history of forecasting is replete with cases when models work well </a:t>
            </a:r>
            <a:r>
              <a:rPr lang="en-US" sz="1600" i="1" kern="1200" dirty="0" smtClean="0">
                <a:ea typeface="ＭＳ Ｐゴシック" pitchFamily="34" charset="-128"/>
              </a:rPr>
              <a:t>in-sample</a:t>
            </a:r>
            <a:r>
              <a:rPr lang="en-US" sz="1600" kern="1200" dirty="0" smtClean="0">
                <a:ea typeface="ＭＳ Ｐゴシック" pitchFamily="34" charset="-128"/>
              </a:rPr>
              <a:t> but perform extremely poorly </a:t>
            </a:r>
            <a:r>
              <a:rPr lang="en-US" sz="1600" i="1" kern="1200" dirty="0" smtClean="0">
                <a:ea typeface="ＭＳ Ｐゴシック" pitchFamily="34" charset="-128"/>
              </a:rPr>
              <a:t>out-of-sample</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A common practice to address this issue is to reserve part of the data by not including it in the estimation sample, effectively pretending that the history ends sooner and the reserved data is part of the future (part of forecasts). </a:t>
            </a:r>
          </a:p>
          <a:p>
            <a:pPr eaLnBrk="1" hangingPunct="1">
              <a:buSzPct val="100000"/>
              <a:buFont typeface="Arial" pitchFamily="34" charset="0"/>
              <a:buChar char="•"/>
              <a:defRPr/>
            </a:pPr>
            <a:r>
              <a:rPr lang="en-US" sz="1600" kern="1200" dirty="0" smtClean="0">
                <a:ea typeface="ＭＳ Ｐゴシック" pitchFamily="34" charset="-128"/>
              </a:rPr>
              <a:t>We can then produce forecasts over the reserved sample and perform forecast evaluation by comparing the </a:t>
            </a:r>
            <a:r>
              <a:rPr lang="en-US" sz="1600" i="1" kern="1200" dirty="0" smtClean="0">
                <a:ea typeface="ＭＳ Ｐゴシック" pitchFamily="34" charset="-128"/>
              </a:rPr>
              <a:t>out-of-sample</a:t>
            </a:r>
            <a:r>
              <a:rPr lang="en-US" sz="1600" kern="1200" dirty="0" smtClean="0">
                <a:ea typeface="ＭＳ Ｐゴシック" pitchFamily="34" charset="-128"/>
              </a:rPr>
              <a:t> forecast values to the actual history. </a:t>
            </a:r>
          </a:p>
          <a:p>
            <a:pPr eaLnBrk="1" hangingPunct="1">
              <a:buSzPct val="100000"/>
              <a:buFont typeface="Arial" pitchFamily="34" charset="0"/>
              <a:buChar char="•"/>
              <a:defRPr/>
            </a:pPr>
            <a:endParaRPr lang="en-US" sz="18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13</a:t>
            </a:fld>
            <a:endParaRPr lang="en-US" sz="800" smtClean="0"/>
          </a:p>
        </p:txBody>
      </p:sp>
    </p:spTree>
    <p:extLst>
      <p:ext uri="{BB962C8B-B14F-4D97-AF65-F5344CB8AC3E}">
        <p14:creationId xmlns:p14="http://schemas.microsoft.com/office/powerpoint/2010/main" val="732557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2: Out-of-Sample Forecasts</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01111" y="1177683"/>
            <a:ext cx="8530237" cy="842503"/>
          </a:xfrm>
        </p:spPr>
        <p:txBody>
          <a:bodyPr/>
          <a:lstStyle/>
          <a:p>
            <a:pPr eaLnBrk="1" hangingPunct="1">
              <a:buSzPct val="100000"/>
              <a:buFont typeface="Arial" pitchFamily="34" charset="0"/>
              <a:buChar char="•"/>
              <a:defRPr/>
            </a:pPr>
            <a:r>
              <a:rPr lang="en-US" sz="1800" kern="1200" dirty="0" smtClean="0">
                <a:ea typeface="ＭＳ Ｐゴシック" pitchFamily="34" charset="-128"/>
              </a:rPr>
              <a:t>Let’s carry out Example 1 by breaking down the sample as follows:</a:t>
            </a:r>
          </a:p>
          <a:p>
            <a:pPr lvl="1" eaLnBrk="1" hangingPunct="1">
              <a:buSzPct val="100000"/>
              <a:buFont typeface="Wingdings" pitchFamily="2" charset="2"/>
              <a:buChar char="ü"/>
              <a:defRPr/>
            </a:pPr>
            <a:r>
              <a:rPr lang="en-US" sz="1400" kern="1200" dirty="0" smtClean="0">
                <a:ea typeface="ＭＳ Ｐゴシック" pitchFamily="34" charset="-128"/>
              </a:rPr>
              <a:t>Estimation Sample: </a:t>
            </a:r>
            <a:r>
              <a:rPr lang="en-US" sz="1400" i="1" kern="1200" dirty="0" smtClean="0">
                <a:ea typeface="ＭＳ Ｐゴシック" pitchFamily="34" charset="-128"/>
              </a:rPr>
              <a:t>1960m01 to 2008m12</a:t>
            </a:r>
          </a:p>
          <a:p>
            <a:pPr lvl="1" eaLnBrk="1" hangingPunct="1">
              <a:buSzPct val="100000"/>
              <a:buFont typeface="Wingdings" pitchFamily="2" charset="2"/>
              <a:buChar char="ü"/>
              <a:defRPr/>
            </a:pPr>
            <a:r>
              <a:rPr lang="en-US" sz="1400" kern="1200" dirty="0" smtClean="0">
                <a:ea typeface="ＭＳ Ｐゴシック" pitchFamily="34" charset="-128"/>
              </a:rPr>
              <a:t>Forecast Sample: </a:t>
            </a:r>
            <a:r>
              <a:rPr lang="en-US" sz="1400" i="1" kern="1200" dirty="0" smtClean="0">
                <a:ea typeface="ＭＳ Ｐゴシック" pitchFamily="34" charset="-128"/>
              </a:rPr>
              <a:t>2009m1 to 2014m12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14</a:t>
            </a:fld>
            <a:endParaRPr lang="en-US" sz="800" smtClean="0"/>
          </a:p>
        </p:txBody>
      </p:sp>
      <p:sp>
        <p:nvSpPr>
          <p:cNvPr id="10" name="Rectangle 3"/>
          <p:cNvSpPr txBox="1">
            <a:spLocks noChangeArrowheads="1"/>
          </p:cNvSpPr>
          <p:nvPr/>
        </p:nvSpPr>
        <p:spPr bwMode="auto">
          <a:xfrm>
            <a:off x="345622" y="2027723"/>
            <a:ext cx="3758545" cy="153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2: Estimation</a:t>
            </a:r>
          </a:p>
          <a:p>
            <a:pPr marL="342900" indent="-342900" eaLnBrk="1" hangingPunct="1">
              <a:spcBef>
                <a:spcPts val="0"/>
              </a:spcBef>
              <a:spcAft>
                <a:spcPts val="600"/>
              </a:spcAft>
              <a:buSzPct val="100000"/>
              <a:buFont typeface="+mj-lt"/>
              <a:buAutoNum type="arabicPeriod"/>
              <a:defRPr/>
            </a:pPr>
            <a:r>
              <a:rPr lang="en-US" sz="1600" dirty="0" smtClean="0">
                <a:ea typeface="ＭＳ Ｐゴシック" pitchFamily="34" charset="-128"/>
              </a:rPr>
              <a:t>Type in the command window: </a:t>
            </a:r>
          </a:p>
          <a:p>
            <a:pPr marL="0" indent="0" eaLnBrk="1" hangingPunct="1">
              <a:buSzPct val="100000"/>
              <a:buNone/>
              <a:defRPr/>
            </a:pPr>
            <a:r>
              <a:rPr lang="en-US" sz="1600" dirty="0">
                <a:ea typeface="ＭＳ Ｐゴシック" pitchFamily="34" charset="-128"/>
              </a:rPr>
              <a:t> </a:t>
            </a:r>
            <a:r>
              <a:rPr lang="en-US" sz="1600" dirty="0" smtClean="0">
                <a:ea typeface="ＭＳ Ｐゴシック" pitchFamily="34" charset="-128"/>
              </a:rPr>
              <a:t>      </a:t>
            </a:r>
            <a:r>
              <a:rPr lang="en-US" sz="1600" dirty="0" err="1" smtClean="0">
                <a:solidFill>
                  <a:schemeClr val="tx1"/>
                </a:solidFill>
                <a:latin typeface="Courier" pitchFamily="49" charset="0"/>
                <a:ea typeface="ＭＳ Ｐゴシック" pitchFamily="34" charset="-128"/>
              </a:rPr>
              <a:t>smpl</a:t>
            </a:r>
            <a:r>
              <a:rPr lang="en-US" sz="1600" dirty="0" smtClean="0">
                <a:solidFill>
                  <a:schemeClr val="tx1"/>
                </a:solidFill>
                <a:latin typeface="Courier" pitchFamily="49" charset="0"/>
                <a:ea typeface="ＭＳ Ｐゴシック" pitchFamily="34" charset="-128"/>
              </a:rPr>
              <a:t> 1960m01 2008m12</a:t>
            </a:r>
          </a:p>
          <a:p>
            <a:pPr marL="0" indent="0" eaLnBrk="1" hangingPunct="1">
              <a:spcBef>
                <a:spcPts val="0"/>
              </a:spcBef>
              <a:buSzPct val="100000"/>
              <a:buNone/>
              <a:defRPr/>
            </a:pPr>
            <a:r>
              <a:rPr lang="en-US" sz="1600" dirty="0" smtClean="0">
                <a:solidFill>
                  <a:schemeClr val="tx1"/>
                </a:solidFill>
                <a:latin typeface="Courier" pitchFamily="49" charset="0"/>
                <a:ea typeface="ＭＳ Ｐゴシック" pitchFamily="34" charset="-128"/>
              </a:rPr>
              <a:t>   </a:t>
            </a:r>
            <a:r>
              <a:rPr lang="en-US" sz="1600" dirty="0" err="1" smtClean="0">
                <a:solidFill>
                  <a:schemeClr val="tx1"/>
                </a:solidFill>
                <a:latin typeface="Courier" pitchFamily="49" charset="0"/>
                <a:ea typeface="ＭＳ Ｐゴシック" pitchFamily="34" charset="-128"/>
              </a:rPr>
              <a:t>ls</a:t>
            </a:r>
            <a:r>
              <a:rPr lang="en-US" sz="1600" dirty="0" smtClean="0">
                <a:solidFill>
                  <a:schemeClr val="tx1"/>
                </a:solidFill>
                <a:latin typeface="Courier" pitchFamily="49" charset="0"/>
                <a:ea typeface="ＭＳ Ｐゴシック" pitchFamily="34" charset="-128"/>
              </a:rPr>
              <a:t> payroll c @trend  </a:t>
            </a:r>
          </a:p>
          <a:p>
            <a:pPr marL="0" indent="0" eaLnBrk="1" hangingPunct="1">
              <a:spcBef>
                <a:spcPts val="0"/>
              </a:spcBef>
              <a:buSzPct val="100000"/>
              <a:buNone/>
              <a:defRPr/>
            </a:pPr>
            <a:r>
              <a:rPr lang="en-US" sz="1600" dirty="0">
                <a:solidFill>
                  <a:schemeClr val="tx1"/>
                </a:solidFill>
                <a:latin typeface="Courier" pitchFamily="49" charset="0"/>
                <a:ea typeface="ＭＳ Ｐゴシック" pitchFamily="34" charset="-128"/>
              </a:rPr>
              <a:t> </a:t>
            </a:r>
            <a:r>
              <a:rPr lang="en-US" sz="1600" dirty="0" smtClean="0">
                <a:solidFill>
                  <a:schemeClr val="tx1"/>
                </a:solidFill>
                <a:latin typeface="Courier" pitchFamily="49" charset="0"/>
                <a:ea typeface="ＭＳ Ｐゴシック" pitchFamily="34" charset="-128"/>
              </a:rPr>
              <a:t>  @expand(@month,@</a:t>
            </a:r>
            <a:r>
              <a:rPr lang="en-US" sz="1600" dirty="0" err="1" smtClean="0">
                <a:solidFill>
                  <a:schemeClr val="tx1"/>
                </a:solidFill>
                <a:latin typeface="Courier" pitchFamily="49" charset="0"/>
                <a:ea typeface="ＭＳ Ｐゴシック" pitchFamily="34" charset="-128"/>
              </a:rPr>
              <a:t>dropfirst</a:t>
            </a:r>
            <a:r>
              <a:rPr lang="en-US" sz="1600" dirty="0" smtClean="0">
                <a:solidFill>
                  <a:schemeClr val="tx1"/>
                </a:solidFill>
                <a:latin typeface="Courier" pitchFamily="49" charset="0"/>
                <a:ea typeface="ＭＳ Ｐゴシック" pitchFamily="34" charset="-128"/>
              </a:rPr>
              <a:t>) </a:t>
            </a:r>
          </a:p>
          <a:p>
            <a:pPr marL="342900" indent="-342900" eaLnBrk="1" hangingPunct="1">
              <a:spcBef>
                <a:spcPts val="1200"/>
              </a:spcBef>
              <a:buSzPct val="100000"/>
              <a:buFont typeface="+mj-lt"/>
              <a:buAutoNum type="arabicPeriod" startAt="2"/>
              <a:defRPr/>
            </a:pPr>
            <a:r>
              <a:rPr lang="en-US" sz="1600" dirty="0" smtClean="0">
                <a:ea typeface="ＭＳ Ｐゴシック" pitchFamily="34" charset="-128"/>
              </a:rPr>
              <a:t>Press </a:t>
            </a:r>
            <a:r>
              <a:rPr lang="en-US" sz="1600" b="1" dirty="0" smtClean="0">
                <a:ea typeface="ＭＳ Ｐゴシック" pitchFamily="34" charset="-128"/>
              </a:rPr>
              <a:t>Enter </a:t>
            </a:r>
            <a:r>
              <a:rPr lang="en-US" sz="1600" dirty="0" smtClean="0">
                <a:ea typeface="ＭＳ Ｐゴシック" pitchFamily="34" charset="-128"/>
              </a:rPr>
              <a:t>after each command line (the second command should be typed in one line). Save this equation as </a:t>
            </a:r>
            <a:r>
              <a:rPr lang="en-US" sz="1600" b="1" i="1" dirty="0" smtClean="0">
                <a:ea typeface="ＭＳ Ｐゴシック" pitchFamily="34" charset="-128"/>
              </a:rPr>
              <a:t>eq02</a:t>
            </a:r>
            <a:r>
              <a:rPr lang="en-US" sz="1600" dirty="0" smtClean="0">
                <a:ea typeface="ＭＳ Ｐゴシック" pitchFamily="34" charset="-128"/>
              </a:rPr>
              <a:t>. </a:t>
            </a:r>
            <a:endParaRPr lang="en-US" sz="1600" b="1" i="1" kern="1200" dirty="0" smtClean="0">
              <a:ea typeface="ＭＳ Ｐゴシック" pitchFamily="34" charset="-128"/>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381" y="4803148"/>
            <a:ext cx="286702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0777" y="1867786"/>
            <a:ext cx="3990884" cy="4479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90932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2</a:t>
            </a:r>
            <a:r>
              <a:rPr lang="en-US" dirty="0">
                <a:ea typeface="ＭＳ Ｐゴシック" pitchFamily="34" charset="-128"/>
              </a:rPr>
              <a:t>: Out-of-Sample </a:t>
            </a:r>
            <a:r>
              <a:rPr lang="en-US" dirty="0" smtClean="0">
                <a:ea typeface="ＭＳ Ｐゴシック" pitchFamily="34" charset="-128"/>
              </a:rPr>
              <a:t>Forecasts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539335" y="1177684"/>
            <a:ext cx="8434544"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Now, let’s produce a forecast for the </a:t>
            </a:r>
            <a:r>
              <a:rPr lang="en-US" sz="1800" b="1" i="1" kern="1200" dirty="0" smtClean="0">
                <a:ea typeface="ＭＳ Ｐゴシック" pitchFamily="34" charset="-128"/>
              </a:rPr>
              <a:t>payroll</a:t>
            </a:r>
            <a:r>
              <a:rPr lang="en-US" sz="1800" kern="1200" dirty="0" smtClean="0">
                <a:ea typeface="ＭＳ Ｐゴシック" pitchFamily="34" charset="-128"/>
              </a:rPr>
              <a:t> series using the forecast sample.</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15</a:t>
            </a:fld>
            <a:endParaRPr lang="en-US" sz="800" smtClean="0"/>
          </a:p>
        </p:txBody>
      </p:sp>
      <p:sp>
        <p:nvSpPr>
          <p:cNvPr id="15" name="Rectangle 3"/>
          <p:cNvSpPr txBox="1">
            <a:spLocks noChangeArrowheads="1"/>
          </p:cNvSpPr>
          <p:nvPr/>
        </p:nvSpPr>
        <p:spPr bwMode="auto">
          <a:xfrm>
            <a:off x="611437" y="1604520"/>
            <a:ext cx="3811708" cy="3775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2: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Open </a:t>
            </a:r>
            <a:r>
              <a:rPr lang="en-US" sz="1400" b="1" i="1" dirty="0" smtClean="0">
                <a:ea typeface="ＭＳ Ｐゴシック" pitchFamily="34" charset="-128"/>
              </a:rPr>
              <a:t>eq02</a:t>
            </a:r>
            <a:r>
              <a:rPr lang="en-US" sz="1400" dirty="0" smtClean="0">
                <a:ea typeface="ＭＳ Ｐゴシック" pitchFamily="34" charset="-128"/>
              </a:rPr>
              <a:t>. On the equation box toolbar, press the              button. The </a:t>
            </a:r>
            <a:r>
              <a:rPr lang="en-US" sz="1400" b="1" i="1" dirty="0" smtClean="0">
                <a:ea typeface="ＭＳ Ｐゴシック" pitchFamily="34" charset="-128"/>
              </a:rPr>
              <a:t>Forecast</a:t>
            </a:r>
            <a:r>
              <a:rPr lang="en-US" sz="1400" dirty="0" smtClean="0">
                <a:ea typeface="ＭＳ Ｐゴシック" pitchFamily="34" charset="-128"/>
              </a:rPr>
              <a:t> dialog box opens up.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dirty="0" smtClean="0">
                <a:ea typeface="ＭＳ Ｐゴシック" pitchFamily="34" charset="-128"/>
              </a:rPr>
              <a:t>Series name,</a:t>
            </a:r>
            <a:r>
              <a:rPr lang="en-US" sz="1400" dirty="0" smtClean="0">
                <a:ea typeface="ＭＳ Ｐゴシック" pitchFamily="34" charset="-128"/>
              </a:rPr>
              <a:t> name the series </a:t>
            </a:r>
            <a:r>
              <a:rPr lang="en-US" sz="1400" b="1" i="1" dirty="0" smtClean="0">
                <a:ea typeface="ＭＳ Ｐゴシック" pitchFamily="34" charset="-128"/>
              </a:rPr>
              <a:t>eq02_f</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the </a:t>
            </a:r>
            <a:r>
              <a:rPr lang="en-US" sz="1400" b="1" dirty="0" smtClean="0">
                <a:ea typeface="ＭＳ Ｐゴシック" pitchFamily="34" charset="-128"/>
              </a:rPr>
              <a:t>Forecast sample</a:t>
            </a:r>
            <a:r>
              <a:rPr lang="en-US" sz="1400" dirty="0" smtClean="0">
                <a:ea typeface="ＭＳ Ｐゴシック" pitchFamily="34" charset="-128"/>
              </a:rPr>
              <a:t>, type the forecast sample (here</a:t>
            </a:r>
            <a:r>
              <a:rPr lang="en-US" sz="1400" dirty="0">
                <a:ea typeface="ＭＳ Ｐゴシック" pitchFamily="34" charset="-128"/>
              </a:rPr>
              <a:t>,</a:t>
            </a:r>
            <a:r>
              <a:rPr lang="en-US" sz="1400" dirty="0" smtClean="0">
                <a:ea typeface="ＭＳ Ｐゴシック" pitchFamily="34" charset="-128"/>
              </a:rPr>
              <a:t> </a:t>
            </a:r>
            <a:r>
              <a:rPr lang="en-US" sz="1400" b="1" i="1" dirty="0" smtClean="0">
                <a:ea typeface="ＭＳ Ｐゴシック" pitchFamily="34" charset="-128"/>
              </a:rPr>
              <a:t>2009m1 2014m12</a:t>
            </a:r>
            <a:r>
              <a:rPr lang="en-US" sz="1400" dirty="0" smtClean="0">
                <a:ea typeface="ＭＳ Ｐゴシック" pitchFamily="34" charset="-128"/>
              </a:rPr>
              <a:t>)</a:t>
            </a:r>
            <a:r>
              <a:rPr lang="en-US" sz="1400" b="1" i="1"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Set all the other options as we </a:t>
            </a:r>
            <a:r>
              <a:rPr lang="en-US" sz="1400" dirty="0" smtClean="0">
                <a:ea typeface="ＭＳ Ｐゴシック" pitchFamily="34" charset="-128"/>
              </a:rPr>
              <a:t>did previously (check </a:t>
            </a:r>
            <a:r>
              <a:rPr lang="en-US" sz="1400" b="1" dirty="0">
                <a:ea typeface="ＭＳ Ｐゴシック" pitchFamily="34" charset="-128"/>
              </a:rPr>
              <a:t>Forecast </a:t>
            </a:r>
            <a:r>
              <a:rPr lang="en-US" sz="1400" b="1" dirty="0" smtClean="0">
                <a:ea typeface="ＭＳ Ｐゴシック" pitchFamily="34" charset="-128"/>
              </a:rPr>
              <a:t>graph,</a:t>
            </a:r>
            <a:r>
              <a:rPr lang="en-US" sz="1400" dirty="0" smtClean="0">
                <a:ea typeface="ＭＳ Ｐゴシック" pitchFamily="34" charset="-128"/>
              </a:rPr>
              <a:t> </a:t>
            </a:r>
            <a:r>
              <a:rPr lang="en-US" sz="1400" b="1" dirty="0">
                <a:ea typeface="ＭＳ Ｐゴシック" pitchFamily="34" charset="-128"/>
              </a:rPr>
              <a:t>Forecast </a:t>
            </a:r>
            <a:r>
              <a:rPr lang="en-US" sz="1400" b="1" dirty="0" smtClean="0">
                <a:ea typeface="ＭＳ Ｐゴシック" pitchFamily="34" charset="-128"/>
              </a:rPr>
              <a:t>evaluation, </a:t>
            </a:r>
            <a:r>
              <a:rPr lang="en-US" sz="1400" dirty="0" smtClean="0">
                <a:ea typeface="ＭＳ Ｐゴシック" pitchFamily="34" charset="-128"/>
              </a:rPr>
              <a:t>and </a:t>
            </a:r>
            <a:r>
              <a:rPr lang="en-US" sz="1400" b="1" dirty="0" smtClean="0">
                <a:ea typeface="ＭＳ Ｐゴシック" pitchFamily="34" charset="-128"/>
              </a:rPr>
              <a:t>Insert </a:t>
            </a:r>
            <a:r>
              <a:rPr lang="en-US" sz="1400" b="1" dirty="0">
                <a:ea typeface="ＭＳ Ｐゴシック" pitchFamily="34" charset="-128"/>
              </a:rPr>
              <a:t>actuals for out-of-sample </a:t>
            </a:r>
            <a:r>
              <a:rPr lang="en-US" sz="1400" b="1" dirty="0" smtClean="0">
                <a:ea typeface="ＭＳ Ｐゴシック" pitchFamily="34" charset="-128"/>
              </a:rPr>
              <a:t>observations</a:t>
            </a:r>
            <a:r>
              <a:rPr lang="en-US" sz="1400" dirty="0" smtClean="0">
                <a:ea typeface="ＭＳ Ｐゴシック" pitchFamily="34" charset="-128"/>
              </a:rPr>
              <a:t>). </a:t>
            </a:r>
            <a:endParaRPr lang="en-US" sz="1400" dirty="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8229" y="2111216"/>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144" y="1710846"/>
            <a:ext cx="420052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4675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2</a:t>
            </a:r>
            <a:r>
              <a:rPr lang="en-US" dirty="0">
                <a:ea typeface="ＭＳ Ｐゴシック" pitchFamily="34" charset="-128"/>
              </a:rPr>
              <a:t>: Out-of-Sample Forecasts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297712" y="1177684"/>
            <a:ext cx="8708065" cy="799972"/>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(note that we have removed the forecast evaluation table, which we discuss next). </a:t>
            </a:r>
          </a:p>
          <a:p>
            <a:pPr eaLnBrk="1" hangingPunct="1">
              <a:buSzPct val="100000"/>
              <a:buFont typeface="Arial" pitchFamily="34" charset="0"/>
              <a:buChar char="•"/>
              <a:defRPr/>
            </a:pPr>
            <a:r>
              <a:rPr lang="en-US" sz="1600" kern="1200" dirty="0" smtClean="0">
                <a:ea typeface="ＭＳ Ｐゴシック" pitchFamily="34" charset="-128"/>
              </a:rPr>
              <a:t>For comparison purposes, we have also shown a graph of the </a:t>
            </a:r>
            <a:r>
              <a:rPr lang="en-US" sz="1600" b="1" i="1" kern="1200" dirty="0" smtClean="0">
                <a:ea typeface="ＭＳ Ｐゴシック" pitchFamily="34" charset="-128"/>
              </a:rPr>
              <a:t>payroll</a:t>
            </a:r>
            <a:r>
              <a:rPr lang="en-US" sz="1600" kern="1200" dirty="0" smtClean="0">
                <a:ea typeface="ＭＳ Ｐゴシック" pitchFamily="34" charset="-128"/>
              </a:rPr>
              <a:t> and </a:t>
            </a:r>
            <a:r>
              <a:rPr lang="en-US" sz="1600" b="1" i="1" kern="1200" dirty="0" smtClean="0">
                <a:ea typeface="ＭＳ Ｐゴシック" pitchFamily="34" charset="-128"/>
              </a:rPr>
              <a:t>eq02_f</a:t>
            </a:r>
            <a:r>
              <a:rPr lang="en-US" sz="1600" kern="1200" dirty="0" smtClean="0">
                <a:ea typeface="ＭＳ Ｐゴシック" pitchFamily="34" charset="-128"/>
              </a:rPr>
              <a:t> series. Notice that since we selected to “</a:t>
            </a:r>
            <a:r>
              <a:rPr lang="en-US" sz="1600" b="1" i="1" kern="1200" dirty="0" smtClean="0">
                <a:ea typeface="ＭＳ Ｐゴシック" pitchFamily="34" charset="-128"/>
              </a:rPr>
              <a:t>Insert actuals for out-of-sample observations</a:t>
            </a:r>
            <a:r>
              <a:rPr lang="en-US" sz="1600" kern="1200" dirty="0" smtClean="0">
                <a:ea typeface="ＭＳ Ｐゴシック" pitchFamily="34" charset="-128"/>
              </a:rPr>
              <a:t>” the series are identical over the estimation sample (</a:t>
            </a:r>
            <a:r>
              <a:rPr lang="en-US" sz="1600" i="1" kern="1200" dirty="0" smtClean="0">
                <a:ea typeface="ＭＳ Ｐゴシック" pitchFamily="34" charset="-128"/>
              </a:rPr>
              <a:t>1960m1 to 2008m12 )</a:t>
            </a:r>
            <a:r>
              <a:rPr lang="en-US" sz="1600" kern="1200" dirty="0">
                <a:ea typeface="ＭＳ Ｐゴシック" pitchFamily="34" charset="-128"/>
              </a:rPr>
              <a:t>.</a:t>
            </a:r>
            <a:endParaRPr lang="en-US" sz="16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16</a:t>
            </a:fld>
            <a:endParaRPr lang="en-US" sz="800" smtClean="0"/>
          </a:p>
        </p:txBody>
      </p:sp>
      <p:sp>
        <p:nvSpPr>
          <p:cNvPr id="10" name="Rectangle 3"/>
          <p:cNvSpPr txBox="1">
            <a:spLocks noChangeArrowheads="1"/>
          </p:cNvSpPr>
          <p:nvPr/>
        </p:nvSpPr>
        <p:spPr bwMode="auto">
          <a:xfrm>
            <a:off x="1585518" y="2947332"/>
            <a:ext cx="1742472"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b="1" i="1" kern="1200" dirty="0" smtClean="0">
                <a:ea typeface="ＭＳ Ｐゴシック" pitchFamily="34" charset="-128"/>
              </a:rPr>
              <a:t>Forecast Graph</a:t>
            </a:r>
          </a:p>
        </p:txBody>
      </p:sp>
      <p:sp>
        <p:nvSpPr>
          <p:cNvPr id="11" name="Rectangle 3"/>
          <p:cNvSpPr txBox="1">
            <a:spLocks noChangeArrowheads="1"/>
          </p:cNvSpPr>
          <p:nvPr/>
        </p:nvSpPr>
        <p:spPr bwMode="auto">
          <a:xfrm>
            <a:off x="5318684" y="2928219"/>
            <a:ext cx="2313087" cy="36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b="1" i="1" kern="1200" dirty="0" smtClean="0">
                <a:ea typeface="ＭＳ Ｐゴシック" pitchFamily="34" charset="-128"/>
              </a:rPr>
              <a:t>Payroll </a:t>
            </a:r>
            <a:r>
              <a:rPr lang="en-US" sz="1600" b="1" i="1" kern="1200" dirty="0" err="1" smtClean="0">
                <a:ea typeface="ＭＳ Ｐゴシック" pitchFamily="34" charset="-128"/>
              </a:rPr>
              <a:t>vs</a:t>
            </a:r>
            <a:r>
              <a:rPr lang="en-US" sz="1600" b="1" i="1" kern="1200" dirty="0" smtClean="0">
                <a:ea typeface="ＭＳ Ｐゴシック" pitchFamily="34" charset="-128"/>
              </a:rPr>
              <a:t> eq02_f</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071" y="3264760"/>
            <a:ext cx="371475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7852" y="3281375"/>
            <a:ext cx="371475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3"/>
          <p:cNvSpPr txBox="1">
            <a:spLocks noChangeArrowheads="1"/>
          </p:cNvSpPr>
          <p:nvPr/>
        </p:nvSpPr>
        <p:spPr bwMode="gray">
          <a:xfrm>
            <a:off x="705071" y="6129350"/>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graph04</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
        <p:nvSpPr>
          <p:cNvPr id="13" name="Rectangle 3"/>
          <p:cNvSpPr txBox="1">
            <a:spLocks noChangeArrowheads="1"/>
          </p:cNvSpPr>
          <p:nvPr/>
        </p:nvSpPr>
        <p:spPr bwMode="gray">
          <a:xfrm>
            <a:off x="4572221" y="6122260"/>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graph05</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730224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2</a:t>
            </a:r>
            <a:r>
              <a:rPr lang="en-US" dirty="0">
                <a:ea typeface="ＭＳ Ｐゴシック" pitchFamily="34" charset="-128"/>
              </a:rPr>
              <a:t>: </a:t>
            </a:r>
            <a:r>
              <a:rPr lang="en-US" dirty="0" smtClean="0">
                <a:ea typeface="ＭＳ Ｐゴシック" pitchFamily="34" charset="-128"/>
              </a:rPr>
              <a:t>Forecast Evaluation Details</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539335" y="1177684"/>
            <a:ext cx="8434544"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Let’s take a closer look at the </a:t>
            </a:r>
            <a:r>
              <a:rPr lang="en-US" sz="1800" i="1" kern="1200" dirty="0" smtClean="0">
                <a:ea typeface="ＭＳ Ｐゴシック" pitchFamily="34" charset="-128"/>
              </a:rPr>
              <a:t>Forecast Evaluation </a:t>
            </a:r>
            <a:r>
              <a:rPr lang="en-US" sz="1800" kern="1200" dirty="0" smtClean="0">
                <a:ea typeface="ＭＳ Ｐゴシック" pitchFamily="34" charset="-128"/>
              </a:rPr>
              <a:t>Table shown here.</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17</a:t>
            </a:fld>
            <a:endParaRPr lang="en-US" sz="800" smtClean="0"/>
          </a:p>
        </p:txBody>
      </p:sp>
      <p:sp>
        <p:nvSpPr>
          <p:cNvPr id="15" name="Rectangle 3"/>
          <p:cNvSpPr txBox="1">
            <a:spLocks noChangeArrowheads="1"/>
          </p:cNvSpPr>
          <p:nvPr/>
        </p:nvSpPr>
        <p:spPr bwMode="auto">
          <a:xfrm>
            <a:off x="611436" y="1604520"/>
            <a:ext cx="4120051" cy="3775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Forecast Evaluation</a:t>
            </a:r>
          </a:p>
          <a:p>
            <a:pPr eaLnBrk="1" hangingPunct="1">
              <a:spcBef>
                <a:spcPts val="0"/>
              </a:spcBef>
              <a:spcAft>
                <a:spcPts val="600"/>
              </a:spcAft>
              <a:buSzPct val="100000"/>
              <a:buFont typeface="Wingdings" pitchFamily="2" charset="2"/>
              <a:buChar char="ü"/>
              <a:defRPr/>
            </a:pPr>
            <a:r>
              <a:rPr lang="en-US" sz="1400" dirty="0" smtClean="0">
                <a:ea typeface="ＭＳ Ｐゴシック" pitchFamily="34" charset="-128"/>
              </a:rPr>
              <a:t>First, notice that the forecast evaluation is saved in two formats. If you check the box (</a:t>
            </a:r>
            <a:r>
              <a:rPr lang="en-US" sz="1400" b="1" dirty="0" smtClean="0">
                <a:ea typeface="ＭＳ Ｐゴシック" pitchFamily="34" charset="-128"/>
              </a:rPr>
              <a:t>Forecast graph</a:t>
            </a:r>
            <a:r>
              <a:rPr lang="en-US" sz="1400" dirty="0" smtClean="0">
                <a:ea typeface="ＭＳ Ｐゴシック" pitchFamily="34" charset="-128"/>
              </a:rPr>
              <a:t>), the forecast evaluation table is included along with the forecast graph (the first table shown here is copied from this option). If you uncheck </a:t>
            </a:r>
            <a:r>
              <a:rPr lang="en-US" sz="1400" b="1" dirty="0" smtClean="0">
                <a:ea typeface="ＭＳ Ｐゴシック" pitchFamily="34" charset="-128"/>
              </a:rPr>
              <a:t>Forecast graph</a:t>
            </a:r>
            <a:r>
              <a:rPr lang="en-US" sz="1400" dirty="0" smtClean="0">
                <a:ea typeface="ＭＳ Ｐゴシック" pitchFamily="34" charset="-128"/>
              </a:rPr>
              <a:t>, the </a:t>
            </a:r>
            <a:r>
              <a:rPr lang="en-US" sz="1400" b="1" dirty="0" smtClean="0">
                <a:ea typeface="ＭＳ Ｐゴシック" pitchFamily="34" charset="-128"/>
              </a:rPr>
              <a:t>Forecast evaluation </a:t>
            </a:r>
            <a:r>
              <a:rPr lang="en-US" sz="1400" dirty="0" smtClean="0">
                <a:ea typeface="ＭＳ Ｐゴシック" pitchFamily="34" charset="-128"/>
              </a:rPr>
              <a:t>is shown in a separate table (the second table shown here). </a:t>
            </a:r>
          </a:p>
          <a:p>
            <a:pPr eaLnBrk="1" hangingPunct="1">
              <a:spcBef>
                <a:spcPts val="0"/>
              </a:spcBef>
              <a:spcAft>
                <a:spcPts val="600"/>
              </a:spcAft>
              <a:buSzPct val="100000"/>
              <a:buFont typeface="Wingdings" pitchFamily="2" charset="2"/>
              <a:buChar char="ü"/>
              <a:defRPr/>
            </a:pPr>
            <a:r>
              <a:rPr lang="en-US" sz="1400" dirty="0" smtClean="0">
                <a:ea typeface="ＭＳ Ｐゴシック" pitchFamily="34" charset="-128"/>
              </a:rPr>
              <a:t>EViews indicates the number of observations used to perform the forecast evaluation. Here we have 51 periods, which span the period from </a:t>
            </a:r>
            <a:r>
              <a:rPr lang="en-US" sz="1400" i="1" dirty="0" smtClean="0">
                <a:ea typeface="ＭＳ Ｐゴシック" pitchFamily="34" charset="-128"/>
              </a:rPr>
              <a:t>2009m01 to 2013m03</a:t>
            </a:r>
            <a:r>
              <a:rPr lang="en-US" sz="1400" dirty="0" smtClean="0">
                <a:ea typeface="ＭＳ Ｐゴシック" pitchFamily="34" charset="-128"/>
              </a:rPr>
              <a:t>. Note that for the remaining period (</a:t>
            </a:r>
            <a:r>
              <a:rPr lang="en-US" sz="1400" i="1" dirty="0" smtClean="0">
                <a:ea typeface="ＭＳ Ｐゴシック" pitchFamily="34" charset="-128"/>
              </a:rPr>
              <a:t>2013m03 to 2014m12</a:t>
            </a:r>
            <a:r>
              <a:rPr lang="en-US" sz="1400" dirty="0" smtClean="0">
                <a:ea typeface="ＭＳ Ｐゴシック" pitchFamily="34" charset="-128"/>
              </a:rPr>
              <a:t>), EViews does not carry out a forecast evaluation because the values of the dependent variable (</a:t>
            </a:r>
            <a:r>
              <a:rPr lang="en-US" sz="1400" b="1" i="1" dirty="0" smtClean="0">
                <a:ea typeface="ＭＳ Ｐゴシック" pitchFamily="34" charset="-128"/>
              </a:rPr>
              <a:t>payroll</a:t>
            </a:r>
            <a:r>
              <a:rPr lang="en-US" sz="1400" dirty="0" smtClean="0">
                <a:ea typeface="ＭＳ Ｐゴシック" pitchFamily="34" charset="-128"/>
              </a:rPr>
              <a:t>) are missing.</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2986" y="1838325"/>
            <a:ext cx="1895475"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061" y="3492297"/>
            <a:ext cx="3181350"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3"/>
          <p:cNvSpPr txBox="1">
            <a:spLocks noChangeArrowheads="1"/>
          </p:cNvSpPr>
          <p:nvPr/>
        </p:nvSpPr>
        <p:spPr bwMode="gray">
          <a:xfrm>
            <a:off x="1079311" y="5662237"/>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table01</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968198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2</a:t>
            </a:r>
            <a:r>
              <a:rPr lang="en-US" dirty="0">
                <a:ea typeface="ＭＳ Ｐゴシック" pitchFamily="34" charset="-128"/>
              </a:rPr>
              <a:t>: </a:t>
            </a:r>
            <a:r>
              <a:rPr lang="en-US" dirty="0" smtClean="0">
                <a:ea typeface="ＭＳ Ｐゴシック" pitchFamily="34" charset="-128"/>
              </a:rPr>
              <a:t>Forecast Evaluation Details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18</a:t>
            </a:fld>
            <a:endParaRPr lang="en-US" sz="800" smtClean="0"/>
          </a:p>
        </p:txBody>
      </p:sp>
      <p:sp>
        <p:nvSpPr>
          <p:cNvPr id="15" name="Rectangle 3"/>
          <p:cNvSpPr txBox="1">
            <a:spLocks noChangeArrowheads="1"/>
          </p:cNvSpPr>
          <p:nvPr/>
        </p:nvSpPr>
        <p:spPr bwMode="auto">
          <a:xfrm>
            <a:off x="329610" y="1152638"/>
            <a:ext cx="5263116" cy="5322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Forecast Evaluation (cont’d)</a:t>
            </a:r>
            <a:endParaRPr lang="en-US" sz="1400" dirty="0">
              <a:ea typeface="ＭＳ Ｐゴシック" pitchFamily="34" charset="-128"/>
            </a:endParaRPr>
          </a:p>
          <a:p>
            <a:pPr marL="0" indent="0" eaLnBrk="1" hangingPunct="1">
              <a:buSzPct val="100000"/>
              <a:buNone/>
              <a:defRPr/>
            </a:pPr>
            <a:r>
              <a:rPr lang="en-US" sz="1400" dirty="0" smtClean="0">
                <a:ea typeface="ＭＳ Ｐゴシック" pitchFamily="34" charset="-128"/>
              </a:rPr>
              <a:t>The reported forecast statistics indicate that our forecasting model does not perform well out-of-sample.</a:t>
            </a:r>
          </a:p>
          <a:p>
            <a:pPr lvl="1" eaLnBrk="1" hangingPunct="1">
              <a:buSzPct val="100000"/>
              <a:buFont typeface="Wingdings" pitchFamily="2" charset="2"/>
              <a:buChar char="ü"/>
              <a:defRPr/>
            </a:pPr>
            <a:r>
              <a:rPr lang="en-US" sz="1400" dirty="0" smtClean="0">
                <a:ea typeface="ＭＳ Ｐゴシック" pitchFamily="34" charset="-128"/>
              </a:rPr>
              <a:t>The </a:t>
            </a:r>
            <a:r>
              <a:rPr lang="en-US" sz="1400" b="1" dirty="0" smtClean="0">
                <a:ea typeface="ＭＳ Ｐゴシック" pitchFamily="34" charset="-128"/>
              </a:rPr>
              <a:t>Root Mean Squared Error </a:t>
            </a:r>
            <a:r>
              <a:rPr lang="en-US" sz="1400" dirty="0" smtClean="0">
                <a:ea typeface="ＭＳ Ｐゴシック" pitchFamily="34" charset="-128"/>
              </a:rPr>
              <a:t>(</a:t>
            </a:r>
            <a:r>
              <a:rPr lang="en-US" sz="1400" i="1" dirty="0" smtClean="0">
                <a:ea typeface="ＭＳ Ｐゴシック" pitchFamily="34" charset="-128"/>
              </a:rPr>
              <a:t>RMSE</a:t>
            </a:r>
            <a:r>
              <a:rPr lang="en-US" sz="1400" dirty="0" smtClean="0">
                <a:ea typeface="ＭＳ Ｐゴシック" pitchFamily="34" charset="-128"/>
              </a:rPr>
              <a:t>) </a:t>
            </a:r>
            <a:r>
              <a:rPr lang="en-US" sz="1400" dirty="0">
                <a:ea typeface="ＭＳ Ｐゴシック" pitchFamily="34" charset="-128"/>
              </a:rPr>
              <a:t>is </a:t>
            </a:r>
            <a:r>
              <a:rPr lang="en-US" sz="1400" dirty="0" smtClean="0">
                <a:ea typeface="ＭＳ Ｐゴシック" pitchFamily="34" charset="-128"/>
              </a:rPr>
              <a:t>the </a:t>
            </a:r>
            <a:r>
              <a:rPr lang="en-US" sz="1400" dirty="0">
                <a:ea typeface="ＭＳ Ｐゴシック" pitchFamily="34" charset="-128"/>
              </a:rPr>
              <a:t>standard deviation of the forecast </a:t>
            </a:r>
            <a:r>
              <a:rPr lang="en-US" sz="1400" dirty="0" smtClean="0">
                <a:ea typeface="ＭＳ Ｐゴシック" pitchFamily="34" charset="-128"/>
              </a:rPr>
              <a:t>errors. This is quite large when compared to the standard deviation of </a:t>
            </a:r>
            <a:r>
              <a:rPr lang="en-US" sz="1400" b="1" i="1" dirty="0" smtClean="0">
                <a:ea typeface="ＭＳ Ｐゴシック" pitchFamily="34" charset="-128"/>
              </a:rPr>
              <a:t>payroll </a:t>
            </a:r>
            <a:r>
              <a:rPr lang="en-US" sz="1400" dirty="0" smtClean="0">
                <a:ea typeface="ＭＳ Ｐゴシック" pitchFamily="34" charset="-128"/>
              </a:rPr>
              <a:t>series. </a:t>
            </a:r>
          </a:p>
          <a:p>
            <a:pPr lvl="1" eaLnBrk="1" hangingPunct="1">
              <a:buSzPct val="100000"/>
              <a:buFont typeface="Wingdings" pitchFamily="2" charset="2"/>
              <a:buChar char="ü"/>
              <a:defRPr/>
            </a:pPr>
            <a:r>
              <a:rPr lang="en-US" sz="1400" dirty="0" smtClean="0">
                <a:ea typeface="ＭＳ Ｐゴシック" pitchFamily="34" charset="-128"/>
              </a:rPr>
              <a:t>Note that </a:t>
            </a:r>
            <a:r>
              <a:rPr lang="en-US" sz="1400" b="1" dirty="0" smtClean="0">
                <a:ea typeface="ＭＳ Ｐゴシック" pitchFamily="34" charset="-128"/>
              </a:rPr>
              <a:t>RMSE</a:t>
            </a:r>
            <a:r>
              <a:rPr lang="en-US" sz="1400" dirty="0" smtClean="0">
                <a:ea typeface="ＭＳ Ｐゴシック" pitchFamily="34" charset="-128"/>
              </a:rPr>
              <a:t> and </a:t>
            </a:r>
            <a:r>
              <a:rPr lang="en-US" sz="1400" b="1" dirty="0" smtClean="0">
                <a:ea typeface="ＭＳ Ｐゴシック" pitchFamily="34" charset="-128"/>
              </a:rPr>
              <a:t>Mean Absolute Error </a:t>
            </a:r>
            <a:r>
              <a:rPr lang="en-US" sz="1400" dirty="0" smtClean="0">
                <a:ea typeface="ＭＳ Ｐゴシック" pitchFamily="34" charset="-128"/>
              </a:rPr>
              <a:t>depend on the scale of the dependent variable, while the next two statistics (</a:t>
            </a:r>
            <a:r>
              <a:rPr lang="en-US" sz="1400" b="1" dirty="0" smtClean="0">
                <a:ea typeface="ＭＳ Ｐゴシック" pitchFamily="34" charset="-128"/>
              </a:rPr>
              <a:t>Mean Abs. Percent Error </a:t>
            </a:r>
            <a:r>
              <a:rPr lang="en-US" sz="1400" dirty="0" smtClean="0">
                <a:ea typeface="ＭＳ Ｐゴシック" pitchFamily="34" charset="-128"/>
              </a:rPr>
              <a:t>and </a:t>
            </a:r>
            <a:r>
              <a:rPr lang="en-US" sz="1400" b="1" dirty="0" err="1" smtClean="0">
                <a:ea typeface="ＭＳ Ｐゴシック" pitchFamily="34" charset="-128"/>
              </a:rPr>
              <a:t>Theil</a:t>
            </a:r>
            <a:r>
              <a:rPr lang="en-US" sz="1400" b="1" dirty="0" smtClean="0">
                <a:ea typeface="ＭＳ Ｐゴシック" pitchFamily="34" charset="-128"/>
              </a:rPr>
              <a:t> Inequality Coefficient</a:t>
            </a:r>
            <a:r>
              <a:rPr lang="en-US" sz="1400" dirty="0" smtClean="0">
                <a:ea typeface="ＭＳ Ｐゴシック" pitchFamily="34" charset="-128"/>
              </a:rPr>
              <a:t>) are scale invariant. The </a:t>
            </a:r>
            <a:r>
              <a:rPr lang="en-US" sz="1400" i="1" dirty="0" err="1" smtClean="0">
                <a:ea typeface="ＭＳ Ｐゴシック" pitchFamily="34" charset="-128"/>
              </a:rPr>
              <a:t>Theil</a:t>
            </a:r>
            <a:r>
              <a:rPr lang="en-US" sz="1400" i="1" dirty="0" smtClean="0">
                <a:ea typeface="ＭＳ Ｐゴシック" pitchFamily="34" charset="-128"/>
              </a:rPr>
              <a:t> Coefficient</a:t>
            </a:r>
            <a:r>
              <a:rPr lang="en-US" sz="1400" dirty="0" smtClean="0">
                <a:ea typeface="ＭＳ Ｐゴシック" pitchFamily="34" charset="-128"/>
              </a:rPr>
              <a:t> lies between 0 and 1, with 0 indicating a perfect fit.</a:t>
            </a:r>
          </a:p>
          <a:p>
            <a:pPr lvl="1" eaLnBrk="1" hangingPunct="1">
              <a:buSzPct val="100000"/>
              <a:buFont typeface="Wingdings" pitchFamily="2" charset="2"/>
              <a:buChar char="ü"/>
              <a:defRPr/>
            </a:pPr>
            <a:r>
              <a:rPr lang="en-US" sz="1400" b="1" dirty="0" smtClean="0">
                <a:ea typeface="ＭＳ Ｐゴシック" pitchFamily="34" charset="-128"/>
              </a:rPr>
              <a:t>Bias Proportion </a:t>
            </a:r>
            <a:r>
              <a:rPr lang="en-US" sz="1400" dirty="0" smtClean="0">
                <a:ea typeface="ＭＳ Ｐゴシック" pitchFamily="34" charset="-128"/>
              </a:rPr>
              <a:t>– indicates how far is the mean of the forecast from the mean of the actual series.</a:t>
            </a:r>
          </a:p>
          <a:p>
            <a:pPr lvl="1" eaLnBrk="1" hangingPunct="1">
              <a:buSzPct val="100000"/>
              <a:buFont typeface="Wingdings" pitchFamily="2" charset="2"/>
              <a:buChar char="ü"/>
              <a:defRPr/>
            </a:pPr>
            <a:r>
              <a:rPr lang="en-US" sz="1400" b="1" dirty="0">
                <a:ea typeface="ＭＳ Ｐゴシック" pitchFamily="34" charset="-128"/>
              </a:rPr>
              <a:t> </a:t>
            </a:r>
            <a:r>
              <a:rPr lang="en-US" sz="1400" b="1" dirty="0" smtClean="0">
                <a:ea typeface="ＭＳ Ｐゴシック" pitchFamily="34" charset="-128"/>
              </a:rPr>
              <a:t>Variance Proportion </a:t>
            </a:r>
            <a:r>
              <a:rPr lang="en-US" sz="1400" dirty="0" smtClean="0">
                <a:ea typeface="ＭＳ Ｐゴシック" pitchFamily="34" charset="-128"/>
              </a:rPr>
              <a:t>– indicates how far is the variance of the forecasts from the variance of the actual series.</a:t>
            </a:r>
          </a:p>
          <a:p>
            <a:pPr lvl="1" eaLnBrk="1" hangingPunct="1">
              <a:buSzPct val="100000"/>
              <a:buFont typeface="Wingdings" pitchFamily="2" charset="2"/>
              <a:buChar char="ü"/>
              <a:defRPr/>
            </a:pPr>
            <a:r>
              <a:rPr lang="en-US" sz="1400" b="1" dirty="0" smtClean="0">
                <a:ea typeface="ＭＳ Ｐゴシック" pitchFamily="34" charset="-128"/>
              </a:rPr>
              <a:t>Covariance Proportion </a:t>
            </a:r>
            <a:r>
              <a:rPr lang="en-US" sz="1400" dirty="0" smtClean="0">
                <a:ea typeface="ＭＳ Ｐゴシック" pitchFamily="34" charset="-128"/>
              </a:rPr>
              <a:t>– measures the remaining unsystematic forecasting errors. </a:t>
            </a:r>
          </a:p>
          <a:p>
            <a:pPr lvl="1" eaLnBrk="1" hangingPunct="1">
              <a:buSzPct val="100000"/>
              <a:buFont typeface="Wingdings" pitchFamily="2" charset="2"/>
              <a:buChar char="ü"/>
              <a:defRPr/>
            </a:pPr>
            <a:r>
              <a:rPr lang="en-US" sz="1400" dirty="0" smtClean="0">
                <a:ea typeface="ＭＳ Ｐゴシック" pitchFamily="34" charset="-128"/>
              </a:rPr>
              <a:t>If the forecasts are “good” the bias and variance proportions should be small (which is not the case here). </a:t>
            </a:r>
          </a:p>
          <a:p>
            <a:pPr lvl="1" eaLnBrk="1" hangingPunct="1">
              <a:buSzPct val="100000"/>
              <a:buFont typeface="Wingdings" pitchFamily="2" charset="2"/>
              <a:buChar char="ü"/>
              <a:defRPr/>
            </a:pPr>
            <a:r>
              <a:rPr lang="en-US" sz="1400" dirty="0" smtClean="0">
                <a:ea typeface="ＭＳ Ｐゴシック" pitchFamily="34" charset="-128"/>
              </a:rPr>
              <a:t>Note that the Bias, Variance and Covariance Proportions add up to 1 (they are given as proportions out of 1). </a:t>
            </a:r>
          </a:p>
          <a:p>
            <a:pPr marL="401638" lvl="1" indent="0" eaLnBrk="1" hangingPunct="1">
              <a:buSzPct val="100000"/>
              <a:buNone/>
              <a:defRPr/>
            </a:pPr>
            <a:endParaRPr lang="en-US" sz="1400" dirty="0" smtClean="0">
              <a:ea typeface="ＭＳ Ｐゴシック" pitchFamily="34" charset="-128"/>
            </a:endParaRPr>
          </a:p>
          <a:p>
            <a:pPr lvl="1" eaLnBrk="1" hangingPunct="1">
              <a:buSzPct val="100000"/>
              <a:buFont typeface="Wingdings" pitchFamily="2" charset="2"/>
              <a:buChar char="ü"/>
              <a:defRPr/>
            </a:pPr>
            <a:endParaRPr lang="en-US" sz="1400" dirty="0" smtClean="0">
              <a:ea typeface="ＭＳ Ｐゴシック" pitchFamily="34" charset="-128"/>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9795" y="1349227"/>
            <a:ext cx="1895475"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2726" y="3040414"/>
            <a:ext cx="3181350"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9176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3: Forecasted Explanatory Variables</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297712" y="1177683"/>
            <a:ext cx="8718697" cy="2490550"/>
          </a:xfrm>
        </p:spPr>
        <p:txBody>
          <a:bodyPr/>
          <a:lstStyle/>
          <a:p>
            <a:pPr eaLnBrk="1" hangingPunct="1">
              <a:buSzPct val="100000"/>
              <a:buFont typeface="Arial" pitchFamily="34" charset="0"/>
              <a:buChar char="•"/>
              <a:defRPr/>
            </a:pPr>
            <a:r>
              <a:rPr lang="en-US" sz="1600" kern="1200" dirty="0" smtClean="0">
                <a:ea typeface="ＭＳ Ｐゴシック" pitchFamily="34" charset="-128"/>
              </a:rPr>
              <a:t>In order to be able to produce an </a:t>
            </a:r>
            <a:r>
              <a:rPr lang="en-US" sz="1600" i="1" kern="1200" dirty="0" smtClean="0">
                <a:ea typeface="ＭＳ Ｐゴシック" pitchFamily="34" charset="-128"/>
              </a:rPr>
              <a:t>out-of-sample</a:t>
            </a:r>
            <a:r>
              <a:rPr lang="en-US" sz="1600" kern="1200" dirty="0" smtClean="0">
                <a:ea typeface="ＭＳ Ｐゴシック" pitchFamily="34" charset="-128"/>
              </a:rPr>
              <a:t> forecast, we need to know the future values for all explanatory (right-hand-side) variables. </a:t>
            </a:r>
          </a:p>
          <a:p>
            <a:pPr eaLnBrk="1" hangingPunct="1">
              <a:buSzPct val="100000"/>
              <a:buFont typeface="Arial" pitchFamily="34" charset="0"/>
              <a:buChar char="•"/>
              <a:defRPr/>
            </a:pPr>
            <a:r>
              <a:rPr lang="en-US" sz="1600" kern="1200" dirty="0" smtClean="0">
                <a:ea typeface="ＭＳ Ｐゴシック" pitchFamily="34" charset="-128"/>
              </a:rPr>
              <a:t>This was easy enough so far, because we used </a:t>
            </a:r>
            <a:r>
              <a:rPr lang="en-US" sz="1600" b="1" i="1" kern="1200" dirty="0" smtClean="0">
                <a:ea typeface="ＭＳ Ｐゴシック" pitchFamily="34" charset="-128"/>
              </a:rPr>
              <a:t>@trend </a:t>
            </a:r>
            <a:r>
              <a:rPr lang="en-US" sz="1600" kern="1200" dirty="0" smtClean="0">
                <a:ea typeface="ＭＳ Ｐゴシック" pitchFamily="34" charset="-128"/>
              </a:rPr>
              <a:t>and seasonal factors to forecast our dependent variable. EViews easily produces “forecasts” for trend variable, and seasonal factors are set as </a:t>
            </a:r>
            <a:r>
              <a:rPr lang="en-US" sz="1600" b="1" i="1" kern="1200" dirty="0" smtClean="0">
                <a:ea typeface="ＭＳ Ｐゴシック" pitchFamily="34" charset="-128"/>
              </a:rPr>
              <a:t>@month=1</a:t>
            </a:r>
            <a:r>
              <a:rPr lang="en-US" sz="1600" kern="1200" dirty="0" smtClean="0">
                <a:ea typeface="ＭＳ Ｐゴシック" pitchFamily="34" charset="-128"/>
              </a:rPr>
              <a:t>, </a:t>
            </a:r>
            <a:r>
              <a:rPr lang="en-US" sz="1600" b="1" i="1" kern="1200" dirty="0" smtClean="0">
                <a:ea typeface="ＭＳ Ｐゴシック" pitchFamily="34" charset="-128"/>
              </a:rPr>
              <a:t>@month=2</a:t>
            </a:r>
            <a:r>
              <a:rPr lang="en-US" sz="1600" kern="1200" dirty="0" smtClean="0">
                <a:ea typeface="ＭＳ Ｐゴシック" pitchFamily="34" charset="-128"/>
              </a:rPr>
              <a:t>, etc. </a:t>
            </a:r>
          </a:p>
          <a:p>
            <a:pPr eaLnBrk="1" hangingPunct="1">
              <a:buSzPct val="100000"/>
              <a:buFont typeface="Arial" pitchFamily="34" charset="0"/>
              <a:buChar char="•"/>
              <a:defRPr/>
            </a:pPr>
            <a:r>
              <a:rPr lang="en-US" sz="1600" kern="1200" dirty="0" smtClean="0">
                <a:ea typeface="ＭＳ Ｐゴシック" pitchFamily="34" charset="-128"/>
              </a:rPr>
              <a:t>However, for most explanatory variables, we need to provide values over the forecast period. </a:t>
            </a:r>
          </a:p>
          <a:p>
            <a:pPr lvl="1" eaLnBrk="1" hangingPunct="1">
              <a:buSzPct val="100000"/>
              <a:buFont typeface="Arial" pitchFamily="34" charset="0"/>
              <a:buChar char="•"/>
              <a:defRPr/>
            </a:pPr>
            <a:r>
              <a:rPr lang="en-US" sz="1400" kern="1200" dirty="0" smtClean="0">
                <a:ea typeface="ＭＳ Ｐゴシック" pitchFamily="34" charset="-128"/>
              </a:rPr>
              <a:t>For example, suppose we want to forecast </a:t>
            </a:r>
            <a:r>
              <a:rPr lang="en-US" sz="1400" b="1" i="1" kern="1200" dirty="0" smtClean="0">
                <a:ea typeface="ＭＳ Ｐゴシック" pitchFamily="34" charset="-128"/>
              </a:rPr>
              <a:t>payroll</a:t>
            </a:r>
            <a:r>
              <a:rPr lang="en-US" sz="1400" kern="1200" dirty="0" smtClean="0">
                <a:ea typeface="ＭＳ Ｐゴシック" pitchFamily="34" charset="-128"/>
              </a:rPr>
              <a:t> using </a:t>
            </a:r>
            <a:r>
              <a:rPr lang="en-US" sz="1400" b="1" i="1" kern="1200" dirty="0" err="1" smtClean="0">
                <a:ea typeface="ＭＳ Ｐゴシック" pitchFamily="34" charset="-128"/>
              </a:rPr>
              <a:t>ip</a:t>
            </a:r>
            <a:r>
              <a:rPr lang="en-US" sz="1400" kern="1200" dirty="0" smtClean="0">
                <a:ea typeface="ＭＳ Ｐゴシック" pitchFamily="34" charset="-128"/>
              </a:rPr>
              <a:t>, </a:t>
            </a:r>
            <a:r>
              <a:rPr lang="en-US" sz="1400" b="1" i="1" kern="1200" dirty="0" smtClean="0">
                <a:ea typeface="ＭＳ Ｐゴシック" pitchFamily="34" charset="-128"/>
              </a:rPr>
              <a:t>ism</a:t>
            </a:r>
            <a:r>
              <a:rPr lang="en-US" sz="1400" kern="1200" dirty="0" smtClean="0">
                <a:ea typeface="ＭＳ Ｐゴシック" pitchFamily="34" charset="-128"/>
              </a:rPr>
              <a:t> and </a:t>
            </a:r>
            <a:r>
              <a:rPr lang="en-US" sz="1400" b="1" i="1" kern="1200" dirty="0" smtClean="0">
                <a:ea typeface="ＭＳ Ｐゴシック" pitchFamily="34" charset="-128"/>
              </a:rPr>
              <a:t>tbill3m</a:t>
            </a:r>
            <a:r>
              <a:rPr lang="en-US" sz="1400" kern="1200" dirty="0" smtClean="0">
                <a:ea typeface="ＭＳ Ｐゴシック" pitchFamily="34" charset="-128"/>
              </a:rPr>
              <a:t> as additional explanatory variables. As shown previously (and in the graphs below), we  have provided data for the explanatory variables over the forecast period (</a:t>
            </a:r>
            <a:r>
              <a:rPr lang="en-US" sz="1400" i="1" kern="1200" dirty="0" smtClean="0">
                <a:ea typeface="ＭＳ Ｐゴシック" pitchFamily="34" charset="-128"/>
              </a:rPr>
              <a:t>2009m01 to 2014m12</a:t>
            </a:r>
            <a:r>
              <a:rPr lang="en-US" sz="1400" kern="1200" dirty="0" smtClean="0">
                <a:ea typeface="ＭＳ Ｐゴシック" pitchFamily="34" charset="-128"/>
              </a:rPr>
              <a:t>). </a:t>
            </a:r>
          </a:p>
          <a:p>
            <a:pPr eaLnBrk="1" hangingPunct="1">
              <a:buSzPct val="100000"/>
              <a:buFont typeface="Arial" pitchFamily="34" charset="0"/>
              <a:buChar char="•"/>
              <a:defRPr/>
            </a:pPr>
            <a:endParaRPr lang="en-US" sz="18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19</a:t>
            </a:fld>
            <a:endParaRPr lang="en-US" sz="800" smtClean="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527" y="3779211"/>
            <a:ext cx="2415362" cy="2431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8082" y="3779211"/>
            <a:ext cx="2414254" cy="2406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2336" y="3779210"/>
            <a:ext cx="2440003" cy="2400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6516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US" dirty="0">
                <a:ea typeface="ＭＳ Ｐゴシック" pitchFamily="34" charset="-128"/>
              </a:rPr>
              <a:t>Data and </a:t>
            </a:r>
            <a:r>
              <a:rPr lang="en-US" dirty="0" err="1">
                <a:ea typeface="ＭＳ Ｐゴシック" pitchFamily="34" charset="-128"/>
              </a:rPr>
              <a:t>Workfile</a:t>
            </a:r>
            <a:r>
              <a:rPr lang="en-US" dirty="0">
                <a:ea typeface="ＭＳ Ｐゴシック" pitchFamily="34" charset="-128"/>
              </a:rPr>
              <a:t> Documentation</a:t>
            </a:r>
            <a:endParaRPr lang="en-US" dirty="0" smtClean="0">
              <a:ea typeface="ＭＳ Ｐゴシック" pitchFamily="34" charset="-128"/>
            </a:endParaRPr>
          </a:p>
        </p:txBody>
      </p:sp>
      <p:sp>
        <p:nvSpPr>
          <p:cNvPr id="6146"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C20211BC-91EA-4E33-ABEA-B0F9FA93EFF6}" type="slidenum">
              <a:rPr lang="en-US" sz="800" smtClean="0"/>
              <a:pPr eaLnBrk="1" hangingPunct="1">
                <a:defRPr/>
              </a:pPr>
              <a:t>2</a:t>
            </a:fld>
            <a:endParaRPr lang="en-US" sz="800" smtClean="0"/>
          </a:p>
        </p:txBody>
      </p:sp>
      <p:sp>
        <p:nvSpPr>
          <p:cNvPr id="6" name="Rectangle 3"/>
          <p:cNvSpPr txBox="1">
            <a:spLocks noChangeArrowheads="1"/>
          </p:cNvSpPr>
          <p:nvPr/>
        </p:nvSpPr>
        <p:spPr bwMode="auto">
          <a:xfrm>
            <a:off x="387198" y="1234241"/>
            <a:ext cx="8129481" cy="3157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800" b="1" i="1" kern="1200" dirty="0" smtClean="0">
                <a:ea typeface="ＭＳ Ｐゴシック" pitchFamily="34" charset="-128"/>
              </a:rPr>
              <a:t>Data.wf1</a:t>
            </a:r>
            <a:r>
              <a:rPr lang="en-US" sz="1800" kern="1200" dirty="0" smtClean="0">
                <a:ea typeface="ＭＳ Ｐゴシック" pitchFamily="34" charset="-128"/>
              </a:rPr>
              <a:t> and </a:t>
            </a:r>
            <a:r>
              <a:rPr lang="en-US" sz="1800" b="1" i="1" kern="1200" dirty="0" smtClean="0">
                <a:ea typeface="ＭＳ Ｐゴシック" pitchFamily="34" charset="-128"/>
              </a:rPr>
              <a:t>Data.xls </a:t>
            </a:r>
            <a:r>
              <a:rPr lang="en-US" sz="1800" kern="1200" dirty="0" smtClean="0">
                <a:ea typeface="ＭＳ Ｐゴシック" pitchFamily="34" charset="-128"/>
              </a:rPr>
              <a:t>have monthly data from January 1960-March 2013.</a:t>
            </a:r>
          </a:p>
          <a:p>
            <a:pPr marL="0" indent="0" eaLnBrk="1" hangingPunct="1">
              <a:buSzPct val="100000"/>
              <a:buFont typeface="Times" pitchFamily="18" charset="0"/>
              <a:buNone/>
              <a:defRPr/>
            </a:pPr>
            <a:endParaRPr lang="en-US" sz="1800" kern="1200" dirty="0" smtClean="0">
              <a:ea typeface="ＭＳ Ｐゴシック" pitchFamily="34" charset="-128"/>
            </a:endParaRPr>
          </a:p>
          <a:p>
            <a:pPr marL="633413" lvl="1" indent="-231775" eaLnBrk="1" hangingPunct="1">
              <a:buFont typeface="Wingdings" pitchFamily="2" charset="2"/>
              <a:buChar char="ü"/>
              <a:defRPr/>
            </a:pPr>
            <a:r>
              <a:rPr lang="en-US" sz="1600" b="1" i="1" dirty="0" smtClean="0">
                <a:ea typeface="ＭＳ Ｐゴシック" pitchFamily="34" charset="-128"/>
              </a:rPr>
              <a:t>payroll</a:t>
            </a:r>
            <a:r>
              <a:rPr lang="en-US" sz="1600" kern="1200" dirty="0" smtClean="0">
                <a:ea typeface="ＭＳ Ｐゴシック" pitchFamily="34" charset="-128"/>
              </a:rPr>
              <a:t> – </a:t>
            </a:r>
            <a:r>
              <a:rPr lang="en-US" sz="1600" dirty="0" smtClean="0">
                <a:ea typeface="ＭＳ Ｐゴシック" pitchFamily="34" charset="-128"/>
              </a:rPr>
              <a:t>employment levels, thousands of employees </a:t>
            </a:r>
            <a:r>
              <a:rPr lang="en-US" sz="1600" kern="1200" dirty="0" smtClean="0">
                <a:ea typeface="ＭＳ Ｐゴシック" pitchFamily="34" charset="-128"/>
              </a:rPr>
              <a:t>(source: </a:t>
            </a:r>
            <a:r>
              <a:rPr lang="en-US" sz="1600" i="1" kern="1200" dirty="0" smtClean="0">
                <a:ea typeface="ＭＳ Ｐゴシック" pitchFamily="34" charset="-128"/>
              </a:rPr>
              <a:t>Bureau of Labor Statistics</a:t>
            </a:r>
            <a:r>
              <a:rPr lang="en-US" sz="1600" kern="1200" dirty="0" smtClean="0">
                <a:ea typeface="ＭＳ Ｐゴシック" pitchFamily="34" charset="-128"/>
              </a:rPr>
              <a:t>)</a:t>
            </a:r>
          </a:p>
          <a:p>
            <a:pPr marL="633413" lvl="1" indent="-231775" eaLnBrk="1" hangingPunct="1">
              <a:buFont typeface="Wingdings" pitchFamily="2" charset="2"/>
              <a:buChar char="ü"/>
              <a:defRPr/>
            </a:pPr>
            <a:r>
              <a:rPr lang="en-US" sz="1600" b="1" i="1" kern="1200" dirty="0" smtClean="0">
                <a:ea typeface="ＭＳ Ｐゴシック" pitchFamily="34" charset="-128"/>
              </a:rPr>
              <a:t>IP </a:t>
            </a:r>
            <a:r>
              <a:rPr lang="en-US" sz="1600" kern="1200" dirty="0" smtClean="0">
                <a:ea typeface="ＭＳ Ｐゴシック" pitchFamily="34" charset="-128"/>
              </a:rPr>
              <a:t>–</a:t>
            </a:r>
            <a:r>
              <a:rPr lang="en-US" sz="1600" dirty="0" smtClean="0">
                <a:ea typeface="ＭＳ Ｐゴシック" pitchFamily="34" charset="-128"/>
              </a:rPr>
              <a:t>industrial production, index levels (source: </a:t>
            </a:r>
            <a:r>
              <a:rPr lang="en-US" sz="1600" i="1" dirty="0" smtClean="0">
                <a:ea typeface="ＭＳ Ｐゴシック" pitchFamily="34" charset="-128"/>
              </a:rPr>
              <a:t>Board of Governors of the Federal Reserve</a:t>
            </a:r>
            <a:r>
              <a:rPr lang="en-US" sz="1600" dirty="0" smtClean="0">
                <a:ea typeface="ＭＳ Ｐゴシック" pitchFamily="34" charset="-128"/>
              </a:rPr>
              <a:t>)</a:t>
            </a:r>
          </a:p>
          <a:p>
            <a:pPr marL="633413" lvl="1" indent="-231775" eaLnBrk="1" hangingPunct="1">
              <a:buFont typeface="Wingdings" pitchFamily="2" charset="2"/>
              <a:buChar char="ü"/>
              <a:defRPr/>
            </a:pPr>
            <a:r>
              <a:rPr lang="en-US" sz="1600" b="1" i="1" dirty="0" smtClean="0">
                <a:ea typeface="ＭＳ Ｐゴシック" pitchFamily="34" charset="-128"/>
              </a:rPr>
              <a:t>ISM</a:t>
            </a:r>
            <a:r>
              <a:rPr lang="en-US" sz="1600" dirty="0" smtClean="0">
                <a:ea typeface="ＭＳ Ｐゴシック" pitchFamily="34" charset="-128"/>
              </a:rPr>
              <a:t> – The Institute for Supply Management Manufacturing Index, Index level (source: S</a:t>
            </a:r>
            <a:r>
              <a:rPr lang="en-US" sz="1600" i="1" dirty="0" smtClean="0">
                <a:ea typeface="ＭＳ Ｐゴシック" pitchFamily="34" charset="-128"/>
              </a:rPr>
              <a:t>t. Louis’ FRED Database</a:t>
            </a:r>
            <a:r>
              <a:rPr lang="en-US" sz="1600" dirty="0" smtClean="0">
                <a:ea typeface="ＭＳ Ｐゴシック" pitchFamily="34" charset="-128"/>
              </a:rPr>
              <a:t>). </a:t>
            </a:r>
          </a:p>
          <a:p>
            <a:pPr marL="633413" lvl="1" indent="-231775" eaLnBrk="1" hangingPunct="1">
              <a:buFont typeface="Wingdings" pitchFamily="2" charset="2"/>
              <a:buChar char="ü"/>
              <a:defRPr/>
            </a:pPr>
            <a:r>
              <a:rPr lang="en-US" sz="1600" b="1" i="1" kern="1200" dirty="0" err="1" smtClean="0">
                <a:ea typeface="ＭＳ Ｐゴシック" pitchFamily="34" charset="-128"/>
              </a:rPr>
              <a:t>Tbill</a:t>
            </a:r>
            <a:r>
              <a:rPr lang="en-US" sz="1600" b="1" i="1" kern="1200" dirty="0" smtClean="0">
                <a:ea typeface="ＭＳ Ｐゴシック" pitchFamily="34" charset="-128"/>
              </a:rPr>
              <a:t> 3M</a:t>
            </a:r>
            <a:r>
              <a:rPr lang="en-US" sz="1600" dirty="0" smtClean="0">
                <a:ea typeface="ＭＳ Ｐゴシック" pitchFamily="34" charset="-128"/>
              </a:rPr>
              <a:t>– </a:t>
            </a:r>
            <a:r>
              <a:rPr lang="en-US" sz="1600" dirty="0">
                <a:ea typeface="ＭＳ Ｐゴシック" pitchFamily="34" charset="-128"/>
              </a:rPr>
              <a:t>3-month US Treasury </a:t>
            </a:r>
            <a:r>
              <a:rPr lang="en-US" sz="1600" dirty="0" smtClean="0">
                <a:ea typeface="ＭＳ Ｐゴシック" pitchFamily="34" charset="-128"/>
              </a:rPr>
              <a:t>rate </a:t>
            </a:r>
            <a:r>
              <a:rPr lang="en-US" sz="1600" dirty="0">
                <a:ea typeface="ＭＳ Ｐゴシック" pitchFamily="34" charset="-128"/>
              </a:rPr>
              <a:t>(source: </a:t>
            </a:r>
            <a:r>
              <a:rPr lang="en-US" sz="1600" i="1" dirty="0" smtClean="0">
                <a:ea typeface="ＭＳ Ｐゴシック" pitchFamily="34" charset="-128"/>
              </a:rPr>
              <a:t>Board </a:t>
            </a:r>
            <a:r>
              <a:rPr lang="en-US" sz="1600" i="1" dirty="0">
                <a:ea typeface="ＭＳ Ｐゴシック" pitchFamily="34" charset="-128"/>
              </a:rPr>
              <a:t>of Governors of the Federal Reserve</a:t>
            </a:r>
            <a:r>
              <a:rPr lang="en-US" sz="1600" dirty="0" smtClean="0">
                <a:ea typeface="ＭＳ Ｐゴシック" pitchFamily="34" charset="-128"/>
              </a:rPr>
              <a:t>)</a:t>
            </a:r>
            <a:endParaRPr lang="en-US" sz="1600" b="1" i="1" kern="1200" dirty="0" smtClean="0">
              <a:ea typeface="ＭＳ Ｐゴシック" pitchFamily="34" charset="-128"/>
            </a:endParaRPr>
          </a:p>
          <a:p>
            <a:pPr marL="0" indent="0" eaLnBrk="1" hangingPunct="1">
              <a:buFont typeface="Times" pitchFamily="17" charset="0"/>
              <a:buNone/>
              <a:defRPr/>
            </a:pPr>
            <a:endParaRPr lang="en-US" sz="1600" kern="1200" dirty="0" smtClean="0">
              <a:ea typeface="ＭＳ Ｐゴシック" pitchFamily="34" charset="-128"/>
            </a:endParaRP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1800" u="sng" kern="1200" dirty="0">
              <a:ea typeface="ＭＳ Ｐゴシック"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3</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01111" y="1177683"/>
            <a:ext cx="8530237" cy="1033889"/>
          </a:xfrm>
        </p:spPr>
        <p:txBody>
          <a:bodyPr/>
          <a:lstStyle/>
          <a:p>
            <a:pPr eaLnBrk="1" hangingPunct="1">
              <a:buSzPct val="100000"/>
              <a:buFont typeface="Arial" pitchFamily="34" charset="0"/>
              <a:buChar char="•"/>
              <a:defRPr/>
            </a:pPr>
            <a:r>
              <a:rPr lang="en-US" sz="1600" kern="1200" dirty="0" smtClean="0">
                <a:ea typeface="ＭＳ Ｐゴシック" pitchFamily="34" charset="-128"/>
              </a:rPr>
              <a:t>Let’s define the sample objects by typing in the command window:</a:t>
            </a:r>
          </a:p>
          <a:p>
            <a:pPr marL="401638" lvl="1" indent="0" eaLnBrk="1" hangingPunct="1">
              <a:buSzPct val="100000"/>
              <a:buNone/>
              <a:defRPr/>
            </a:pPr>
            <a:r>
              <a:rPr lang="en-US" sz="1400" kern="1200" dirty="0" smtClean="0">
                <a:solidFill>
                  <a:schemeClr val="tx1"/>
                </a:solidFill>
                <a:latin typeface="Courier" pitchFamily="49" charset="0"/>
                <a:ea typeface="ＭＳ Ｐゴシック" pitchFamily="34" charset="-128"/>
              </a:rPr>
              <a:t>sample </a:t>
            </a:r>
            <a:r>
              <a:rPr lang="en-US" sz="1400" kern="1200" dirty="0" err="1" smtClean="0">
                <a:solidFill>
                  <a:schemeClr val="tx1"/>
                </a:solidFill>
                <a:latin typeface="Courier" pitchFamily="49" charset="0"/>
                <a:ea typeface="ＭＳ Ｐゴシック" pitchFamily="34" charset="-128"/>
              </a:rPr>
              <a:t>sample_est</a:t>
            </a:r>
            <a:r>
              <a:rPr lang="en-US" sz="1400" kern="1200" dirty="0" smtClean="0">
                <a:solidFill>
                  <a:schemeClr val="tx1"/>
                </a:solidFill>
                <a:latin typeface="Courier" pitchFamily="49" charset="0"/>
                <a:ea typeface="ＭＳ Ｐゴシック" pitchFamily="34" charset="-128"/>
              </a:rPr>
              <a:t> @first 2008m12</a:t>
            </a:r>
          </a:p>
          <a:p>
            <a:pPr marL="401638" lvl="1" indent="0" eaLnBrk="1" hangingPunct="1">
              <a:buSzPct val="100000"/>
              <a:buNone/>
              <a:defRPr/>
            </a:pPr>
            <a:r>
              <a:rPr lang="en-US" sz="1400" kern="1200" dirty="0">
                <a:solidFill>
                  <a:schemeClr val="tx1"/>
                </a:solidFill>
                <a:latin typeface="Courier" pitchFamily="49" charset="0"/>
                <a:ea typeface="ＭＳ Ｐゴシック" pitchFamily="34" charset="-128"/>
              </a:rPr>
              <a:t>s</a:t>
            </a:r>
            <a:r>
              <a:rPr lang="en-US" sz="1400" kern="1200" dirty="0" smtClean="0">
                <a:solidFill>
                  <a:schemeClr val="tx1"/>
                </a:solidFill>
                <a:latin typeface="Courier" pitchFamily="49" charset="0"/>
                <a:ea typeface="ＭＳ Ｐゴシック" pitchFamily="34" charset="-128"/>
              </a:rPr>
              <a:t>ample </a:t>
            </a:r>
            <a:r>
              <a:rPr lang="en-US" sz="1400" kern="1200" dirty="0" err="1" smtClean="0">
                <a:solidFill>
                  <a:schemeClr val="tx1"/>
                </a:solidFill>
                <a:latin typeface="Courier" pitchFamily="49" charset="0"/>
                <a:ea typeface="ＭＳ Ｐゴシック" pitchFamily="34" charset="-128"/>
              </a:rPr>
              <a:t>sample_for</a:t>
            </a:r>
            <a:r>
              <a:rPr lang="en-US" sz="1400" kern="1200" dirty="0" smtClean="0">
                <a:solidFill>
                  <a:schemeClr val="tx1"/>
                </a:solidFill>
                <a:latin typeface="Courier" pitchFamily="49" charset="0"/>
                <a:ea typeface="ＭＳ Ｐゴシック" pitchFamily="34" charset="-128"/>
              </a:rPr>
              <a:t> 2009m01 @last</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20</a:t>
            </a:fld>
            <a:endParaRPr lang="en-US" sz="800" smtClean="0"/>
          </a:p>
        </p:txBody>
      </p:sp>
      <p:sp>
        <p:nvSpPr>
          <p:cNvPr id="10" name="Rectangle 3"/>
          <p:cNvSpPr txBox="1">
            <a:spLocks noChangeArrowheads="1"/>
          </p:cNvSpPr>
          <p:nvPr/>
        </p:nvSpPr>
        <p:spPr bwMode="auto">
          <a:xfrm>
            <a:off x="411821" y="2035261"/>
            <a:ext cx="4199386" cy="1388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3: Estimation</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buSzPct val="100000"/>
              <a:buNone/>
              <a:defRPr/>
            </a:pPr>
            <a:r>
              <a:rPr lang="en-US" sz="1400" dirty="0" smtClean="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payroll c </a:t>
            </a:r>
            <a:r>
              <a:rPr lang="en-US" sz="1400" dirty="0" err="1" smtClean="0">
                <a:solidFill>
                  <a:schemeClr val="tx1"/>
                </a:solidFill>
                <a:latin typeface="Courier" pitchFamily="49" charset="0"/>
                <a:ea typeface="ＭＳ Ｐゴシック" pitchFamily="34" charset="-128"/>
              </a:rPr>
              <a:t>ip</a:t>
            </a:r>
            <a:r>
              <a:rPr lang="en-US" sz="1400" dirty="0" smtClean="0">
                <a:solidFill>
                  <a:schemeClr val="tx1"/>
                </a:solidFill>
                <a:latin typeface="Courier" pitchFamily="49" charset="0"/>
                <a:ea typeface="ＭＳ Ｐゴシック" pitchFamily="34" charset="-128"/>
              </a:rPr>
              <a:t> ism tbill3m   </a:t>
            </a:r>
          </a:p>
          <a:p>
            <a:pPr marL="0" indent="0" eaLnBrk="1" hangingPunct="1">
              <a:spcBef>
                <a:spcPts val="0"/>
              </a:spcBef>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@trend @expand(@month,@</a:t>
            </a:r>
            <a:r>
              <a:rPr lang="en-US" sz="1400" dirty="0" err="1" smtClean="0">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 </a:t>
            </a:r>
          </a:p>
          <a:p>
            <a:pPr marL="342900" indent="-342900" eaLnBrk="1" hangingPunct="1">
              <a:spcBef>
                <a:spcPts val="1200"/>
              </a:spcBef>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after each command line (the second command should be typed in one line). </a:t>
            </a:r>
            <a:endParaRPr lang="en-US" sz="1400" b="1" i="1" kern="1200" dirty="0" smtClean="0">
              <a:ea typeface="ＭＳ Ｐゴシック" pitchFamily="34" charset="-128"/>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5446" y="1430710"/>
            <a:ext cx="2083429" cy="855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146" y="4122331"/>
            <a:ext cx="3495675"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705071" y="5502030"/>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eq03</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pic>
        <p:nvPicPr>
          <p:cNvPr id="296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1207" y="2403515"/>
            <a:ext cx="3529188" cy="4232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2068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3: Forecasting</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92953" y="1140736"/>
            <a:ext cx="8434544"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Now, let’s produce a forecast for the </a:t>
            </a:r>
            <a:r>
              <a:rPr lang="en-US" sz="1800" b="1" i="1" kern="1200" dirty="0" smtClean="0">
                <a:ea typeface="ＭＳ Ｐゴシック" pitchFamily="34" charset="-128"/>
              </a:rPr>
              <a:t>payroll</a:t>
            </a:r>
            <a:r>
              <a:rPr lang="en-US" sz="1800" kern="1200" dirty="0" smtClean="0">
                <a:ea typeface="ＭＳ Ｐゴシック" pitchFamily="34" charset="-128"/>
              </a:rPr>
              <a:t> series with this model.</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21</a:t>
            </a:fld>
            <a:endParaRPr lang="en-US" sz="800" smtClean="0"/>
          </a:p>
        </p:txBody>
      </p:sp>
      <p:sp>
        <p:nvSpPr>
          <p:cNvPr id="15" name="Rectangle 3"/>
          <p:cNvSpPr txBox="1">
            <a:spLocks noChangeArrowheads="1"/>
          </p:cNvSpPr>
          <p:nvPr/>
        </p:nvSpPr>
        <p:spPr bwMode="auto">
          <a:xfrm>
            <a:off x="611436" y="1604520"/>
            <a:ext cx="3901753" cy="3775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3: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Open </a:t>
            </a:r>
            <a:r>
              <a:rPr lang="en-US" sz="1400" b="1" i="1" dirty="0" smtClean="0">
                <a:ea typeface="ＭＳ Ｐゴシック" pitchFamily="34" charset="-128"/>
              </a:rPr>
              <a:t>eq03</a:t>
            </a:r>
            <a:r>
              <a:rPr lang="en-US" sz="1400" dirty="0" smtClean="0">
                <a:ea typeface="ＭＳ Ｐゴシック" pitchFamily="34" charset="-128"/>
              </a:rPr>
              <a:t>. On the equation box toolbar, press the              button. The </a:t>
            </a:r>
            <a:r>
              <a:rPr lang="en-US" sz="1400" b="1" i="1" dirty="0" smtClean="0">
                <a:ea typeface="ＭＳ Ｐゴシック" pitchFamily="34" charset="-128"/>
              </a:rPr>
              <a:t>Forecast</a:t>
            </a:r>
            <a:r>
              <a:rPr lang="en-US" sz="1400" dirty="0" smtClean="0">
                <a:ea typeface="ＭＳ Ｐゴシック" pitchFamily="34" charset="-128"/>
              </a:rPr>
              <a:t> dialog box opens up.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dirty="0" smtClean="0">
                <a:ea typeface="ＭＳ Ｐゴシック" pitchFamily="34" charset="-128"/>
              </a:rPr>
              <a:t>Series names,</a:t>
            </a:r>
            <a:r>
              <a:rPr lang="en-US" sz="1400" dirty="0" smtClean="0">
                <a:ea typeface="ＭＳ Ｐゴシック" pitchFamily="34" charset="-128"/>
              </a:rPr>
              <a:t> type the name of the forecasted series </a:t>
            </a:r>
            <a:r>
              <a:rPr lang="en-US" sz="1400" b="1" i="1" dirty="0" smtClean="0">
                <a:ea typeface="ＭＳ Ｐゴシック" pitchFamily="34" charset="-128"/>
              </a:rPr>
              <a:t>eq03_f</a:t>
            </a:r>
            <a:r>
              <a:rPr lang="en-US" sz="1400" dirty="0" smtClean="0">
                <a:ea typeface="ＭＳ Ｐゴシック" pitchFamily="34" charset="-128"/>
              </a:rPr>
              <a:t> in the </a:t>
            </a:r>
            <a:r>
              <a:rPr lang="en-US" sz="1400" b="1" i="1" dirty="0" smtClean="0">
                <a:ea typeface="ＭＳ Ｐゴシック" pitchFamily="34" charset="-128"/>
              </a:rPr>
              <a:t>Forecast name </a:t>
            </a:r>
            <a:r>
              <a:rPr lang="en-US" sz="1400" dirty="0" smtClean="0">
                <a:ea typeface="ＭＳ Ｐゴシック" pitchFamily="34" charset="-128"/>
              </a:rPr>
              <a:t>field.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dirty="0" smtClean="0">
                <a:ea typeface="ＭＳ Ｐゴシック" pitchFamily="34" charset="-128"/>
              </a:rPr>
              <a:t>Series names</a:t>
            </a:r>
            <a:r>
              <a:rPr lang="en-US" sz="1400" dirty="0" smtClean="0">
                <a:ea typeface="ＭＳ Ｐゴシック" pitchFamily="34" charset="-128"/>
              </a:rPr>
              <a:t>, </a:t>
            </a:r>
            <a:r>
              <a:rPr lang="en-US" sz="1400" b="1" i="1" dirty="0" smtClean="0">
                <a:ea typeface="ＭＳ Ｐゴシック" pitchFamily="34" charset="-128"/>
              </a:rPr>
              <a:t>S.E. (optional) </a:t>
            </a:r>
            <a:r>
              <a:rPr lang="en-US" sz="1400" dirty="0" smtClean="0">
                <a:ea typeface="ＭＳ Ｐゴシック" pitchFamily="34" charset="-128"/>
              </a:rPr>
              <a:t>field, type the name of standard errors series. This creates and saves a new series </a:t>
            </a:r>
            <a:r>
              <a:rPr lang="en-US" sz="1400" b="1" i="1" dirty="0" smtClean="0">
                <a:ea typeface="ＭＳ Ｐゴシック" pitchFamily="34" charset="-128"/>
              </a:rPr>
              <a:t>eq03_stdev</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dirty="0" smtClean="0">
                <a:ea typeface="ＭＳ Ｐゴシック" pitchFamily="34" charset="-128"/>
              </a:rPr>
              <a:t>Forecast sample</a:t>
            </a:r>
            <a:r>
              <a:rPr lang="en-US" sz="1400" dirty="0" smtClean="0">
                <a:ea typeface="ＭＳ Ｐゴシック" pitchFamily="34" charset="-128"/>
              </a:rPr>
              <a:t>, type the forecast sample </a:t>
            </a:r>
            <a:r>
              <a:rPr lang="en-US" sz="1400" b="1" i="1" dirty="0" err="1" smtClean="0">
                <a:ea typeface="ＭＳ Ｐゴシック" pitchFamily="34" charset="-128"/>
              </a:rPr>
              <a:t>sample_for</a:t>
            </a:r>
            <a:r>
              <a:rPr lang="en-US" sz="1400" dirty="0" smtClean="0">
                <a:ea typeface="ＭＳ Ｐゴシック" pitchFamily="34" charset="-128"/>
              </a:rPr>
              <a:t>. </a:t>
            </a:r>
            <a:endParaRPr lang="en-US" sz="1400" b="1" i="1" dirty="0" smtClean="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Set all the other options </a:t>
            </a:r>
            <a:r>
              <a:rPr lang="en-US" sz="1400" dirty="0" smtClean="0">
                <a:ea typeface="ＭＳ Ｐゴシック" pitchFamily="34" charset="-128"/>
              </a:rPr>
              <a:t>as follows: check </a:t>
            </a:r>
            <a:r>
              <a:rPr lang="en-US" sz="1400" b="1" dirty="0">
                <a:ea typeface="ＭＳ Ｐゴシック" pitchFamily="34" charset="-128"/>
              </a:rPr>
              <a:t>Forecast </a:t>
            </a:r>
            <a:r>
              <a:rPr lang="en-US" sz="1400" b="1" dirty="0" smtClean="0">
                <a:ea typeface="ＭＳ Ｐゴシック" pitchFamily="34" charset="-128"/>
              </a:rPr>
              <a:t>graph,</a:t>
            </a:r>
            <a:r>
              <a:rPr lang="en-US" sz="1400" dirty="0" smtClean="0">
                <a:ea typeface="ＭＳ Ｐゴシック" pitchFamily="34" charset="-128"/>
              </a:rPr>
              <a:t> </a:t>
            </a:r>
            <a:r>
              <a:rPr lang="en-US" sz="1400" b="1" dirty="0">
                <a:ea typeface="ＭＳ Ｐゴシック" pitchFamily="34" charset="-128"/>
              </a:rPr>
              <a:t>Forecast </a:t>
            </a:r>
            <a:r>
              <a:rPr lang="en-US" sz="1400" b="1" dirty="0" smtClean="0">
                <a:ea typeface="ＭＳ Ｐゴシック" pitchFamily="34" charset="-128"/>
              </a:rPr>
              <a:t>evaluation, </a:t>
            </a:r>
            <a:r>
              <a:rPr lang="en-US" sz="1400" dirty="0" smtClean="0">
                <a:ea typeface="ＭＳ Ｐゴシック" pitchFamily="34" charset="-128"/>
              </a:rPr>
              <a:t>and uncheck </a:t>
            </a:r>
            <a:r>
              <a:rPr lang="en-US" sz="1400" b="1" dirty="0" smtClean="0">
                <a:ea typeface="ＭＳ Ｐゴシック" pitchFamily="34" charset="-128"/>
              </a:rPr>
              <a:t>Insert </a:t>
            </a:r>
            <a:r>
              <a:rPr lang="en-US" sz="1400" b="1" dirty="0">
                <a:ea typeface="ＭＳ Ｐゴシック" pitchFamily="34" charset="-128"/>
              </a:rPr>
              <a:t>actuals for out-of-sample </a:t>
            </a:r>
            <a:r>
              <a:rPr lang="en-US" sz="1400" b="1" dirty="0" smtClean="0">
                <a:ea typeface="ＭＳ Ｐゴシック" pitchFamily="34" charset="-128"/>
              </a:rPr>
              <a:t>observations</a:t>
            </a:r>
            <a:r>
              <a:rPr lang="en-US" sz="1400" dirty="0" smtClean="0">
                <a:ea typeface="ＭＳ Ｐゴシック" pitchFamily="34" charset="-128"/>
              </a:rPr>
              <a:t>. </a:t>
            </a:r>
            <a:endParaRPr lang="en-US" sz="1400" dirty="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8229" y="2111216"/>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6863" y="1724136"/>
            <a:ext cx="420052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02918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3: Forecasting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301036" y="1145785"/>
            <a:ext cx="8601739" cy="1765383"/>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(note that we have removed the forecast evaluation table, which we discuss below). </a:t>
            </a:r>
          </a:p>
          <a:p>
            <a:pPr eaLnBrk="1" hangingPunct="1">
              <a:buSzPct val="100000"/>
              <a:buFont typeface="Arial" pitchFamily="34" charset="0"/>
              <a:buChar char="•"/>
              <a:defRPr/>
            </a:pPr>
            <a:r>
              <a:rPr lang="en-US" sz="1600" kern="1200" dirty="0" smtClean="0">
                <a:ea typeface="ＭＳ Ｐゴシック" pitchFamily="34" charset="-128"/>
              </a:rPr>
              <a:t>We can also plot the actual forecast series against the forecast and the two standard error bands by typing in the command window:</a:t>
            </a:r>
          </a:p>
          <a:p>
            <a:pPr marL="0" indent="0" eaLnBrk="1" hangingPunct="1">
              <a:buSzPct val="100000"/>
              <a:buNone/>
              <a:defRPr/>
            </a:pPr>
            <a:r>
              <a:rPr lang="en-US" sz="1400" kern="1200" dirty="0">
                <a:solidFill>
                  <a:schemeClr val="tx1"/>
                </a:solidFill>
                <a:latin typeface="Courier" pitchFamily="49" charset="0"/>
                <a:ea typeface="ＭＳ Ｐゴシック" pitchFamily="34" charset="-128"/>
              </a:rPr>
              <a:t> </a:t>
            </a:r>
            <a:r>
              <a:rPr lang="en-US" sz="1400" kern="1200" dirty="0" smtClean="0">
                <a:solidFill>
                  <a:schemeClr val="tx1"/>
                </a:solidFill>
                <a:latin typeface="Courier" pitchFamily="49" charset="0"/>
                <a:ea typeface="ＭＳ Ｐゴシック" pitchFamily="34" charset="-128"/>
              </a:rPr>
              <a:t>  </a:t>
            </a:r>
            <a:r>
              <a:rPr lang="en-US" sz="1400" kern="1200" dirty="0" err="1" smtClean="0">
                <a:solidFill>
                  <a:schemeClr val="tx1"/>
                </a:solidFill>
                <a:latin typeface="Courier" pitchFamily="49" charset="0"/>
                <a:ea typeface="ＭＳ Ｐゴシック" pitchFamily="34" charset="-128"/>
              </a:rPr>
              <a:t>smpl</a:t>
            </a:r>
            <a:r>
              <a:rPr lang="en-US" sz="1400" kern="1200" dirty="0" smtClean="0">
                <a:solidFill>
                  <a:schemeClr val="tx1"/>
                </a:solidFill>
                <a:latin typeface="Courier" pitchFamily="49" charset="0"/>
                <a:ea typeface="ＭＳ Ｐゴシック" pitchFamily="34" charset="-128"/>
              </a:rPr>
              <a:t> 2009m01 @last</a:t>
            </a:r>
          </a:p>
          <a:p>
            <a:pPr marL="0" indent="0" eaLnBrk="1" hangingPunct="1">
              <a:buSzPct val="100000"/>
              <a:buNone/>
              <a:defRPr/>
            </a:pPr>
            <a:r>
              <a:rPr lang="en-US" sz="1400" kern="1200" dirty="0" smtClean="0">
                <a:solidFill>
                  <a:schemeClr val="tx1"/>
                </a:solidFill>
                <a:latin typeface="Courier" pitchFamily="49" charset="0"/>
                <a:ea typeface="ＭＳ Ｐゴシック" pitchFamily="34" charset="-128"/>
              </a:rPr>
              <a:t>   plot payroll eq03_f eq03_f+2*eq03_stdev eq03_f-2*eq03_stdev</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22</a:t>
            </a:fld>
            <a:endParaRPr lang="en-US" sz="800" smtClean="0"/>
          </a:p>
        </p:txBody>
      </p:sp>
      <p:sp>
        <p:nvSpPr>
          <p:cNvPr id="10" name="Rectangle 3"/>
          <p:cNvSpPr txBox="1">
            <a:spLocks noChangeArrowheads="1"/>
          </p:cNvSpPr>
          <p:nvPr/>
        </p:nvSpPr>
        <p:spPr bwMode="auto">
          <a:xfrm>
            <a:off x="1585518" y="2911169"/>
            <a:ext cx="1742472"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Forecast Graph</a:t>
            </a:r>
          </a:p>
        </p:txBody>
      </p:sp>
      <p:sp>
        <p:nvSpPr>
          <p:cNvPr id="11" name="Rectangle 3"/>
          <p:cNvSpPr txBox="1">
            <a:spLocks noChangeArrowheads="1"/>
          </p:cNvSpPr>
          <p:nvPr/>
        </p:nvSpPr>
        <p:spPr bwMode="auto">
          <a:xfrm>
            <a:off x="4572001" y="2912561"/>
            <a:ext cx="3923414" cy="36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Payroll, eq03_f and Confidence </a:t>
            </a:r>
            <a:r>
              <a:rPr lang="en-US" sz="1400" b="1" i="1" dirty="0">
                <a:ea typeface="ＭＳ Ｐゴシック" pitchFamily="34" charset="-128"/>
              </a:rPr>
              <a:t>B</a:t>
            </a:r>
            <a:r>
              <a:rPr lang="en-US" sz="1400" b="1" i="1" kern="1200" dirty="0" smtClean="0">
                <a:ea typeface="ＭＳ Ｐゴシック" pitchFamily="34" charset="-128"/>
              </a:rPr>
              <a:t>ands</a:t>
            </a:r>
          </a:p>
        </p:txBody>
      </p:sp>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44" y="3174702"/>
            <a:ext cx="4066020" cy="3033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1" y="3193532"/>
            <a:ext cx="3923414" cy="30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3"/>
          <p:cNvSpPr txBox="1">
            <a:spLocks noChangeArrowheads="1"/>
          </p:cNvSpPr>
          <p:nvPr/>
        </p:nvSpPr>
        <p:spPr bwMode="gray">
          <a:xfrm>
            <a:off x="705071" y="6129350"/>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graph06</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
        <p:nvSpPr>
          <p:cNvPr id="13" name="Rectangle 3"/>
          <p:cNvSpPr txBox="1">
            <a:spLocks noChangeArrowheads="1"/>
          </p:cNvSpPr>
          <p:nvPr/>
        </p:nvSpPr>
        <p:spPr bwMode="gray">
          <a:xfrm>
            <a:off x="4572001" y="6281749"/>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graph07</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247011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3: Forecast Evaluation</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539336" y="1177684"/>
            <a:ext cx="3564832" cy="2745730"/>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Evalua</a:t>
            </a:r>
            <a:r>
              <a:rPr lang="en-US" sz="1600" kern="1200" dirty="0" smtClean="0">
                <a:ea typeface="ＭＳ Ｐゴシック" pitchFamily="34" charset="-128"/>
              </a:rPr>
              <a:t>tion output from this model is shown here. As you can see, the Bias Proportion is still large, indicating that the forecast is not “very good.”</a:t>
            </a:r>
          </a:p>
          <a:p>
            <a:pPr eaLnBrk="1" hangingPunct="1">
              <a:buSzPct val="100000"/>
              <a:buFont typeface="Arial" pitchFamily="34" charset="0"/>
              <a:buChar char="•"/>
              <a:defRPr/>
            </a:pPr>
            <a:r>
              <a:rPr lang="en-US" sz="1600" kern="1200" dirty="0" smtClean="0">
                <a:ea typeface="ＭＳ Ｐゴシック" pitchFamily="34" charset="-128"/>
              </a:rPr>
              <a:t>Nonetheless, this model performs considerably better than </a:t>
            </a:r>
            <a:r>
              <a:rPr lang="en-US" sz="1600" b="1" i="1" kern="1200" dirty="0" smtClean="0">
                <a:ea typeface="ＭＳ Ｐゴシック" pitchFamily="34" charset="-128"/>
              </a:rPr>
              <a:t>eq02</a:t>
            </a:r>
            <a:r>
              <a:rPr lang="en-US" sz="1600" kern="1200" dirty="0" smtClean="0">
                <a:ea typeface="ＭＳ Ｐゴシック" pitchFamily="34" charset="-128"/>
              </a:rPr>
              <a:t> (</a:t>
            </a:r>
            <a:r>
              <a:rPr lang="en-US" sz="1600" i="1" kern="1200" dirty="0" smtClean="0">
                <a:ea typeface="ＭＳ Ｐゴシック" pitchFamily="34" charset="-128"/>
              </a:rPr>
              <a:t>RMSE</a:t>
            </a:r>
            <a:r>
              <a:rPr lang="en-US" sz="1600" kern="1200" dirty="0" smtClean="0">
                <a:ea typeface="ＭＳ Ｐゴシック" pitchFamily="34" charset="-128"/>
              </a:rPr>
              <a:t> is lower than </a:t>
            </a:r>
            <a:r>
              <a:rPr lang="en-US" sz="1600" b="1" i="1" kern="1200" dirty="0" smtClean="0">
                <a:ea typeface="ＭＳ Ｐゴシック" pitchFamily="34" charset="-128"/>
              </a:rPr>
              <a:t>eq02</a:t>
            </a:r>
            <a:r>
              <a:rPr lang="en-US" sz="1600" kern="1200" dirty="0" smtClean="0">
                <a:ea typeface="ＭＳ Ｐゴシック" pitchFamily="34" charset="-128"/>
              </a:rPr>
              <a:t>, the </a:t>
            </a:r>
            <a:r>
              <a:rPr lang="en-US" sz="1600" i="1" kern="1200" dirty="0" smtClean="0">
                <a:ea typeface="ＭＳ Ｐゴシック" pitchFamily="34" charset="-128"/>
              </a:rPr>
              <a:t>Mean Absolute Percentage Error </a:t>
            </a:r>
            <a:r>
              <a:rPr lang="en-US" sz="1600" kern="1200" dirty="0" smtClean="0">
                <a:ea typeface="ＭＳ Ｐゴシック" pitchFamily="34" charset="-128"/>
              </a:rPr>
              <a:t>is lower, and even the </a:t>
            </a:r>
            <a:r>
              <a:rPr lang="en-US" sz="1600" i="1" kern="1200" dirty="0" smtClean="0">
                <a:ea typeface="ＭＳ Ｐゴシック" pitchFamily="34" charset="-128"/>
              </a:rPr>
              <a:t>Bias Proportion </a:t>
            </a:r>
            <a:r>
              <a:rPr lang="en-US" sz="1600" kern="1200" dirty="0" smtClean="0">
                <a:ea typeface="ＭＳ Ｐゴシック" pitchFamily="34" charset="-128"/>
              </a:rPr>
              <a:t>is lower). </a:t>
            </a:r>
            <a:endParaRPr lang="en-US" sz="1600" kern="1200" dirty="0">
              <a:ea typeface="ＭＳ Ｐゴシック" pitchFamily="34" charset="-128"/>
            </a:endParaRPr>
          </a:p>
          <a:p>
            <a:pPr marL="401638" lvl="1" indent="0" eaLnBrk="1" hangingPunct="1">
              <a:buSzPct val="100000"/>
              <a:buNone/>
              <a:defRPr/>
            </a:pP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23</a:t>
            </a:fld>
            <a:endParaRPr lang="en-US" sz="800" smtClean="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475" y="1229279"/>
            <a:ext cx="3524250"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bwMode="gray">
          <a:xfrm>
            <a:off x="705071" y="4491936"/>
            <a:ext cx="3714750"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table02</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6579930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3"/>
          <p:cNvSpPr txBox="1">
            <a:spLocks noChangeArrowheads="1"/>
          </p:cNvSpPr>
          <p:nvPr/>
        </p:nvSpPr>
        <p:spPr bwMode="gray">
          <a:xfrm>
            <a:off x="498475" y="2671763"/>
            <a:ext cx="802640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20000"/>
              </a:spcBef>
              <a:buClr>
                <a:schemeClr val="accent2"/>
              </a:buClr>
              <a:buSzPct val="90000"/>
              <a:buFont typeface="Times" pitchFamily="18" charset="0"/>
              <a:buNone/>
            </a:pPr>
            <a:r>
              <a:rPr lang="en-US" sz="3200" b="1" dirty="0" smtClean="0">
                <a:solidFill>
                  <a:schemeClr val="accent1"/>
                </a:solidFill>
              </a:rPr>
              <a:t>Forecasting with Lagged Dependent Variables</a:t>
            </a:r>
            <a:endParaRPr lang="en-US" sz="3200" dirty="0">
              <a:solidFill>
                <a:schemeClr val="accent1"/>
              </a:solidFill>
            </a:endParaRPr>
          </a:p>
        </p:txBody>
      </p:sp>
    </p:spTree>
    <p:extLst>
      <p:ext uri="{BB962C8B-B14F-4D97-AF65-F5344CB8AC3E}">
        <p14:creationId xmlns:p14="http://schemas.microsoft.com/office/powerpoint/2010/main" val="2597404065"/>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Lagged Dependent Variables</a:t>
            </a:r>
          </a:p>
        </p:txBody>
      </p:sp>
      <p:sp>
        <p:nvSpPr>
          <p:cNvPr id="6148" name="Rectangle 3"/>
          <p:cNvSpPr>
            <a:spLocks noGrp="1" noChangeArrowheads="1"/>
          </p:cNvSpPr>
          <p:nvPr>
            <p:ph idx="1"/>
          </p:nvPr>
        </p:nvSpPr>
        <p:spPr>
          <a:xfrm>
            <a:off x="361507" y="1177684"/>
            <a:ext cx="8537944" cy="821238"/>
          </a:xfrm>
        </p:spPr>
        <p:txBody>
          <a:bodyPr/>
          <a:lstStyle/>
          <a:p>
            <a:pPr eaLnBrk="1" hangingPunct="1">
              <a:buSzPct val="100000"/>
              <a:buFont typeface="Arial" pitchFamily="34" charset="0"/>
              <a:buChar char="•"/>
              <a:defRPr/>
            </a:pPr>
            <a:r>
              <a:rPr lang="en-US" sz="2000" kern="1200" dirty="0" smtClean="0">
                <a:ea typeface="ＭＳ Ｐゴシック" pitchFamily="34" charset="-128"/>
              </a:rPr>
              <a:t>Oftentimes, time series models used for forecasting include a lagged dependent variable. </a:t>
            </a:r>
          </a:p>
          <a:p>
            <a:pPr eaLnBrk="1" hangingPunct="1">
              <a:buSzPct val="100000"/>
              <a:buFont typeface="Arial" pitchFamily="34" charset="0"/>
              <a:buChar char="•"/>
              <a:defRPr/>
            </a:pPr>
            <a:r>
              <a:rPr lang="en-US" sz="2000" kern="1200" dirty="0" smtClean="0">
                <a:ea typeface="ＭＳ Ｐゴシック" pitchFamily="34" charset="-128"/>
              </a:rPr>
              <a:t>The presence of a lagged dependent variable complicates forecasting because there is an issue as to how to evaluate the dependent variable that appears on the right-hand side of the equation.</a:t>
            </a:r>
          </a:p>
          <a:p>
            <a:pPr eaLnBrk="1" hangingPunct="1">
              <a:buSzPct val="100000"/>
              <a:buFont typeface="Arial" pitchFamily="34" charset="0"/>
              <a:buChar char="•"/>
              <a:defRPr/>
            </a:pPr>
            <a:r>
              <a:rPr lang="en-US" sz="2000" kern="1200" dirty="0" smtClean="0">
                <a:ea typeface="ＭＳ Ｐゴシック" pitchFamily="34" charset="-128"/>
              </a:rPr>
              <a:t>EViews offers two ways to deal with lagged dependent variables: </a:t>
            </a:r>
          </a:p>
          <a:p>
            <a:pPr lvl="1" eaLnBrk="1" hangingPunct="1">
              <a:buSzPct val="100000"/>
              <a:buFont typeface="Wingdings" pitchFamily="2" charset="2"/>
              <a:buChar char="ü"/>
              <a:defRPr/>
            </a:pPr>
            <a:r>
              <a:rPr lang="en-US" kern="1200" dirty="0" smtClean="0">
                <a:ea typeface="ＭＳ Ｐゴシック" pitchFamily="34" charset="-128"/>
              </a:rPr>
              <a:t>Dynamic Forecasting</a:t>
            </a:r>
          </a:p>
          <a:p>
            <a:pPr lvl="1" eaLnBrk="1" hangingPunct="1">
              <a:buSzPct val="100000"/>
              <a:buFont typeface="Wingdings" pitchFamily="2" charset="2"/>
              <a:buChar char="ü"/>
              <a:defRPr/>
            </a:pPr>
            <a:r>
              <a:rPr lang="en-US" kern="1200" dirty="0" smtClean="0">
                <a:ea typeface="ＭＳ Ｐゴシック" pitchFamily="34" charset="-128"/>
              </a:rPr>
              <a:t>Static Forecasting </a:t>
            </a:r>
          </a:p>
          <a:p>
            <a:pPr eaLnBrk="1" hangingPunct="1">
              <a:buSzPct val="100000"/>
              <a:buFont typeface="Arial" panose="020B0604020202020204" pitchFamily="34" charset="0"/>
              <a:buChar char="•"/>
              <a:defRPr/>
            </a:pPr>
            <a:r>
              <a:rPr lang="en-US" sz="2000" kern="1200" dirty="0">
                <a:ea typeface="ＭＳ Ｐゴシック" pitchFamily="34" charset="-128"/>
              </a:rPr>
              <a:t>Dynamic forecasting uses the forecasted value of the lagged dependent variable.</a:t>
            </a:r>
          </a:p>
          <a:p>
            <a:pPr eaLnBrk="1" hangingPunct="1">
              <a:buSzPct val="100000"/>
              <a:buFont typeface="Arial" panose="020B0604020202020204" pitchFamily="34" charset="0"/>
              <a:buChar char="•"/>
              <a:defRPr/>
            </a:pPr>
            <a:r>
              <a:rPr lang="en-US" sz="2000" kern="1200" dirty="0">
                <a:ea typeface="ＭＳ Ｐゴシック" pitchFamily="34" charset="-128"/>
              </a:rPr>
              <a:t>Static forecasting uses the actual value of the lagged dependent variable (if it is available).</a:t>
            </a:r>
          </a:p>
          <a:p>
            <a:pPr eaLnBrk="1" hangingPunct="1">
              <a:buSzPct val="100000"/>
              <a:buFont typeface="Arial" panose="020B0604020202020204" pitchFamily="34" charset="0"/>
              <a:buChar char="•"/>
              <a:defRPr/>
            </a:pPr>
            <a:r>
              <a:rPr lang="en-US" sz="2000" kern="1200" dirty="0">
                <a:ea typeface="ＭＳ Ｐゴシック" pitchFamily="34" charset="-128"/>
              </a:rPr>
              <a:t>For out of sample forecasting, dynamic forecasting is usually the only possible approach (due to the lack of actual data, static forecasting is impossible).</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25</a:t>
            </a:fld>
            <a:endParaRPr lang="en-US" sz="800" smtClean="0"/>
          </a:p>
        </p:txBody>
      </p:sp>
    </p:spTree>
    <p:extLst>
      <p:ext uri="{BB962C8B-B14F-4D97-AF65-F5344CB8AC3E}">
        <p14:creationId xmlns:p14="http://schemas.microsoft.com/office/powerpoint/2010/main" val="9089888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Lagged Dependent Variables</a:t>
            </a:r>
            <a:br>
              <a:rPr lang="en-US" dirty="0" smtClean="0">
                <a:ea typeface="ＭＳ Ｐゴシック" pitchFamily="34" charset="-128"/>
              </a:rPr>
            </a:br>
            <a:r>
              <a:rPr lang="en-US" dirty="0" smtClean="0">
                <a:ea typeface="ＭＳ Ｐゴシック" pitchFamily="34" charset="-128"/>
              </a:rPr>
              <a:t>Example 4</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26</a:t>
            </a:fld>
            <a:endParaRPr lang="en-US" sz="800" smtClean="0"/>
          </a:p>
        </p:txBody>
      </p:sp>
      <p:sp>
        <p:nvSpPr>
          <p:cNvPr id="15" name="Rectangle 3"/>
          <p:cNvSpPr txBox="1">
            <a:spLocks noChangeArrowheads="1"/>
          </p:cNvSpPr>
          <p:nvPr/>
        </p:nvSpPr>
        <p:spPr bwMode="auto">
          <a:xfrm>
            <a:off x="423867" y="1487253"/>
            <a:ext cx="8309282" cy="22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4: Estimation</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Let’s first specify a model with lagged dependent variable on the right-hand side of the equation. 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payroll c </a:t>
            </a:r>
            <a:r>
              <a:rPr lang="en-US" sz="1400" dirty="0" smtClean="0">
                <a:solidFill>
                  <a:schemeClr val="tx1"/>
                </a:solidFill>
                <a:latin typeface="Courier" pitchFamily="49" charset="0"/>
                <a:ea typeface="ＭＳ Ｐゴシック" pitchFamily="34" charset="-128"/>
              </a:rPr>
              <a:t>payroll(-1) payroll(-2) @trend </a:t>
            </a:r>
            <a:r>
              <a:rPr lang="en-US" sz="1400" dirty="0">
                <a:solidFill>
                  <a:schemeClr val="tx1"/>
                </a:solidFill>
                <a:latin typeface="Courier" pitchFamily="49" charset="0"/>
                <a:ea typeface="ＭＳ Ｐゴシック" pitchFamily="34" charset="-128"/>
              </a:rPr>
              <a:t>@expand(@month,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526" y="3230900"/>
            <a:ext cx="3905250" cy="93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bwMode="gray">
          <a:xfrm>
            <a:off x="4855213" y="3372902"/>
            <a:ext cx="3405599"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eq04</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985948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4</a:t>
            </a:r>
            <a:r>
              <a:rPr lang="en-US" dirty="0">
                <a:ea typeface="ＭＳ Ｐゴシック" pitchFamily="34" charset="-128"/>
              </a:rPr>
              <a:t>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01112" y="1177683"/>
            <a:ext cx="4225752" cy="1863229"/>
          </a:xfrm>
        </p:spPr>
        <p:txBody>
          <a:bodyPr/>
          <a:lstStyle/>
          <a:p>
            <a:pPr eaLnBrk="1" hangingPunct="1">
              <a:buSzPct val="100000"/>
              <a:buFont typeface="Arial" pitchFamily="34" charset="0"/>
              <a:buChar char="•"/>
              <a:defRPr/>
            </a:pPr>
            <a:r>
              <a:rPr lang="en-US" sz="1600" kern="1200" dirty="0" smtClean="0">
                <a:ea typeface="ＭＳ Ｐゴシック" pitchFamily="34" charset="-128"/>
              </a:rPr>
              <a:t>We also plot the actual and the fitted values of the model (shown below), by pressing </a:t>
            </a:r>
            <a:r>
              <a:rPr lang="en-US" sz="1600" b="1" kern="1200" dirty="0" smtClean="0">
                <a:ea typeface="ＭＳ Ｐゴシック" pitchFamily="34" charset="-128"/>
              </a:rPr>
              <a:t>View </a:t>
            </a:r>
            <a:r>
              <a:rPr lang="en-US" sz="1600" b="1" dirty="0" smtClean="0"/>
              <a:t>→ Actual, Fitted, Residual → Actual Fitted Residual Graph</a:t>
            </a:r>
            <a:r>
              <a:rPr lang="en-US" sz="1600" kern="1200" dirty="0" smtClean="0">
                <a:ea typeface="ＭＳ Ｐゴシック" pitchFamily="34" charset="-128"/>
              </a:rPr>
              <a:t>. The model seems to perform better now (the fit appears better) when a lagged dependent variable is included.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27</a:t>
            </a:fld>
            <a:endParaRPr lang="en-US" sz="80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6810" y="1232712"/>
            <a:ext cx="4039535" cy="4753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338" y="3298419"/>
            <a:ext cx="3765806" cy="2975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88454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4: Dynamic </a:t>
            </a:r>
            <a:r>
              <a:rPr lang="en-US" dirty="0" smtClean="0">
                <a:ea typeface="ＭＳ Ｐゴシック" pitchFamily="34" charset="-128"/>
              </a:rPr>
              <a:t>Forecast </a:t>
            </a:r>
          </a:p>
        </p:txBody>
      </p:sp>
      <p:sp>
        <p:nvSpPr>
          <p:cNvPr id="6148" name="Rectangle 3"/>
          <p:cNvSpPr>
            <a:spLocks noGrp="1" noChangeArrowheads="1"/>
          </p:cNvSpPr>
          <p:nvPr>
            <p:ph idx="1"/>
          </p:nvPr>
        </p:nvSpPr>
        <p:spPr>
          <a:xfrm>
            <a:off x="276448" y="1177684"/>
            <a:ext cx="8782492"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Now, let’s produce a </a:t>
            </a:r>
            <a:r>
              <a:rPr lang="en-US" sz="1800" i="1" kern="1200" dirty="0" smtClean="0">
                <a:ea typeface="ＭＳ Ｐゴシック" pitchFamily="34" charset="-128"/>
              </a:rPr>
              <a:t>Dynamic </a:t>
            </a:r>
            <a:r>
              <a:rPr lang="en-US" sz="1800" i="1" kern="1200" dirty="0">
                <a:ea typeface="ＭＳ Ｐゴシック" pitchFamily="34" charset="-128"/>
              </a:rPr>
              <a:t>F</a:t>
            </a:r>
            <a:r>
              <a:rPr lang="en-US" sz="1800" i="1" kern="1200" dirty="0" smtClean="0">
                <a:ea typeface="ＭＳ Ｐゴシック" pitchFamily="34" charset="-128"/>
              </a:rPr>
              <a:t>orecast </a:t>
            </a:r>
            <a:r>
              <a:rPr lang="en-US" sz="1800" kern="1200" dirty="0" smtClean="0">
                <a:ea typeface="ＭＳ Ｐゴシック" pitchFamily="34" charset="-128"/>
              </a:rPr>
              <a:t>for the </a:t>
            </a:r>
            <a:r>
              <a:rPr lang="en-US" sz="1800" b="1" i="1" kern="1200" dirty="0" smtClean="0">
                <a:ea typeface="ＭＳ Ｐゴシック" pitchFamily="34" charset="-128"/>
              </a:rPr>
              <a:t>payroll</a:t>
            </a:r>
            <a:r>
              <a:rPr lang="en-US" sz="1800" kern="1200" dirty="0" smtClean="0">
                <a:ea typeface="ＭＳ Ｐゴシック" pitchFamily="34" charset="-128"/>
              </a:rPr>
              <a:t> series based on our model.</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28</a:t>
            </a:fld>
            <a:endParaRPr lang="en-US" sz="800" dirty="0" smtClean="0"/>
          </a:p>
        </p:txBody>
      </p:sp>
      <p:sp>
        <p:nvSpPr>
          <p:cNvPr id="15" name="Rectangle 3"/>
          <p:cNvSpPr txBox="1">
            <a:spLocks noChangeArrowheads="1"/>
          </p:cNvSpPr>
          <p:nvPr/>
        </p:nvSpPr>
        <p:spPr bwMode="auto">
          <a:xfrm>
            <a:off x="515743" y="1604518"/>
            <a:ext cx="3960563" cy="4530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4: Dynamic Forecast</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Open </a:t>
            </a:r>
            <a:r>
              <a:rPr lang="en-US" sz="1400" b="1" i="1" dirty="0" smtClean="0">
                <a:ea typeface="ＭＳ Ｐゴシック" pitchFamily="34" charset="-128"/>
              </a:rPr>
              <a:t>eq04</a:t>
            </a:r>
            <a:r>
              <a:rPr lang="en-US" sz="1400" dirty="0" smtClean="0">
                <a:ea typeface="ＭＳ Ｐゴシック" pitchFamily="34" charset="-128"/>
              </a:rPr>
              <a:t>. </a:t>
            </a:r>
            <a:r>
              <a:rPr lang="en-US" sz="1400" dirty="0">
                <a:ea typeface="ＭＳ Ｐゴシック" pitchFamily="34" charset="-128"/>
              </a:rPr>
              <a:t>On the equation box toolbar, press the              button. The </a:t>
            </a:r>
            <a:r>
              <a:rPr lang="en-US" sz="1400" b="1" i="1" dirty="0">
                <a:ea typeface="ＭＳ Ｐゴシック" pitchFamily="34" charset="-128"/>
              </a:rPr>
              <a:t>Forecast</a:t>
            </a:r>
            <a:r>
              <a:rPr lang="en-US" sz="1400" dirty="0">
                <a:ea typeface="ＭＳ Ｐゴシック" pitchFamily="34" charset="-128"/>
              </a:rPr>
              <a:t> dialog box opens up.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Under </a:t>
            </a:r>
            <a:r>
              <a:rPr lang="en-US" sz="1400" b="1" dirty="0">
                <a:ea typeface="ＭＳ Ｐゴシック" pitchFamily="34" charset="-128"/>
              </a:rPr>
              <a:t>Series names,</a:t>
            </a:r>
            <a:r>
              <a:rPr lang="en-US" sz="1400" dirty="0">
                <a:ea typeface="ＭＳ Ｐゴシック" pitchFamily="34" charset="-128"/>
              </a:rPr>
              <a:t> </a:t>
            </a:r>
            <a:r>
              <a:rPr lang="en-US" sz="1400" dirty="0" smtClean="0">
                <a:ea typeface="ＭＳ Ｐゴシック" pitchFamily="34" charset="-128"/>
              </a:rPr>
              <a:t>name the series </a:t>
            </a:r>
            <a:r>
              <a:rPr lang="en-US" sz="1400" b="1" i="1" dirty="0" smtClean="0">
                <a:ea typeface="ＭＳ Ｐゴシック" pitchFamily="34" charset="-128"/>
              </a:rPr>
              <a:t>eq04_dyn</a:t>
            </a:r>
            <a:r>
              <a:rPr lang="en-US" sz="1400" dirty="0" smtClean="0">
                <a:ea typeface="ＭＳ Ｐゴシック" pitchFamily="34" charset="-128"/>
              </a:rPr>
              <a:t> in </a:t>
            </a:r>
            <a:r>
              <a:rPr lang="en-US" sz="1400" b="1" i="1" dirty="0" smtClean="0">
                <a:ea typeface="ＭＳ Ｐゴシック" pitchFamily="34" charset="-128"/>
              </a:rPr>
              <a:t>Forecast </a:t>
            </a:r>
            <a:r>
              <a:rPr lang="en-US" sz="1400" b="1" i="1" dirty="0">
                <a:ea typeface="ＭＳ Ｐゴシック" pitchFamily="34" charset="-128"/>
              </a:rPr>
              <a:t>name </a:t>
            </a:r>
            <a:r>
              <a:rPr lang="en-US" sz="1400" dirty="0" smtClean="0">
                <a:ea typeface="ＭＳ Ｐゴシック" pitchFamily="34" charset="-128"/>
              </a:rPr>
              <a:t>field. Under </a:t>
            </a:r>
            <a:r>
              <a:rPr lang="en-US" sz="1400" b="1" i="1" dirty="0" smtClean="0">
                <a:ea typeface="ＭＳ Ｐゴシック" pitchFamily="34" charset="-128"/>
              </a:rPr>
              <a:t>S.E</a:t>
            </a:r>
            <a:r>
              <a:rPr lang="en-US" sz="1400" b="1" i="1" dirty="0">
                <a:ea typeface="ＭＳ Ｐゴシック" pitchFamily="34" charset="-128"/>
              </a:rPr>
              <a:t>. (optional) </a:t>
            </a:r>
            <a:r>
              <a:rPr lang="en-US" sz="1400" dirty="0">
                <a:ea typeface="ＭＳ Ｐゴシック" pitchFamily="34" charset="-128"/>
              </a:rPr>
              <a:t>field, type the name of standard errors </a:t>
            </a:r>
            <a:r>
              <a:rPr lang="en-US" sz="1400" dirty="0" smtClean="0">
                <a:ea typeface="ＭＳ Ｐゴシック" pitchFamily="34" charset="-128"/>
              </a:rPr>
              <a:t>series </a:t>
            </a:r>
            <a:r>
              <a:rPr lang="en-US" sz="1400" b="1" i="1" dirty="0" smtClean="0">
                <a:ea typeface="ＭＳ Ｐゴシック" pitchFamily="34" charset="-128"/>
              </a:rPr>
              <a:t>eq04_stdev_dyn</a:t>
            </a:r>
            <a:r>
              <a:rPr lang="en-US" sz="1400" dirty="0" smtClean="0">
                <a:ea typeface="ＭＳ Ｐゴシック" pitchFamily="34" charset="-128"/>
              </a:rPr>
              <a:t>. </a:t>
            </a:r>
            <a:endParaRPr lang="en-US" sz="1400" dirty="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Under </a:t>
            </a:r>
            <a:r>
              <a:rPr lang="en-US" sz="1400" b="1" dirty="0">
                <a:ea typeface="ＭＳ Ｐゴシック" pitchFamily="34" charset="-128"/>
              </a:rPr>
              <a:t>Forecast sample</a:t>
            </a:r>
            <a:r>
              <a:rPr lang="en-US" sz="1400" dirty="0">
                <a:ea typeface="ＭＳ Ｐゴシック" pitchFamily="34" charset="-128"/>
              </a:rPr>
              <a:t>, type the forecast sample </a:t>
            </a:r>
            <a:r>
              <a:rPr lang="en-US" sz="1400" b="1" i="1" dirty="0" err="1" smtClean="0">
                <a:ea typeface="ＭＳ Ｐゴシック" pitchFamily="34" charset="-128"/>
              </a:rPr>
              <a:t>sample_for</a:t>
            </a:r>
            <a:r>
              <a:rPr lang="en-US" sz="1400" dirty="0" smtClean="0">
                <a:ea typeface="ＭＳ Ｐゴシック" pitchFamily="34" charset="-128"/>
              </a:rPr>
              <a:t>. Set </a:t>
            </a:r>
            <a:r>
              <a:rPr lang="en-US" sz="1400" dirty="0">
                <a:ea typeface="ＭＳ Ｐゴシック" pitchFamily="34" charset="-128"/>
              </a:rPr>
              <a:t>all the other options as follows: check </a:t>
            </a:r>
            <a:r>
              <a:rPr lang="en-US" sz="1400" b="1" dirty="0">
                <a:ea typeface="ＭＳ Ｐゴシック" pitchFamily="34" charset="-128"/>
              </a:rPr>
              <a:t>Forecast graph,</a:t>
            </a:r>
            <a:r>
              <a:rPr lang="en-US" sz="1400" dirty="0">
                <a:ea typeface="ＭＳ Ｐゴシック" pitchFamily="34" charset="-128"/>
              </a:rPr>
              <a:t> </a:t>
            </a:r>
            <a:r>
              <a:rPr lang="en-US" sz="1400" b="1" dirty="0">
                <a:ea typeface="ＭＳ Ｐゴシック" pitchFamily="34" charset="-128"/>
              </a:rPr>
              <a:t>Forecast evaluation, </a:t>
            </a:r>
            <a:r>
              <a:rPr lang="en-US" sz="1400" dirty="0">
                <a:ea typeface="ＭＳ Ｐゴシック" pitchFamily="34" charset="-128"/>
              </a:rPr>
              <a:t>and check </a:t>
            </a:r>
            <a:r>
              <a:rPr lang="en-US" sz="1400" b="1" dirty="0">
                <a:ea typeface="ＭＳ Ｐゴシック" pitchFamily="34" charset="-128"/>
              </a:rPr>
              <a:t>Insert actuals for out-of-sample observations</a:t>
            </a:r>
            <a:r>
              <a:rPr lang="en-US" sz="1400" dirty="0">
                <a:ea typeface="ＭＳ Ｐゴシック" pitchFamily="34" charset="-128"/>
              </a:rPr>
              <a:t>. </a:t>
            </a: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Notice that under </a:t>
            </a:r>
            <a:r>
              <a:rPr lang="en-US" sz="1400" b="1" i="1" dirty="0" smtClean="0">
                <a:ea typeface="ＭＳ Ｐゴシック" pitchFamily="34" charset="-128"/>
              </a:rPr>
              <a:t>Method</a:t>
            </a:r>
            <a:r>
              <a:rPr lang="en-US" sz="1400" dirty="0" smtClean="0">
                <a:ea typeface="ＭＳ Ｐゴシック" pitchFamily="34" charset="-128"/>
              </a:rPr>
              <a:t>, you now can choose between </a:t>
            </a:r>
            <a:r>
              <a:rPr lang="en-US" sz="1400" b="1" dirty="0" smtClean="0">
                <a:ea typeface="ＭＳ Ｐゴシック" pitchFamily="34" charset="-128"/>
              </a:rPr>
              <a:t>Dynamic Forecast </a:t>
            </a:r>
            <a:r>
              <a:rPr lang="en-US" sz="1400" dirty="0" smtClean="0">
                <a:ea typeface="ＭＳ Ｐゴシック" pitchFamily="34" charset="-128"/>
              </a:rPr>
              <a:t>and </a:t>
            </a:r>
            <a:r>
              <a:rPr lang="en-US" sz="1400" b="1" dirty="0" smtClean="0">
                <a:ea typeface="ＭＳ Ｐゴシック" pitchFamily="34" charset="-128"/>
              </a:rPr>
              <a:t>Static Forecast</a:t>
            </a:r>
            <a:r>
              <a:rPr lang="en-US" sz="1400" dirty="0" smtClean="0">
                <a:ea typeface="ＭＳ Ｐゴシック" pitchFamily="34" charset="-128"/>
              </a:rPr>
              <a:t>. Let’s choose </a:t>
            </a:r>
            <a:r>
              <a:rPr lang="en-US" sz="1400" b="1" dirty="0" smtClean="0">
                <a:ea typeface="ＭＳ Ｐゴシック" pitchFamily="34" charset="-128"/>
              </a:rPr>
              <a:t>Dynamic Forecast</a:t>
            </a:r>
            <a:r>
              <a:rPr lang="en-US" sz="1400" dirty="0" smtClean="0">
                <a:ea typeface="ＭＳ Ｐゴシック" pitchFamily="34" charset="-128"/>
              </a:rPr>
              <a:t> here. </a:t>
            </a:r>
            <a:endParaRPr lang="en-US" sz="1400" dirty="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735" y="2118535"/>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8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0613" y="1825146"/>
            <a:ext cx="4191000"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82252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4: Dynamic </a:t>
            </a:r>
            <a:r>
              <a:rPr lang="en-US" dirty="0" smtClean="0">
                <a:ea typeface="ＭＳ Ｐゴシック" pitchFamily="34" charset="-128"/>
              </a:rPr>
              <a:t>Forecast </a:t>
            </a:r>
            <a:r>
              <a:rPr lang="en-US" sz="1800" dirty="0">
                <a:ea typeface="ＭＳ Ｐゴシック" pitchFamily="34" charset="-128"/>
              </a:rPr>
              <a:t>(cont’d)</a:t>
            </a:r>
            <a:endParaRPr lang="en-US" sz="1800" dirty="0" smtClean="0">
              <a:ea typeface="ＭＳ Ｐゴシック" pitchFamily="34" charset="-128"/>
            </a:endParaRPr>
          </a:p>
        </p:txBody>
      </p:sp>
      <p:sp>
        <p:nvSpPr>
          <p:cNvPr id="6148" name="Rectangle 3"/>
          <p:cNvSpPr>
            <a:spLocks noGrp="1" noChangeArrowheads="1"/>
          </p:cNvSpPr>
          <p:nvPr>
            <p:ph idx="1"/>
          </p:nvPr>
        </p:nvSpPr>
        <p:spPr>
          <a:xfrm>
            <a:off x="401112" y="1177683"/>
            <a:ext cx="8370748" cy="1834118"/>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Notice that EViews produces forecast values for payroll series over the entire forecast sample: </a:t>
            </a:r>
            <a:r>
              <a:rPr lang="en-US" sz="1600" i="1" kern="1200" dirty="0" smtClean="0">
                <a:ea typeface="ＭＳ Ｐゴシック" pitchFamily="34" charset="-128"/>
              </a:rPr>
              <a:t>2009m1 to 2014m12</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You can also see that the confidence error bands widen dramatically towards the end of the forecast sample. This is because dynamic forecasting uses the forecast values of the lagged dependent variables. The forecast errors tend to compound over time resulting in larger error bands the further out we are in the forecast sample.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29</a:t>
            </a:fld>
            <a:endParaRPr lang="en-US" sz="800" smtClean="0"/>
          </a:p>
        </p:txBody>
      </p:sp>
      <p:sp>
        <p:nvSpPr>
          <p:cNvPr id="7" name="Rectangle 3"/>
          <p:cNvSpPr txBox="1">
            <a:spLocks noChangeArrowheads="1"/>
          </p:cNvSpPr>
          <p:nvPr/>
        </p:nvSpPr>
        <p:spPr bwMode="auto">
          <a:xfrm>
            <a:off x="361506" y="2731036"/>
            <a:ext cx="3455581" cy="343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u="sng" kern="1200" dirty="0" smtClean="0">
                <a:ea typeface="ＭＳ Ｐゴシック" pitchFamily="34" charset="-128"/>
              </a:rPr>
              <a:t>How </a:t>
            </a:r>
            <a:r>
              <a:rPr lang="en-US" sz="1400" u="sng" dirty="0" smtClean="0">
                <a:ea typeface="ＭＳ Ｐゴシック" pitchFamily="34" charset="-128"/>
              </a:rPr>
              <a:t>are</a:t>
            </a:r>
            <a:r>
              <a:rPr lang="en-US" sz="1400" u="sng" kern="1200" dirty="0" smtClean="0">
                <a:ea typeface="ＭＳ Ｐゴシック" pitchFamily="34" charset="-128"/>
              </a:rPr>
              <a:t> Dynamic Forecasts Performed?</a:t>
            </a:r>
          </a:p>
          <a:p>
            <a:pPr eaLnBrk="1" hangingPunct="1">
              <a:buSzPct val="100000"/>
              <a:buFont typeface="Wingdings" pitchFamily="2" charset="2"/>
              <a:buChar char="ü"/>
              <a:defRPr/>
            </a:pPr>
            <a:r>
              <a:rPr lang="en-US" sz="1400" dirty="0">
                <a:ea typeface="ＭＳ Ｐゴシック" pitchFamily="34" charset="-128"/>
              </a:rPr>
              <a:t>T</a:t>
            </a:r>
            <a:r>
              <a:rPr lang="en-US" sz="1400" kern="1200" dirty="0" smtClean="0">
                <a:ea typeface="ＭＳ Ｐゴシック" pitchFamily="34" charset="-128"/>
              </a:rPr>
              <a:t>he first forecasted value (</a:t>
            </a:r>
            <a:r>
              <a:rPr lang="en-US" sz="1400" i="1" kern="1200" dirty="0" smtClean="0">
                <a:ea typeface="ＭＳ Ｐゴシック" pitchFamily="34" charset="-128"/>
              </a:rPr>
              <a:t>2009m01</a:t>
            </a:r>
            <a:r>
              <a:rPr lang="en-US" sz="1400" kern="1200" dirty="0" smtClean="0">
                <a:ea typeface="ＭＳ Ｐゴシック" pitchFamily="34" charset="-128"/>
              </a:rPr>
              <a:t>) uses the actual value of </a:t>
            </a:r>
            <a:r>
              <a:rPr lang="en-US" sz="1400" i="1" kern="1200" dirty="0" smtClean="0">
                <a:ea typeface="ＭＳ Ｐゴシック" pitchFamily="34" charset="-128"/>
              </a:rPr>
              <a:t>2008m12</a:t>
            </a:r>
            <a:r>
              <a:rPr lang="en-US" sz="1400" kern="1200" dirty="0" smtClean="0">
                <a:ea typeface="ＭＳ Ｐゴシック" pitchFamily="34" charset="-128"/>
              </a:rPr>
              <a:t> (</a:t>
            </a:r>
            <a:r>
              <a:rPr lang="en-US" sz="1400" b="1" i="1" kern="1200" dirty="0" smtClean="0">
                <a:ea typeface="ＭＳ Ｐゴシック" pitchFamily="34" charset="-128"/>
              </a:rPr>
              <a:t>payroll(-1)) </a:t>
            </a:r>
            <a:r>
              <a:rPr lang="en-US" sz="1400" kern="1200" dirty="0" smtClean="0">
                <a:ea typeface="ＭＳ Ｐゴシック" pitchFamily="34" charset="-128"/>
              </a:rPr>
              <a:t>and the </a:t>
            </a:r>
            <a:r>
              <a:rPr lang="en-US" sz="1400" dirty="0" smtClean="0">
                <a:ea typeface="ＭＳ Ｐゴシック" pitchFamily="34" charset="-128"/>
              </a:rPr>
              <a:t>actual value of </a:t>
            </a:r>
            <a:r>
              <a:rPr lang="en-US" sz="1400" i="1" dirty="0" smtClean="0">
                <a:ea typeface="ＭＳ Ｐゴシック" pitchFamily="34" charset="-128"/>
              </a:rPr>
              <a:t>2008m11</a:t>
            </a:r>
            <a:r>
              <a:rPr lang="en-US" sz="1400" dirty="0" smtClean="0">
                <a:ea typeface="ＭＳ Ｐゴシック" pitchFamily="34" charset="-128"/>
              </a:rPr>
              <a:t> (</a:t>
            </a:r>
            <a:r>
              <a:rPr lang="en-US" sz="1400" b="1" i="1" kern="1200" dirty="0" smtClean="0">
                <a:ea typeface="ＭＳ Ｐゴシック" pitchFamily="34" charset="-128"/>
              </a:rPr>
              <a:t>payroll (-2)</a:t>
            </a:r>
            <a:r>
              <a:rPr lang="en-US" sz="1400" kern="1200" dirty="0" smtClean="0">
                <a:ea typeface="ＭＳ Ｐゴシック" pitchFamily="34" charset="-128"/>
              </a:rPr>
              <a:t>)</a:t>
            </a:r>
            <a:r>
              <a:rPr lang="en-US" sz="1400" b="1" i="1" kern="1200" dirty="0" smtClean="0">
                <a:ea typeface="ＭＳ Ｐゴシック" pitchFamily="34" charset="-128"/>
              </a:rPr>
              <a:t>. </a:t>
            </a:r>
          </a:p>
          <a:p>
            <a:pPr eaLnBrk="1" hangingPunct="1">
              <a:buSzPct val="100000"/>
              <a:buFont typeface="Wingdings" pitchFamily="2" charset="2"/>
              <a:buChar char="ü"/>
              <a:defRPr/>
            </a:pPr>
            <a:r>
              <a:rPr lang="en-US" sz="1400" dirty="0" smtClean="0">
                <a:ea typeface="ＭＳ Ｐゴシック" pitchFamily="34" charset="-128"/>
              </a:rPr>
              <a:t>The second forecasted value (</a:t>
            </a:r>
            <a:r>
              <a:rPr lang="en-US" sz="1400" i="1" dirty="0" smtClean="0">
                <a:ea typeface="ＭＳ Ｐゴシック" pitchFamily="34" charset="-128"/>
              </a:rPr>
              <a:t>2009m02</a:t>
            </a:r>
            <a:r>
              <a:rPr lang="en-US" sz="1400" dirty="0" smtClean="0">
                <a:ea typeface="ＭＳ Ｐゴシック" pitchFamily="34" charset="-128"/>
              </a:rPr>
              <a:t>) uses the forecasted value of </a:t>
            </a:r>
            <a:r>
              <a:rPr lang="en-US" sz="1400" i="1" dirty="0" smtClean="0">
                <a:ea typeface="ＭＳ Ｐゴシック" pitchFamily="34" charset="-128"/>
              </a:rPr>
              <a:t>2009m01</a:t>
            </a:r>
            <a:r>
              <a:rPr lang="en-US" sz="1400" dirty="0" smtClean="0">
                <a:ea typeface="ＭＳ Ｐゴシック" pitchFamily="34" charset="-128"/>
              </a:rPr>
              <a:t> (</a:t>
            </a:r>
            <a:r>
              <a:rPr lang="en-US" sz="1400" b="1" i="1" dirty="0" smtClean="0">
                <a:ea typeface="ＭＳ Ｐゴシック" pitchFamily="34" charset="-128"/>
              </a:rPr>
              <a:t>payroll (-1</a:t>
            </a:r>
            <a:r>
              <a:rPr lang="en-US" sz="1400" dirty="0" smtClean="0">
                <a:ea typeface="ＭＳ Ｐゴシック" pitchFamily="34" charset="-128"/>
              </a:rPr>
              <a:t>); estimated previously) and the actual value of </a:t>
            </a:r>
            <a:r>
              <a:rPr lang="en-US" sz="1400" i="1" dirty="0" smtClean="0">
                <a:ea typeface="ＭＳ Ｐゴシック" pitchFamily="34" charset="-128"/>
              </a:rPr>
              <a:t>2008m12</a:t>
            </a:r>
            <a:r>
              <a:rPr lang="en-US" sz="1400" dirty="0" smtClean="0">
                <a:ea typeface="ＭＳ Ｐゴシック" pitchFamily="34" charset="-128"/>
              </a:rPr>
              <a:t> (</a:t>
            </a:r>
            <a:r>
              <a:rPr lang="en-US" sz="1400" b="1" i="1" dirty="0" smtClean="0">
                <a:ea typeface="ＭＳ Ｐゴシック" pitchFamily="34" charset="-128"/>
              </a:rPr>
              <a:t>payroll(-2)</a:t>
            </a:r>
            <a:r>
              <a:rPr lang="en-US" sz="1400" dirty="0" smtClean="0">
                <a:ea typeface="ＭＳ Ｐゴシック" pitchFamily="34" charset="-128"/>
              </a:rPr>
              <a:t>). </a:t>
            </a:r>
            <a:endParaRPr lang="en-US" sz="1400" dirty="0">
              <a:ea typeface="ＭＳ Ｐゴシック" pitchFamily="34" charset="-128"/>
            </a:endParaRPr>
          </a:p>
          <a:p>
            <a:pPr eaLnBrk="1" hangingPunct="1">
              <a:buSzPct val="100000"/>
              <a:buFont typeface="Wingdings" pitchFamily="2" charset="2"/>
              <a:buChar char="ü"/>
              <a:defRPr/>
            </a:pPr>
            <a:r>
              <a:rPr lang="en-US" sz="1400" kern="1200" dirty="0" smtClean="0">
                <a:ea typeface="ＭＳ Ｐゴシック" pitchFamily="34" charset="-128"/>
              </a:rPr>
              <a:t> The third forecasted value (</a:t>
            </a:r>
            <a:r>
              <a:rPr lang="en-US" sz="1400" i="1" kern="1200" dirty="0" smtClean="0">
                <a:ea typeface="ＭＳ Ｐゴシック" pitchFamily="34" charset="-128"/>
              </a:rPr>
              <a:t>2009m03</a:t>
            </a:r>
            <a:r>
              <a:rPr lang="en-US" sz="1400" kern="1200" dirty="0" smtClean="0">
                <a:ea typeface="ＭＳ Ｐゴシック" pitchFamily="34" charset="-128"/>
              </a:rPr>
              <a:t>) </a:t>
            </a:r>
            <a:r>
              <a:rPr lang="en-US" sz="1400" dirty="0" smtClean="0">
                <a:ea typeface="ＭＳ Ｐゴシック" pitchFamily="34" charset="-128"/>
              </a:rPr>
              <a:t>uses </a:t>
            </a:r>
            <a:r>
              <a:rPr lang="en-US" sz="1400" dirty="0">
                <a:ea typeface="ＭＳ Ｐゴシック" pitchFamily="34" charset="-128"/>
              </a:rPr>
              <a:t>the forecasted value of </a:t>
            </a:r>
            <a:r>
              <a:rPr lang="en-US" sz="1400" i="1" dirty="0" smtClean="0">
                <a:ea typeface="ＭＳ Ｐゴシック" pitchFamily="34" charset="-128"/>
              </a:rPr>
              <a:t>2009m02</a:t>
            </a:r>
            <a:r>
              <a:rPr lang="en-US" sz="1400" dirty="0" smtClean="0">
                <a:ea typeface="ＭＳ Ｐゴシック" pitchFamily="34" charset="-128"/>
              </a:rPr>
              <a:t> </a:t>
            </a:r>
            <a:r>
              <a:rPr lang="en-US" sz="1400" dirty="0">
                <a:ea typeface="ＭＳ Ｐゴシック" pitchFamily="34" charset="-128"/>
              </a:rPr>
              <a:t>(</a:t>
            </a:r>
            <a:r>
              <a:rPr lang="en-US" sz="1400" b="1" i="1" dirty="0">
                <a:ea typeface="ＭＳ Ｐゴシック" pitchFamily="34" charset="-128"/>
              </a:rPr>
              <a:t>payroll (-1</a:t>
            </a:r>
            <a:r>
              <a:rPr lang="en-US" sz="1400" b="1" i="1" dirty="0" smtClean="0">
                <a:ea typeface="ＭＳ Ｐゴシック" pitchFamily="34" charset="-128"/>
              </a:rPr>
              <a:t>); </a:t>
            </a:r>
            <a:r>
              <a:rPr lang="en-US" sz="1400" dirty="0" smtClean="0">
                <a:ea typeface="ＭＳ Ｐゴシック" pitchFamily="34" charset="-128"/>
              </a:rPr>
              <a:t>estimated</a:t>
            </a:r>
            <a:r>
              <a:rPr lang="en-US" sz="1400" dirty="0">
                <a:ea typeface="ＭＳ Ｐゴシック" pitchFamily="34" charset="-128"/>
              </a:rPr>
              <a:t> </a:t>
            </a:r>
            <a:r>
              <a:rPr lang="en-US" sz="1400" dirty="0" smtClean="0">
                <a:ea typeface="ＭＳ Ｐゴシック" pitchFamily="34" charset="-128"/>
              </a:rPr>
              <a:t>in step 2) </a:t>
            </a:r>
            <a:r>
              <a:rPr lang="en-US" sz="1400" dirty="0">
                <a:ea typeface="ＭＳ Ｐゴシック" pitchFamily="34" charset="-128"/>
              </a:rPr>
              <a:t>and the </a:t>
            </a:r>
            <a:r>
              <a:rPr lang="en-US" sz="1400" dirty="0" smtClean="0">
                <a:ea typeface="ＭＳ Ｐゴシック" pitchFamily="34" charset="-128"/>
              </a:rPr>
              <a:t>forecasted value of </a:t>
            </a:r>
            <a:r>
              <a:rPr lang="en-US" sz="1400" b="1" i="1" dirty="0" smtClean="0">
                <a:ea typeface="ＭＳ Ｐゴシック" pitchFamily="34" charset="-128"/>
              </a:rPr>
              <a:t>2009m01</a:t>
            </a:r>
            <a:r>
              <a:rPr lang="en-US" sz="1400" dirty="0" smtClean="0">
                <a:ea typeface="ＭＳ Ｐゴシック" pitchFamily="34" charset="-128"/>
              </a:rPr>
              <a:t> </a:t>
            </a:r>
            <a:r>
              <a:rPr lang="en-US" sz="1400" dirty="0">
                <a:ea typeface="ＭＳ Ｐゴシック" pitchFamily="34" charset="-128"/>
              </a:rPr>
              <a:t>(</a:t>
            </a:r>
            <a:r>
              <a:rPr lang="en-US" sz="1400" b="1" i="1" dirty="0">
                <a:ea typeface="ＭＳ Ｐゴシック" pitchFamily="34" charset="-128"/>
              </a:rPr>
              <a:t>payroll(-2</a:t>
            </a:r>
            <a:r>
              <a:rPr lang="en-US" sz="1400" b="1" i="1" dirty="0" smtClean="0">
                <a:ea typeface="ＭＳ Ｐゴシック" pitchFamily="34" charset="-128"/>
              </a:rPr>
              <a:t>); </a:t>
            </a:r>
            <a:r>
              <a:rPr lang="en-US" sz="1400" dirty="0" smtClean="0">
                <a:ea typeface="ＭＳ Ｐゴシック" pitchFamily="34" charset="-128"/>
              </a:rPr>
              <a:t>estimated in step 1). </a:t>
            </a:r>
            <a:endParaRPr lang="en-US" sz="1400" dirty="0">
              <a:ea typeface="ＭＳ Ｐゴシック" pitchFamily="34" charset="-128"/>
            </a:endParaRPr>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2026" y="2837366"/>
            <a:ext cx="5057775" cy="275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p:cNvSpPr txBox="1">
            <a:spLocks noChangeArrowheads="1"/>
          </p:cNvSpPr>
          <p:nvPr/>
        </p:nvSpPr>
        <p:spPr bwMode="gray">
          <a:xfrm>
            <a:off x="3817087" y="5666404"/>
            <a:ext cx="426365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graph09</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091904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US" dirty="0">
                <a:ea typeface="ＭＳ Ｐゴシック" pitchFamily="34" charset="-128"/>
              </a:rPr>
              <a:t>Data and </a:t>
            </a:r>
            <a:r>
              <a:rPr lang="en-US" dirty="0" err="1">
                <a:ea typeface="ＭＳ Ｐゴシック" pitchFamily="34" charset="-128"/>
              </a:rPr>
              <a:t>Workfile</a:t>
            </a:r>
            <a:r>
              <a:rPr lang="en-US" dirty="0">
                <a:ea typeface="ＭＳ Ｐゴシック" pitchFamily="34" charset="-128"/>
              </a:rPr>
              <a:t> </a:t>
            </a:r>
            <a:r>
              <a:rPr lang="en-US" dirty="0" smtClean="0">
                <a:ea typeface="ＭＳ Ｐゴシック" pitchFamily="34" charset="-128"/>
              </a:rPr>
              <a:t>Documentation </a:t>
            </a:r>
            <a:r>
              <a:rPr lang="en-US" sz="1800" dirty="0" smtClean="0">
                <a:ea typeface="ＭＳ Ｐゴシック" pitchFamily="34" charset="-128"/>
              </a:rPr>
              <a:t>(cont’d)</a:t>
            </a:r>
          </a:p>
        </p:txBody>
      </p:sp>
      <p:sp>
        <p:nvSpPr>
          <p:cNvPr id="6146"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C20211BC-91EA-4E33-ABEA-B0F9FA93EFF6}" type="slidenum">
              <a:rPr lang="en-US" sz="800" smtClean="0"/>
              <a:pPr eaLnBrk="1" hangingPunct="1">
                <a:defRPr/>
              </a:pPr>
              <a:t>3</a:t>
            </a:fld>
            <a:endParaRPr lang="en-US" sz="800" smtClean="0"/>
          </a:p>
        </p:txBody>
      </p:sp>
      <p:sp>
        <p:nvSpPr>
          <p:cNvPr id="6" name="Rectangle 3"/>
          <p:cNvSpPr txBox="1">
            <a:spLocks noChangeArrowheads="1"/>
          </p:cNvSpPr>
          <p:nvPr/>
        </p:nvSpPr>
        <p:spPr bwMode="auto">
          <a:xfrm>
            <a:off x="387198" y="1234241"/>
            <a:ext cx="3748867" cy="3380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spreadsheet produced here shows the data series at the end of the </a:t>
            </a:r>
            <a:r>
              <a:rPr lang="en-US" sz="1600" kern="1200" dirty="0" err="1" smtClean="0">
                <a:ea typeface="ＭＳ Ｐゴシック" pitchFamily="34" charset="-128"/>
              </a:rPr>
              <a:t>workfile</a:t>
            </a:r>
            <a:r>
              <a:rPr lang="en-US" sz="1600" kern="1200" dirty="0" smtClean="0">
                <a:ea typeface="ＭＳ Ｐゴシック" pitchFamily="34" charset="-128"/>
              </a:rPr>
              <a:t> range.</a:t>
            </a:r>
          </a:p>
          <a:p>
            <a:pPr eaLnBrk="1" hangingPunct="1">
              <a:buSzPct val="100000"/>
              <a:buFont typeface="Arial" pitchFamily="34" charset="0"/>
              <a:buChar char="•"/>
              <a:defRPr/>
            </a:pPr>
            <a:r>
              <a:rPr lang="en-US" sz="1600" kern="1200" dirty="0" smtClean="0">
                <a:ea typeface="ＭＳ Ｐゴシック" pitchFamily="34" charset="-128"/>
              </a:rPr>
              <a:t> Note that historical data are available for all data series up until March 2013.</a:t>
            </a:r>
          </a:p>
          <a:p>
            <a:pPr eaLnBrk="1" hangingPunct="1">
              <a:buSzPct val="100000"/>
              <a:buFont typeface="Arial" pitchFamily="34" charset="0"/>
              <a:buChar char="•"/>
              <a:defRPr/>
            </a:pPr>
            <a:r>
              <a:rPr lang="en-US" sz="1600" dirty="0" smtClean="0">
                <a:ea typeface="ＭＳ Ｐゴシック" pitchFamily="34" charset="-128"/>
              </a:rPr>
              <a:t>From </a:t>
            </a:r>
            <a:r>
              <a:rPr lang="en-US" sz="1600" i="1" dirty="0" smtClean="0">
                <a:ea typeface="ＭＳ Ｐゴシック" pitchFamily="34" charset="-128"/>
              </a:rPr>
              <a:t>2013m04</a:t>
            </a:r>
            <a:r>
              <a:rPr lang="en-US" sz="1600" dirty="0" smtClean="0">
                <a:ea typeface="ＭＳ Ｐゴシック" pitchFamily="34" charset="-128"/>
              </a:rPr>
              <a:t> until the end of the </a:t>
            </a:r>
            <a:r>
              <a:rPr lang="en-US" sz="1600" dirty="0" err="1" smtClean="0">
                <a:ea typeface="ＭＳ Ｐゴシック" pitchFamily="34" charset="-128"/>
              </a:rPr>
              <a:t>workfile</a:t>
            </a:r>
            <a:r>
              <a:rPr lang="en-US" sz="1600" dirty="0" smtClean="0">
                <a:ea typeface="ＭＳ Ｐゴシック" pitchFamily="34" charset="-128"/>
              </a:rPr>
              <a:t> range, we have provided forecasts for series </a:t>
            </a:r>
            <a:r>
              <a:rPr lang="en-US" sz="1600" b="1" i="1" dirty="0" smtClean="0">
                <a:ea typeface="ＭＳ Ｐゴシック" pitchFamily="34" charset="-128"/>
              </a:rPr>
              <a:t>IP</a:t>
            </a:r>
            <a:r>
              <a:rPr lang="en-US" sz="1600" dirty="0" smtClean="0">
                <a:ea typeface="ＭＳ Ｐゴシック" pitchFamily="34" charset="-128"/>
              </a:rPr>
              <a:t>, </a:t>
            </a:r>
            <a:r>
              <a:rPr lang="en-US" sz="1600" b="1" i="1" dirty="0" smtClean="0">
                <a:ea typeface="ＭＳ Ｐゴシック" pitchFamily="34" charset="-128"/>
              </a:rPr>
              <a:t>ISM</a:t>
            </a:r>
            <a:r>
              <a:rPr lang="en-US" sz="1600" dirty="0" smtClean="0">
                <a:ea typeface="ＭＳ Ｐゴシック" pitchFamily="34" charset="-128"/>
              </a:rPr>
              <a:t>, </a:t>
            </a:r>
            <a:r>
              <a:rPr lang="en-US" sz="1600" b="1" i="1" dirty="0" smtClean="0">
                <a:ea typeface="ＭＳ Ｐゴシック" pitchFamily="34" charset="-128"/>
              </a:rPr>
              <a:t>TBill3m</a:t>
            </a:r>
            <a:r>
              <a:rPr lang="en-US" sz="16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We will create a few equations to forecast the </a:t>
            </a:r>
            <a:r>
              <a:rPr lang="en-US" sz="1600" b="1" i="1" kern="1200" dirty="0" smtClean="0">
                <a:ea typeface="ＭＳ Ｐゴシック" pitchFamily="34" charset="-128"/>
              </a:rPr>
              <a:t>payroll</a:t>
            </a:r>
            <a:r>
              <a:rPr lang="en-US" sz="1600" kern="1200" dirty="0" smtClean="0">
                <a:ea typeface="ＭＳ Ｐゴシック" pitchFamily="34" charset="-128"/>
              </a:rPr>
              <a:t> series using EViews. </a:t>
            </a:r>
          </a:p>
          <a:p>
            <a:pPr marL="0" indent="0" eaLnBrk="1" hangingPunct="1">
              <a:buSzPct val="100000"/>
              <a:buFont typeface="Times" pitchFamily="18"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1600" kern="1200" dirty="0" smtClean="0">
              <a:ea typeface="ＭＳ Ｐゴシック" pitchFamily="34" charset="-128"/>
            </a:endParaRP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1800" kern="1200" dirty="0" smtClean="0">
              <a:ea typeface="ＭＳ Ｐゴシック" pitchFamily="34" charset="-128"/>
            </a:endParaRPr>
          </a:p>
          <a:p>
            <a:pPr marL="0" indent="0" eaLnBrk="1" hangingPunct="1">
              <a:buFont typeface="Times" pitchFamily="17" charset="0"/>
              <a:buNone/>
              <a:defRPr/>
            </a:pPr>
            <a:endParaRPr lang="en-US" sz="1800" u="sng" kern="1200" dirty="0">
              <a:ea typeface="ＭＳ Ｐゴシック" pitchFamily="34" charset="-128"/>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065" y="1234241"/>
            <a:ext cx="4212313" cy="4911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5023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4: </a:t>
            </a:r>
            <a:r>
              <a:rPr lang="en-US" dirty="0" smtClean="0">
                <a:ea typeface="ＭＳ Ｐゴシック" pitchFamily="34" charset="-128"/>
              </a:rPr>
              <a:t>Static Forecast</a:t>
            </a:r>
          </a:p>
        </p:txBody>
      </p:sp>
      <p:sp>
        <p:nvSpPr>
          <p:cNvPr id="6148" name="Rectangle 3"/>
          <p:cNvSpPr>
            <a:spLocks noGrp="1" noChangeArrowheads="1"/>
          </p:cNvSpPr>
          <p:nvPr>
            <p:ph idx="1"/>
          </p:nvPr>
        </p:nvSpPr>
        <p:spPr>
          <a:xfrm>
            <a:off x="539335" y="1177684"/>
            <a:ext cx="8179363"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Let’s now produce a </a:t>
            </a:r>
            <a:r>
              <a:rPr lang="en-US" sz="1800" i="1" kern="1200" dirty="0" smtClean="0">
                <a:ea typeface="ＭＳ Ｐゴシック" pitchFamily="34" charset="-128"/>
              </a:rPr>
              <a:t>Static Forecast </a:t>
            </a:r>
            <a:r>
              <a:rPr lang="en-US" sz="1800" kern="1200" dirty="0" smtClean="0">
                <a:ea typeface="ＭＳ Ｐゴシック" pitchFamily="34" charset="-128"/>
              </a:rPr>
              <a:t>of the </a:t>
            </a:r>
            <a:r>
              <a:rPr lang="en-US" sz="1800" b="1" i="1" kern="1200" dirty="0" smtClean="0">
                <a:ea typeface="ＭＳ Ｐゴシック" pitchFamily="34" charset="-128"/>
              </a:rPr>
              <a:t>payroll</a:t>
            </a:r>
            <a:r>
              <a:rPr lang="en-US" sz="1800" kern="1200" dirty="0" smtClean="0">
                <a:ea typeface="ＭＳ Ｐゴシック" pitchFamily="34" charset="-128"/>
              </a:rPr>
              <a:t> series based on the same model.</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30</a:t>
            </a:fld>
            <a:endParaRPr lang="en-US" sz="800" dirty="0" smtClean="0"/>
          </a:p>
        </p:txBody>
      </p:sp>
      <p:sp>
        <p:nvSpPr>
          <p:cNvPr id="15" name="Rectangle 3"/>
          <p:cNvSpPr txBox="1">
            <a:spLocks noChangeArrowheads="1"/>
          </p:cNvSpPr>
          <p:nvPr/>
        </p:nvSpPr>
        <p:spPr bwMode="auto">
          <a:xfrm>
            <a:off x="643333" y="1837438"/>
            <a:ext cx="3705383" cy="4530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4a: Static Forecast</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Open </a:t>
            </a:r>
            <a:r>
              <a:rPr lang="en-US" sz="1400" b="1" i="1" dirty="0" smtClean="0">
                <a:ea typeface="ＭＳ Ｐゴシック" pitchFamily="34" charset="-128"/>
              </a:rPr>
              <a:t>eq04</a:t>
            </a:r>
            <a:r>
              <a:rPr lang="en-US" sz="1400" dirty="0" smtClean="0">
                <a:ea typeface="ＭＳ Ｐゴシック" pitchFamily="34" charset="-128"/>
              </a:rPr>
              <a:t>. Follow steps 1-3 as in the previous example (naming the forecast series </a:t>
            </a:r>
            <a:r>
              <a:rPr lang="en-US" sz="1400" b="1" i="1" dirty="0" smtClean="0">
                <a:ea typeface="ＭＳ Ｐゴシック" pitchFamily="34" charset="-128"/>
              </a:rPr>
              <a:t>eq04_stat</a:t>
            </a:r>
            <a:r>
              <a:rPr lang="en-US" sz="1400" dirty="0" smtClean="0">
                <a:ea typeface="ＭＳ Ｐゴシック" pitchFamily="34" charset="-128"/>
              </a:rPr>
              <a:t> and its standard deviation </a:t>
            </a:r>
            <a:r>
              <a:rPr lang="en-US" sz="1400" b="1" i="1" dirty="0" smtClean="0">
                <a:ea typeface="ＭＳ Ｐゴシック" pitchFamily="34" charset="-128"/>
              </a:rPr>
              <a:t>eq04_stdev_stat</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a:t>
            </a:r>
            <a:r>
              <a:rPr lang="en-US" sz="1400" dirty="0" smtClean="0">
                <a:ea typeface="ＭＳ Ｐゴシック" pitchFamily="34" charset="-128"/>
              </a:rPr>
              <a:t>nder </a:t>
            </a:r>
            <a:r>
              <a:rPr lang="en-US" sz="1400" b="1" i="1" dirty="0" smtClean="0">
                <a:ea typeface="ＭＳ Ｐゴシック" pitchFamily="34" charset="-128"/>
              </a:rPr>
              <a:t>Method</a:t>
            </a:r>
            <a:r>
              <a:rPr lang="en-US" sz="1400" dirty="0" smtClean="0">
                <a:ea typeface="ＭＳ Ｐゴシック" pitchFamily="34" charset="-128"/>
              </a:rPr>
              <a:t>, select </a:t>
            </a:r>
            <a:r>
              <a:rPr lang="en-US" sz="1400" b="1" i="1" dirty="0" smtClean="0">
                <a:ea typeface="ＭＳ Ｐゴシック" pitchFamily="34" charset="-128"/>
              </a:rPr>
              <a:t>Static Forecast</a:t>
            </a:r>
            <a:r>
              <a:rPr lang="en-US" sz="1400" dirty="0" smtClean="0">
                <a:ea typeface="ＭＳ Ｐゴシック" pitchFamily="34" charset="-128"/>
              </a:rPr>
              <a:t>.</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1758" y="1837438"/>
            <a:ext cx="420052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94162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4: </a:t>
            </a:r>
            <a:r>
              <a:rPr lang="en-US" dirty="0" smtClean="0">
                <a:ea typeface="ＭＳ Ｐゴシック" pitchFamily="34" charset="-128"/>
              </a:rPr>
              <a:t>Static Forecast </a:t>
            </a:r>
            <a:r>
              <a:rPr lang="en-US" sz="1800" dirty="0">
                <a:ea typeface="ＭＳ Ｐゴシック" pitchFamily="34" charset="-128"/>
              </a:rPr>
              <a:t>(cont’d)</a:t>
            </a:r>
            <a:endParaRPr lang="en-US" sz="1800" dirty="0" smtClean="0">
              <a:ea typeface="ＭＳ Ｐゴシック" pitchFamily="34" charset="-128"/>
            </a:endParaRPr>
          </a:p>
        </p:txBody>
      </p:sp>
      <p:sp>
        <p:nvSpPr>
          <p:cNvPr id="6148" name="Rectangle 3"/>
          <p:cNvSpPr>
            <a:spLocks noGrp="1" noChangeArrowheads="1"/>
          </p:cNvSpPr>
          <p:nvPr>
            <p:ph idx="1"/>
          </p:nvPr>
        </p:nvSpPr>
        <p:spPr>
          <a:xfrm>
            <a:off x="401112" y="1177683"/>
            <a:ext cx="8370748" cy="1834118"/>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A few things stand out. </a:t>
            </a:r>
          </a:p>
          <a:p>
            <a:pPr eaLnBrk="1" hangingPunct="1">
              <a:buSzPct val="100000"/>
              <a:buFont typeface="Arial" pitchFamily="34" charset="0"/>
              <a:buChar char="•"/>
              <a:defRPr/>
            </a:pPr>
            <a:r>
              <a:rPr lang="en-US" sz="1600" kern="1200" dirty="0" smtClean="0">
                <a:ea typeface="ＭＳ Ｐゴシック" pitchFamily="34" charset="-128"/>
              </a:rPr>
              <a:t>First, notice that the forecast sample is adjusted to include the period only from </a:t>
            </a:r>
            <a:r>
              <a:rPr lang="en-US" sz="1600" i="1" kern="1200" dirty="0" smtClean="0">
                <a:ea typeface="ＭＳ Ｐゴシック" pitchFamily="34" charset="-128"/>
              </a:rPr>
              <a:t>2009m01 to 2013m04 </a:t>
            </a:r>
            <a:r>
              <a:rPr lang="en-US" sz="1600" kern="1200" dirty="0" smtClean="0">
                <a:ea typeface="ＭＳ Ｐゴシック" pitchFamily="34" charset="-128"/>
              </a:rPr>
              <a:t>and not the entire forecast sample (</a:t>
            </a:r>
            <a:r>
              <a:rPr lang="en-US" sz="1600" i="1" kern="1200" dirty="0" smtClean="0">
                <a:ea typeface="ＭＳ Ｐゴシック" pitchFamily="34" charset="-128"/>
              </a:rPr>
              <a:t>2009m01 to 2014m12</a:t>
            </a:r>
            <a:r>
              <a:rPr lang="en-US" sz="1600" kern="1200" dirty="0" smtClean="0">
                <a:ea typeface="ＭＳ Ｐゴシック" pitchFamily="34" charset="-128"/>
              </a:rPr>
              <a:t>). </a:t>
            </a:r>
          </a:p>
          <a:p>
            <a:pPr eaLnBrk="1" hangingPunct="1">
              <a:buSzPct val="100000"/>
              <a:buFont typeface="Arial" pitchFamily="34" charset="0"/>
              <a:buChar char="•"/>
              <a:defRPr/>
            </a:pPr>
            <a:r>
              <a:rPr lang="en-US" sz="1600" kern="1200" dirty="0" smtClean="0">
                <a:ea typeface="ＭＳ Ｐゴシック" pitchFamily="34" charset="-128"/>
              </a:rPr>
              <a:t>This is because static forecasts are one-step ahead forecasts only. They use actual values of lagged dependent variables in order to perform the forecast. Since we have actual data for </a:t>
            </a:r>
            <a:r>
              <a:rPr lang="en-US" sz="1600" b="1" i="1" kern="1200" dirty="0" smtClean="0">
                <a:ea typeface="ＭＳ Ｐゴシック" pitchFamily="34" charset="-128"/>
              </a:rPr>
              <a:t>payroll</a:t>
            </a:r>
            <a:r>
              <a:rPr lang="en-US" sz="1600" kern="1200" dirty="0" smtClean="0">
                <a:ea typeface="ＭＳ Ｐゴシック" pitchFamily="34" charset="-128"/>
              </a:rPr>
              <a:t> series only up until </a:t>
            </a:r>
            <a:r>
              <a:rPr lang="en-US" sz="1600" i="1" kern="1200" dirty="0" smtClean="0">
                <a:ea typeface="ＭＳ Ｐゴシック" pitchFamily="34" charset="-128"/>
              </a:rPr>
              <a:t>2013m03</a:t>
            </a:r>
            <a:r>
              <a:rPr lang="en-US" sz="1600" kern="1200" dirty="0" smtClean="0">
                <a:ea typeface="ＭＳ Ｐゴシック" pitchFamily="34" charset="-128"/>
              </a:rPr>
              <a:t>, EViews can only produce forecasts for the period from </a:t>
            </a:r>
            <a:r>
              <a:rPr lang="en-US" sz="1600" i="1" kern="1200" dirty="0" smtClean="0">
                <a:ea typeface="ＭＳ Ｐゴシック" pitchFamily="34" charset="-128"/>
              </a:rPr>
              <a:t>2009m01 to 2013m04</a:t>
            </a:r>
            <a:r>
              <a:rPr lang="en-US" sz="1600" kern="1200" dirty="0">
                <a:ea typeface="ＭＳ Ｐゴシック" pitchFamily="34" charset="-128"/>
              </a:rPr>
              <a:t> </a:t>
            </a:r>
            <a:r>
              <a:rPr lang="en-US" sz="1600" kern="1200" dirty="0" smtClean="0">
                <a:ea typeface="ＭＳ Ｐゴシック" pitchFamily="34" charset="-128"/>
              </a:rPr>
              <a:t>.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31</a:t>
            </a:fld>
            <a:endParaRPr lang="en-US" sz="800" smtClean="0"/>
          </a:p>
        </p:txBody>
      </p:sp>
      <p:sp>
        <p:nvSpPr>
          <p:cNvPr id="7" name="Rectangle 3"/>
          <p:cNvSpPr txBox="1">
            <a:spLocks noChangeArrowheads="1"/>
          </p:cNvSpPr>
          <p:nvPr/>
        </p:nvSpPr>
        <p:spPr bwMode="auto">
          <a:xfrm>
            <a:off x="467093" y="3054571"/>
            <a:ext cx="3381892" cy="343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u="sng" dirty="0">
                <a:ea typeface="ＭＳ Ｐゴシック" pitchFamily="34" charset="-128"/>
              </a:rPr>
              <a:t>How are </a:t>
            </a:r>
            <a:r>
              <a:rPr lang="en-US" sz="1400" u="sng" dirty="0" smtClean="0">
                <a:ea typeface="ＭＳ Ｐゴシック" pitchFamily="34" charset="-128"/>
              </a:rPr>
              <a:t>Static </a:t>
            </a:r>
            <a:r>
              <a:rPr lang="en-US" sz="1400" u="sng" dirty="0">
                <a:ea typeface="ＭＳ Ｐゴシック" pitchFamily="34" charset="-128"/>
              </a:rPr>
              <a:t>Forecasts Performed</a:t>
            </a:r>
            <a:r>
              <a:rPr lang="en-US" sz="1400" u="sng" dirty="0" smtClean="0">
                <a:ea typeface="ＭＳ Ｐゴシック" pitchFamily="34" charset="-128"/>
              </a:rPr>
              <a:t>?</a:t>
            </a:r>
            <a:endParaRPr lang="en-US" sz="1400" kern="1200" dirty="0" smtClean="0">
              <a:ea typeface="ＭＳ Ｐゴシック" pitchFamily="34" charset="-128"/>
            </a:endParaRPr>
          </a:p>
          <a:p>
            <a:pPr eaLnBrk="1" hangingPunct="1">
              <a:buSzPct val="100000"/>
              <a:buFont typeface="Wingdings" pitchFamily="2" charset="2"/>
              <a:buChar char="ü"/>
              <a:defRPr/>
            </a:pPr>
            <a:r>
              <a:rPr lang="en-US" sz="1400" kern="1200" dirty="0" smtClean="0">
                <a:ea typeface="ＭＳ Ｐゴシック" pitchFamily="34" charset="-128"/>
              </a:rPr>
              <a:t>The first forecasted value (</a:t>
            </a:r>
            <a:r>
              <a:rPr lang="en-US" sz="1400" i="1" kern="1200" dirty="0" smtClean="0">
                <a:ea typeface="ＭＳ Ｐゴシック" pitchFamily="34" charset="-128"/>
              </a:rPr>
              <a:t>2009m01</a:t>
            </a:r>
            <a:r>
              <a:rPr lang="en-US" sz="1400" kern="1200" dirty="0" smtClean="0">
                <a:ea typeface="ＭＳ Ｐゴシック" pitchFamily="34" charset="-128"/>
              </a:rPr>
              <a:t>) uses the actual value of </a:t>
            </a:r>
            <a:r>
              <a:rPr lang="en-US" sz="1400" i="1" kern="1200" dirty="0" smtClean="0">
                <a:ea typeface="ＭＳ Ｐゴシック" pitchFamily="34" charset="-128"/>
              </a:rPr>
              <a:t>2008m12</a:t>
            </a:r>
            <a:r>
              <a:rPr lang="en-US" sz="1400" kern="1200" dirty="0" smtClean="0">
                <a:ea typeface="ＭＳ Ｐゴシック" pitchFamily="34" charset="-128"/>
              </a:rPr>
              <a:t> (</a:t>
            </a:r>
            <a:r>
              <a:rPr lang="en-US" sz="1400" b="1" i="1" kern="1200" dirty="0" smtClean="0">
                <a:ea typeface="ＭＳ Ｐゴシック" pitchFamily="34" charset="-128"/>
              </a:rPr>
              <a:t>payroll(-1)) </a:t>
            </a:r>
            <a:r>
              <a:rPr lang="en-US" sz="1400" kern="1200" dirty="0" smtClean="0">
                <a:ea typeface="ＭＳ Ｐゴシック" pitchFamily="34" charset="-128"/>
              </a:rPr>
              <a:t>and the </a:t>
            </a:r>
            <a:r>
              <a:rPr lang="en-US" sz="1400" dirty="0" smtClean="0">
                <a:ea typeface="ＭＳ Ｐゴシック" pitchFamily="34" charset="-128"/>
              </a:rPr>
              <a:t>actual value of </a:t>
            </a:r>
            <a:r>
              <a:rPr lang="en-US" sz="1400" i="1" dirty="0" smtClean="0">
                <a:ea typeface="ＭＳ Ｐゴシック" pitchFamily="34" charset="-128"/>
              </a:rPr>
              <a:t>2009m11</a:t>
            </a:r>
            <a:r>
              <a:rPr lang="en-US" sz="1400" dirty="0" smtClean="0">
                <a:ea typeface="ＭＳ Ｐゴシック" pitchFamily="34" charset="-128"/>
              </a:rPr>
              <a:t> (</a:t>
            </a:r>
            <a:r>
              <a:rPr lang="en-US" sz="1400" b="1" i="1" kern="1200" dirty="0" smtClean="0">
                <a:ea typeface="ＭＳ Ｐゴシック" pitchFamily="34" charset="-128"/>
              </a:rPr>
              <a:t>payroll (-2)</a:t>
            </a:r>
            <a:r>
              <a:rPr lang="en-US" sz="1400" kern="1200" dirty="0" smtClean="0">
                <a:ea typeface="ＭＳ Ｐゴシック" pitchFamily="34" charset="-128"/>
              </a:rPr>
              <a:t>)</a:t>
            </a:r>
            <a:r>
              <a:rPr lang="en-US" sz="1400" b="1" i="1" kern="1200" dirty="0" smtClean="0">
                <a:ea typeface="ＭＳ Ｐゴシック" pitchFamily="34" charset="-128"/>
              </a:rPr>
              <a:t>. </a:t>
            </a:r>
          </a:p>
          <a:p>
            <a:pPr eaLnBrk="1" hangingPunct="1">
              <a:buSzPct val="100000"/>
              <a:buFont typeface="Wingdings" pitchFamily="2" charset="2"/>
              <a:buChar char="ü"/>
              <a:defRPr/>
            </a:pPr>
            <a:r>
              <a:rPr lang="en-US" sz="1400" dirty="0" smtClean="0">
                <a:ea typeface="ＭＳ Ｐゴシック" pitchFamily="34" charset="-128"/>
              </a:rPr>
              <a:t>The second forecasted value (</a:t>
            </a:r>
            <a:r>
              <a:rPr lang="en-US" sz="1400" i="1" dirty="0" smtClean="0">
                <a:ea typeface="ＭＳ Ｐゴシック" pitchFamily="34" charset="-128"/>
              </a:rPr>
              <a:t>2009m02</a:t>
            </a:r>
            <a:r>
              <a:rPr lang="en-US" sz="1400" dirty="0" smtClean="0">
                <a:ea typeface="ＭＳ Ｐゴシック" pitchFamily="34" charset="-128"/>
              </a:rPr>
              <a:t>) uses the actual value of </a:t>
            </a:r>
            <a:r>
              <a:rPr lang="en-US" sz="1400" i="1" dirty="0" smtClean="0">
                <a:ea typeface="ＭＳ Ｐゴシック" pitchFamily="34" charset="-128"/>
              </a:rPr>
              <a:t>2009m01</a:t>
            </a:r>
            <a:r>
              <a:rPr lang="en-US" sz="1400" dirty="0" smtClean="0">
                <a:ea typeface="ＭＳ Ｐゴシック" pitchFamily="34" charset="-128"/>
              </a:rPr>
              <a:t> (</a:t>
            </a:r>
            <a:r>
              <a:rPr lang="en-US" sz="1400" b="1" i="1" dirty="0" smtClean="0">
                <a:ea typeface="ＭＳ Ｐゴシック" pitchFamily="34" charset="-128"/>
              </a:rPr>
              <a:t>payroll (-1)</a:t>
            </a:r>
            <a:r>
              <a:rPr lang="en-US" sz="1400" dirty="0" smtClean="0">
                <a:ea typeface="ＭＳ Ｐゴシック" pitchFamily="34" charset="-128"/>
              </a:rPr>
              <a:t>) and the actual value of </a:t>
            </a:r>
            <a:r>
              <a:rPr lang="en-US" sz="1400" i="1" dirty="0" smtClean="0">
                <a:ea typeface="ＭＳ Ｐゴシック" pitchFamily="34" charset="-128"/>
              </a:rPr>
              <a:t>2008m12</a:t>
            </a:r>
            <a:r>
              <a:rPr lang="en-US" sz="1400" dirty="0" smtClean="0">
                <a:ea typeface="ＭＳ Ｐゴシック" pitchFamily="34" charset="-128"/>
              </a:rPr>
              <a:t> (</a:t>
            </a:r>
            <a:r>
              <a:rPr lang="en-US" sz="1400" b="1" i="1" dirty="0" smtClean="0">
                <a:ea typeface="ＭＳ Ｐゴシック" pitchFamily="34" charset="-128"/>
              </a:rPr>
              <a:t>payroll(-2)</a:t>
            </a:r>
            <a:r>
              <a:rPr lang="en-US" sz="1400" dirty="0" smtClean="0">
                <a:ea typeface="ＭＳ Ｐゴシック" pitchFamily="34" charset="-128"/>
              </a:rPr>
              <a:t>). </a:t>
            </a:r>
            <a:endParaRPr lang="en-US" sz="1400" dirty="0">
              <a:ea typeface="ＭＳ Ｐゴシック" pitchFamily="34" charset="-128"/>
            </a:endParaRPr>
          </a:p>
          <a:p>
            <a:pPr eaLnBrk="1" hangingPunct="1">
              <a:buSzPct val="100000"/>
              <a:buFont typeface="Wingdings" pitchFamily="2" charset="2"/>
              <a:buChar char="ü"/>
              <a:defRPr/>
            </a:pPr>
            <a:r>
              <a:rPr lang="en-US" sz="1400" kern="1200" dirty="0" smtClean="0">
                <a:ea typeface="ＭＳ Ｐゴシック" pitchFamily="34" charset="-128"/>
              </a:rPr>
              <a:t>The third forecasted value (</a:t>
            </a:r>
            <a:r>
              <a:rPr lang="en-US" sz="1400" i="1" kern="1200" dirty="0" smtClean="0">
                <a:ea typeface="ＭＳ Ｐゴシック" pitchFamily="34" charset="-128"/>
              </a:rPr>
              <a:t>2009m03</a:t>
            </a:r>
            <a:r>
              <a:rPr lang="en-US" sz="1400" kern="1200" dirty="0" smtClean="0">
                <a:ea typeface="ＭＳ Ｐゴシック" pitchFamily="34" charset="-128"/>
              </a:rPr>
              <a:t>) </a:t>
            </a:r>
            <a:r>
              <a:rPr lang="en-US" sz="1400" dirty="0" smtClean="0">
                <a:ea typeface="ＭＳ Ｐゴシック" pitchFamily="34" charset="-128"/>
              </a:rPr>
              <a:t>uses </a:t>
            </a:r>
            <a:r>
              <a:rPr lang="en-US" sz="1400" dirty="0">
                <a:ea typeface="ＭＳ Ｐゴシック" pitchFamily="34" charset="-128"/>
              </a:rPr>
              <a:t>the </a:t>
            </a:r>
            <a:r>
              <a:rPr lang="en-US" sz="1400" dirty="0" smtClean="0">
                <a:ea typeface="ＭＳ Ｐゴシック" pitchFamily="34" charset="-128"/>
              </a:rPr>
              <a:t>actual value </a:t>
            </a:r>
            <a:r>
              <a:rPr lang="en-US" sz="1400" dirty="0">
                <a:ea typeface="ＭＳ Ｐゴシック" pitchFamily="34" charset="-128"/>
              </a:rPr>
              <a:t>of </a:t>
            </a:r>
            <a:r>
              <a:rPr lang="en-US" sz="1400" i="1" dirty="0" smtClean="0">
                <a:ea typeface="ＭＳ Ｐゴシック" pitchFamily="34" charset="-128"/>
              </a:rPr>
              <a:t>2009m02</a:t>
            </a:r>
            <a:r>
              <a:rPr lang="en-US" sz="1400" dirty="0" smtClean="0">
                <a:ea typeface="ＭＳ Ｐゴシック" pitchFamily="34" charset="-128"/>
              </a:rPr>
              <a:t> </a:t>
            </a:r>
            <a:r>
              <a:rPr lang="en-US" sz="1400" dirty="0">
                <a:ea typeface="ＭＳ Ｐゴシック" pitchFamily="34" charset="-128"/>
              </a:rPr>
              <a:t>(</a:t>
            </a:r>
            <a:r>
              <a:rPr lang="en-US" sz="1400" b="1" i="1" dirty="0">
                <a:ea typeface="ＭＳ Ｐゴシック" pitchFamily="34" charset="-128"/>
              </a:rPr>
              <a:t>payroll (-1)</a:t>
            </a:r>
            <a:r>
              <a:rPr lang="en-US" sz="1400" dirty="0">
                <a:ea typeface="ＭＳ Ｐゴシック" pitchFamily="34" charset="-128"/>
              </a:rPr>
              <a:t>) and the </a:t>
            </a:r>
            <a:r>
              <a:rPr lang="en-US" sz="1400" dirty="0" smtClean="0">
                <a:ea typeface="ＭＳ Ｐゴシック" pitchFamily="34" charset="-128"/>
              </a:rPr>
              <a:t>actual value of </a:t>
            </a:r>
            <a:r>
              <a:rPr lang="en-US" sz="1400" i="1" dirty="0" smtClean="0">
                <a:ea typeface="ＭＳ Ｐゴシック" pitchFamily="34" charset="-128"/>
              </a:rPr>
              <a:t>2009m01</a:t>
            </a:r>
            <a:r>
              <a:rPr lang="en-US" sz="1400" dirty="0" smtClean="0">
                <a:ea typeface="ＭＳ Ｐゴシック" pitchFamily="34" charset="-128"/>
              </a:rPr>
              <a:t> </a:t>
            </a:r>
            <a:r>
              <a:rPr lang="en-US" sz="1400" dirty="0">
                <a:ea typeface="ＭＳ Ｐゴシック" pitchFamily="34" charset="-128"/>
              </a:rPr>
              <a:t>(</a:t>
            </a:r>
            <a:r>
              <a:rPr lang="en-US" sz="1400" b="1" i="1" dirty="0">
                <a:ea typeface="ＭＳ Ｐゴシック" pitchFamily="34" charset="-128"/>
              </a:rPr>
              <a:t>payroll(-2)</a:t>
            </a:r>
            <a:r>
              <a:rPr lang="en-US" sz="1400" dirty="0">
                <a:ea typeface="ＭＳ Ｐゴシック" pitchFamily="34" charset="-128"/>
              </a:rPr>
              <a:t>). </a:t>
            </a:r>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8985" y="3148750"/>
            <a:ext cx="498157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7101903" y="4162896"/>
            <a:ext cx="1574267" cy="147467"/>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3"/>
          <p:cNvSpPr txBox="1">
            <a:spLocks noChangeArrowheads="1"/>
          </p:cNvSpPr>
          <p:nvPr/>
        </p:nvSpPr>
        <p:spPr bwMode="gray">
          <a:xfrm>
            <a:off x="3817086" y="5777650"/>
            <a:ext cx="426365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graph10</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41376341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Lagged Dependent Variables</a:t>
            </a:r>
            <a:br>
              <a:rPr lang="en-US" dirty="0">
                <a:ea typeface="ＭＳ Ｐゴシック" pitchFamily="34" charset="-128"/>
              </a:rPr>
            </a:br>
            <a:r>
              <a:rPr lang="en-US" dirty="0">
                <a:ea typeface="ＭＳ Ｐゴシック" pitchFamily="34" charset="-128"/>
              </a:rPr>
              <a:t>Example 4: </a:t>
            </a:r>
            <a:r>
              <a:rPr lang="en-US" dirty="0" smtClean="0">
                <a:ea typeface="ＭＳ Ｐゴシック" pitchFamily="34" charset="-128"/>
              </a:rPr>
              <a:t>Dynamic vs. Static Forecast</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414203" y="1135153"/>
            <a:ext cx="8370748" cy="1834118"/>
          </a:xfrm>
        </p:spPr>
        <p:txBody>
          <a:bodyPr/>
          <a:lstStyle/>
          <a:p>
            <a:pPr eaLnBrk="1" hangingPunct="1">
              <a:buSzPct val="100000"/>
              <a:buFont typeface="Arial" pitchFamily="34" charset="0"/>
              <a:buChar char="•"/>
              <a:defRPr/>
            </a:pPr>
            <a:r>
              <a:rPr lang="en-US" sz="1600" kern="1200" dirty="0" smtClean="0">
                <a:ea typeface="ＭＳ Ｐゴシック" pitchFamily="34" charset="-128"/>
              </a:rPr>
              <a:t>Let’s compare the two forecasts more directly. For this, open series </a:t>
            </a:r>
            <a:r>
              <a:rPr lang="en-US" sz="1600" b="1" i="1" kern="1200" dirty="0" smtClean="0">
                <a:ea typeface="ＭＳ Ｐゴシック" pitchFamily="34" charset="-128"/>
              </a:rPr>
              <a:t>payroll</a:t>
            </a:r>
            <a:r>
              <a:rPr lang="en-US" sz="1600" kern="1200" dirty="0" smtClean="0">
                <a:ea typeface="ＭＳ Ｐゴシック" pitchFamily="34" charset="-128"/>
              </a:rPr>
              <a:t>, </a:t>
            </a:r>
            <a:r>
              <a:rPr lang="en-US" sz="1600" b="1" i="1" kern="1200" dirty="0" smtClean="0">
                <a:ea typeface="ＭＳ Ｐゴシック" pitchFamily="34" charset="-128"/>
              </a:rPr>
              <a:t>eq04_dyn</a:t>
            </a:r>
            <a:r>
              <a:rPr lang="en-US" sz="1600" kern="1200" dirty="0" smtClean="0">
                <a:ea typeface="ＭＳ Ｐゴシック" pitchFamily="34" charset="-128"/>
              </a:rPr>
              <a:t> and</a:t>
            </a:r>
            <a:r>
              <a:rPr lang="en-US" sz="1600" b="1" i="1" kern="1200" dirty="0" smtClean="0">
                <a:ea typeface="ＭＳ Ｐゴシック" pitchFamily="34" charset="-128"/>
              </a:rPr>
              <a:t> eq94_stat </a:t>
            </a:r>
            <a:r>
              <a:rPr lang="en-US" sz="1600" kern="1200" dirty="0" smtClean="0">
                <a:ea typeface="ＭＳ Ｐゴシック" pitchFamily="34" charset="-128"/>
              </a:rPr>
              <a:t>as a group and plot the series against each other (you can change the sample by typing </a:t>
            </a:r>
            <a:r>
              <a:rPr lang="en-US" sz="1400" kern="1200" dirty="0" err="1" smtClean="0">
                <a:solidFill>
                  <a:schemeClr val="tx1"/>
                </a:solidFill>
                <a:latin typeface="Courier" pitchFamily="49" charset="0"/>
                <a:ea typeface="ＭＳ Ｐゴシック" pitchFamily="34" charset="-128"/>
              </a:rPr>
              <a:t>smpl</a:t>
            </a:r>
            <a:r>
              <a:rPr lang="en-US" sz="1400" kern="1200" dirty="0" smtClean="0">
                <a:solidFill>
                  <a:schemeClr val="tx1"/>
                </a:solidFill>
                <a:latin typeface="Courier" pitchFamily="49" charset="0"/>
                <a:ea typeface="ＭＳ Ｐゴシック" pitchFamily="34" charset="-128"/>
              </a:rPr>
              <a:t> @all </a:t>
            </a:r>
            <a:r>
              <a:rPr lang="en-US" sz="1600" kern="1200" dirty="0" smtClean="0">
                <a:ea typeface="ＭＳ Ｐゴシック" pitchFamily="34" charset="-128"/>
              </a:rPr>
              <a:t>in the command line to get the entire sample and </a:t>
            </a:r>
            <a:r>
              <a:rPr lang="en-US" sz="1400" kern="1200" dirty="0" err="1" smtClean="0">
                <a:solidFill>
                  <a:schemeClr val="tx1"/>
                </a:solidFill>
                <a:latin typeface="Courier" pitchFamily="49" charset="0"/>
                <a:ea typeface="ＭＳ Ｐゴシック" pitchFamily="34" charset="-128"/>
              </a:rPr>
              <a:t>smpl</a:t>
            </a:r>
            <a:r>
              <a:rPr lang="en-US" sz="1400" kern="1200" dirty="0" smtClean="0">
                <a:solidFill>
                  <a:schemeClr val="tx1"/>
                </a:solidFill>
                <a:latin typeface="Courier" pitchFamily="49" charset="0"/>
                <a:ea typeface="ＭＳ Ｐゴシック" pitchFamily="34" charset="-128"/>
              </a:rPr>
              <a:t> </a:t>
            </a:r>
            <a:r>
              <a:rPr lang="en-US" sz="1400" kern="1200" dirty="0" err="1" smtClean="0">
                <a:solidFill>
                  <a:schemeClr val="tx1"/>
                </a:solidFill>
                <a:latin typeface="Courier" pitchFamily="49" charset="0"/>
                <a:ea typeface="ＭＳ Ｐゴシック" pitchFamily="34" charset="-128"/>
              </a:rPr>
              <a:t>sample_for</a:t>
            </a:r>
            <a:r>
              <a:rPr lang="en-US" sz="1400" kern="1200" dirty="0" smtClean="0">
                <a:solidFill>
                  <a:schemeClr val="tx1"/>
                </a:solidFill>
                <a:latin typeface="Courier" pitchFamily="49" charset="0"/>
                <a:ea typeface="ＭＳ Ｐゴシック" pitchFamily="34" charset="-128"/>
              </a:rPr>
              <a:t> </a:t>
            </a:r>
            <a:r>
              <a:rPr lang="en-US" sz="1600" kern="1200" dirty="0" smtClean="0">
                <a:ea typeface="ＭＳ Ｐゴシック" pitchFamily="34" charset="-128"/>
              </a:rPr>
              <a:t>for the forecast sample). </a:t>
            </a:r>
          </a:p>
          <a:p>
            <a:pPr lvl="1" eaLnBrk="1" hangingPunct="1">
              <a:buSzPct val="100000"/>
              <a:buFont typeface="Wingdings" pitchFamily="2" charset="2"/>
              <a:buChar char="ü"/>
              <a:defRPr/>
            </a:pPr>
            <a:r>
              <a:rPr lang="en-US" sz="1400" kern="1200" dirty="0" smtClean="0">
                <a:ea typeface="ＭＳ Ｐゴシック" pitchFamily="34" charset="-128"/>
              </a:rPr>
              <a:t>The static forecast performs much better than the dynamic forecast because it uses actual instead of the forecasted lagged values over the forecast period.</a:t>
            </a:r>
          </a:p>
          <a:p>
            <a:pPr lvl="1" eaLnBrk="1" hangingPunct="1">
              <a:buSzPct val="100000"/>
              <a:buFont typeface="Wingdings" pitchFamily="2" charset="2"/>
              <a:buChar char="ü"/>
              <a:defRPr/>
            </a:pPr>
            <a:r>
              <a:rPr lang="en-US" sz="1400" kern="1200" dirty="0" smtClean="0">
                <a:ea typeface="ＭＳ Ｐゴシック" pitchFamily="34" charset="-128"/>
              </a:rPr>
              <a:t>The historical values are the same because we checked </a:t>
            </a:r>
            <a:r>
              <a:rPr lang="en-US" sz="1400" b="1" dirty="0" smtClean="0">
                <a:ea typeface="ＭＳ Ｐゴシック" pitchFamily="34" charset="-128"/>
              </a:rPr>
              <a:t>Insert </a:t>
            </a:r>
            <a:r>
              <a:rPr lang="en-US" sz="1400" b="1" dirty="0">
                <a:ea typeface="ＭＳ Ｐゴシック" pitchFamily="34" charset="-128"/>
              </a:rPr>
              <a:t>actuals for out-of-sample </a:t>
            </a:r>
            <a:r>
              <a:rPr lang="en-US" sz="1400" b="1" dirty="0" smtClean="0">
                <a:ea typeface="ＭＳ Ｐゴシック" pitchFamily="34" charset="-128"/>
              </a:rPr>
              <a:t>observations</a:t>
            </a:r>
            <a:r>
              <a:rPr lang="en-US" sz="1400" dirty="0" smtClean="0">
                <a:ea typeface="ＭＳ Ｐゴシック" pitchFamily="34" charset="-128"/>
              </a:rPr>
              <a:t> in both cases. </a:t>
            </a: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32</a:t>
            </a:fld>
            <a:endParaRPr lang="en-US" sz="800" smtClean="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610" y="3100835"/>
            <a:ext cx="3792943" cy="2775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9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3100835"/>
            <a:ext cx="3593805" cy="2828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456203" y="5914687"/>
            <a:ext cx="426365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graph11</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
        <p:nvSpPr>
          <p:cNvPr id="10" name="Rectangle 3"/>
          <p:cNvSpPr txBox="1">
            <a:spLocks noChangeArrowheads="1"/>
          </p:cNvSpPr>
          <p:nvPr/>
        </p:nvSpPr>
        <p:spPr bwMode="gray">
          <a:xfrm>
            <a:off x="4472097" y="5946585"/>
            <a:ext cx="426365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graph12</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8334213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3"/>
          <p:cNvSpPr txBox="1">
            <a:spLocks noChangeArrowheads="1"/>
          </p:cNvSpPr>
          <p:nvPr/>
        </p:nvSpPr>
        <p:spPr bwMode="gray">
          <a:xfrm>
            <a:off x="498475" y="2671763"/>
            <a:ext cx="802640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20000"/>
              </a:spcBef>
              <a:buClr>
                <a:schemeClr val="accent2"/>
              </a:buClr>
              <a:buSzPct val="90000"/>
              <a:buFont typeface="Times" pitchFamily="18" charset="0"/>
              <a:buNone/>
            </a:pPr>
            <a:r>
              <a:rPr lang="en-US" sz="3200" b="1" dirty="0" smtClean="0">
                <a:solidFill>
                  <a:schemeClr val="accent1"/>
                </a:solidFill>
              </a:rPr>
              <a:t>Forecasting with ARMA Errors</a:t>
            </a:r>
            <a:endParaRPr lang="en-US" sz="3200" dirty="0">
              <a:solidFill>
                <a:schemeClr val="accent1"/>
              </a:solidFill>
            </a:endParaRPr>
          </a:p>
        </p:txBody>
      </p:sp>
    </p:spTree>
    <p:extLst>
      <p:ext uri="{BB962C8B-B14F-4D97-AF65-F5344CB8AC3E}">
        <p14:creationId xmlns:p14="http://schemas.microsoft.com/office/powerpoint/2010/main" val="1070878515"/>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AR terms</a:t>
            </a:r>
            <a:br>
              <a:rPr lang="en-US" dirty="0" smtClean="0">
                <a:ea typeface="ＭＳ Ｐゴシック" pitchFamily="34" charset="-128"/>
              </a:rPr>
            </a:br>
            <a:r>
              <a:rPr lang="en-US" dirty="0" smtClean="0">
                <a:ea typeface="ＭＳ Ｐゴシック" pitchFamily="34" charset="-128"/>
              </a:rPr>
              <a:t>Example 6</a:t>
            </a:r>
          </a:p>
        </p:txBody>
      </p:sp>
      <p:sp>
        <p:nvSpPr>
          <p:cNvPr id="6148" name="Rectangle 3"/>
          <p:cNvSpPr>
            <a:spLocks noGrp="1" noChangeArrowheads="1"/>
          </p:cNvSpPr>
          <p:nvPr>
            <p:ph idx="1"/>
          </p:nvPr>
        </p:nvSpPr>
        <p:spPr>
          <a:xfrm>
            <a:off x="361507" y="1177684"/>
            <a:ext cx="8537944" cy="821238"/>
          </a:xfrm>
        </p:spPr>
        <p:txBody>
          <a:bodyPr/>
          <a:lstStyle/>
          <a:p>
            <a:pPr eaLnBrk="1" hangingPunct="1">
              <a:buSzPct val="100000"/>
              <a:buFont typeface="Arial" pitchFamily="34" charset="0"/>
              <a:buChar char="•"/>
              <a:defRPr/>
            </a:pPr>
            <a:r>
              <a:rPr lang="en-US" sz="1600" kern="1200" dirty="0" smtClean="0">
                <a:ea typeface="ＭＳ Ｐゴシック" pitchFamily="34" charset="-128"/>
              </a:rPr>
              <a:t>Models with ARMA terms are also widely used in forecasting. </a:t>
            </a:r>
          </a:p>
          <a:p>
            <a:pPr eaLnBrk="1" hangingPunct="1">
              <a:buSzPct val="100000"/>
              <a:buFont typeface="Arial" pitchFamily="34" charset="0"/>
              <a:buChar char="•"/>
              <a:defRPr/>
            </a:pPr>
            <a:r>
              <a:rPr lang="en-US" sz="1600" kern="1200" dirty="0" smtClean="0">
                <a:ea typeface="ＭＳ Ｐゴシック" pitchFamily="34" charset="-128"/>
              </a:rPr>
              <a:t>The presence ARMA terms involve some additional complexities in forecasting, which we highlight in this section.</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34</a:t>
            </a:fld>
            <a:endParaRPr lang="en-US" sz="800" smtClean="0"/>
          </a:p>
        </p:txBody>
      </p:sp>
      <p:sp>
        <p:nvSpPr>
          <p:cNvPr id="15" name="Rectangle 3"/>
          <p:cNvSpPr txBox="1">
            <a:spLocks noChangeArrowheads="1"/>
          </p:cNvSpPr>
          <p:nvPr/>
        </p:nvSpPr>
        <p:spPr bwMode="auto">
          <a:xfrm>
            <a:off x="515740" y="2163278"/>
            <a:ext cx="3843609" cy="22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a:t>
            </a:r>
            <a:r>
              <a:rPr lang="en-US" sz="1600" u="sng" dirty="0">
                <a:ea typeface="ＭＳ Ｐゴシック" pitchFamily="34" charset="-128"/>
              </a:rPr>
              <a:t>6</a:t>
            </a:r>
            <a:r>
              <a:rPr lang="en-US" sz="1600" u="sng" dirty="0" smtClean="0">
                <a:ea typeface="ＭＳ Ｐゴシック" pitchFamily="34" charset="-128"/>
              </a:rPr>
              <a:t>: Estimation with AR terms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Let’s first specify a model with two AR terms. 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payroll c </a:t>
            </a:r>
            <a:r>
              <a:rPr lang="en-US" sz="1400" dirty="0" err="1" smtClean="0">
                <a:solidFill>
                  <a:schemeClr val="tx1"/>
                </a:solidFill>
                <a:latin typeface="Courier" pitchFamily="49" charset="0"/>
                <a:ea typeface="ＭＳ Ｐゴシック" pitchFamily="34" charset="-128"/>
              </a:rPr>
              <a:t>ar</a:t>
            </a:r>
            <a:r>
              <a:rPr lang="en-US" sz="1400" dirty="0" smtClean="0">
                <a:solidFill>
                  <a:schemeClr val="tx1"/>
                </a:solidFill>
                <a:latin typeface="Courier" pitchFamily="49" charset="0"/>
                <a:ea typeface="ＭＳ Ｐゴシック" pitchFamily="34" charset="-128"/>
              </a:rPr>
              <a:t>(1) </a:t>
            </a:r>
            <a:r>
              <a:rPr lang="en-US" sz="1400" dirty="0" err="1" smtClean="0">
                <a:solidFill>
                  <a:schemeClr val="tx1"/>
                </a:solidFill>
                <a:latin typeface="Courier" pitchFamily="49" charset="0"/>
                <a:ea typeface="ＭＳ Ｐゴシック" pitchFamily="34" charset="-128"/>
              </a:rPr>
              <a:t>ar</a:t>
            </a:r>
            <a:r>
              <a:rPr lang="en-US" sz="1400" dirty="0" smtClean="0">
                <a:solidFill>
                  <a:schemeClr val="tx1"/>
                </a:solidFill>
                <a:latin typeface="Courier" pitchFamily="49" charset="0"/>
                <a:ea typeface="ＭＳ Ｐゴシック" pitchFamily="34" charset="-128"/>
              </a:rPr>
              <a:t>(2) @trend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expand(@month,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a:t>
            </a: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619" y="4371082"/>
            <a:ext cx="3371850"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9349" y="1880412"/>
            <a:ext cx="3561907" cy="4591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p:cNvSpPr txBox="1">
            <a:spLocks noChangeArrowheads="1"/>
          </p:cNvSpPr>
          <p:nvPr/>
        </p:nvSpPr>
        <p:spPr bwMode="gray">
          <a:xfrm>
            <a:off x="515742" y="5523750"/>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eq06</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3111348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AR Terms</a:t>
            </a:r>
            <a:r>
              <a:rPr lang="en-US" dirty="0">
                <a:ea typeface="ＭＳ Ｐゴシック" pitchFamily="34" charset="-128"/>
              </a:rPr>
              <a:t/>
            </a:r>
            <a:br>
              <a:rPr lang="en-US" dirty="0">
                <a:ea typeface="ＭＳ Ｐゴシック" pitchFamily="34" charset="-128"/>
              </a:rPr>
            </a:br>
            <a:r>
              <a:rPr lang="en-US" dirty="0">
                <a:ea typeface="ＭＳ Ｐゴシック" pitchFamily="34" charset="-128"/>
              </a:rPr>
              <a:t>Example 6</a:t>
            </a:r>
            <a:r>
              <a:rPr lang="en-US" dirty="0" smtClean="0">
                <a:ea typeface="ＭＳ Ｐゴシック" pitchFamily="34" charset="-128"/>
              </a:rPr>
              <a:t>: Forecasting with AR terms</a:t>
            </a:r>
          </a:p>
        </p:txBody>
      </p:sp>
      <p:sp>
        <p:nvSpPr>
          <p:cNvPr id="6148" name="Rectangle 3"/>
          <p:cNvSpPr>
            <a:spLocks noGrp="1" noChangeArrowheads="1"/>
          </p:cNvSpPr>
          <p:nvPr>
            <p:ph idx="1"/>
          </p:nvPr>
        </p:nvSpPr>
        <p:spPr>
          <a:xfrm>
            <a:off x="496866" y="1140028"/>
            <a:ext cx="8062405"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Let’s produce </a:t>
            </a:r>
            <a:r>
              <a:rPr lang="en-US" sz="1800" i="1" kern="1200" dirty="0" smtClean="0">
                <a:ea typeface="ＭＳ Ｐゴシック" pitchFamily="34" charset="-128"/>
              </a:rPr>
              <a:t>dynamic </a:t>
            </a:r>
            <a:r>
              <a:rPr lang="en-US" sz="1800" kern="1200" dirty="0" smtClean="0">
                <a:ea typeface="ＭＳ Ｐゴシック" pitchFamily="34" charset="-128"/>
              </a:rPr>
              <a:t>and </a:t>
            </a:r>
            <a:r>
              <a:rPr lang="en-US" sz="1800" i="1" kern="1200" dirty="0" smtClean="0">
                <a:ea typeface="ＭＳ Ｐゴシック" pitchFamily="34" charset="-128"/>
              </a:rPr>
              <a:t>static</a:t>
            </a:r>
            <a:r>
              <a:rPr lang="en-US" sz="1800" kern="1200" dirty="0" smtClean="0">
                <a:ea typeface="ＭＳ Ｐゴシック" pitchFamily="34" charset="-128"/>
              </a:rPr>
              <a:t> forecast for the </a:t>
            </a:r>
            <a:r>
              <a:rPr lang="en-US" sz="1800" i="1" kern="1200" dirty="0" smtClean="0">
                <a:ea typeface="ＭＳ Ｐゴシック" pitchFamily="34" charset="-128"/>
              </a:rPr>
              <a:t>AR(2) </a:t>
            </a:r>
            <a:r>
              <a:rPr lang="en-US" sz="1800" kern="1200" dirty="0" smtClean="0">
                <a:ea typeface="ＭＳ Ｐゴシック" pitchFamily="34" charset="-128"/>
              </a:rPr>
              <a:t>model we just estimated.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35</a:t>
            </a:fld>
            <a:endParaRPr lang="en-US" sz="800" dirty="0" smtClean="0"/>
          </a:p>
        </p:txBody>
      </p:sp>
      <p:sp>
        <p:nvSpPr>
          <p:cNvPr id="15" name="Rectangle 3"/>
          <p:cNvSpPr txBox="1">
            <a:spLocks noChangeArrowheads="1"/>
          </p:cNvSpPr>
          <p:nvPr/>
        </p:nvSpPr>
        <p:spPr bwMode="auto">
          <a:xfrm>
            <a:off x="643332" y="1762158"/>
            <a:ext cx="3652221" cy="3607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6: Forecasting with AR terms</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Open </a:t>
            </a:r>
            <a:r>
              <a:rPr lang="en-US" sz="1400" b="1" i="1" dirty="0" smtClean="0">
                <a:ea typeface="ＭＳ Ｐゴシック" pitchFamily="34" charset="-128"/>
              </a:rPr>
              <a:t>eq06</a:t>
            </a:r>
            <a:r>
              <a:rPr lang="en-US" sz="1400" dirty="0">
                <a:ea typeface="ＭＳ Ｐゴシック" pitchFamily="34" charset="-128"/>
              </a:rPr>
              <a:t> </a:t>
            </a:r>
            <a:r>
              <a:rPr lang="en-US" sz="1400" dirty="0" smtClean="0">
                <a:ea typeface="ＭＳ Ｐゴシック" pitchFamily="34" charset="-128"/>
              </a:rPr>
              <a:t>and click the             button.   As usual, the </a:t>
            </a:r>
            <a:r>
              <a:rPr lang="en-US" sz="1400" b="1" i="1" dirty="0" smtClean="0">
                <a:ea typeface="ＭＳ Ｐゴシック" pitchFamily="34" charset="-128"/>
              </a:rPr>
              <a:t>Forecast </a:t>
            </a:r>
            <a:r>
              <a:rPr lang="en-US" sz="1400" dirty="0" smtClean="0">
                <a:ea typeface="ＭＳ Ｐゴシック" pitchFamily="34" charset="-128"/>
              </a:rPr>
              <a:t>dialog box opens up. Name the series </a:t>
            </a:r>
            <a:r>
              <a:rPr lang="en-US" sz="1400" b="1" i="1" dirty="0" smtClean="0">
                <a:ea typeface="ＭＳ Ｐゴシック" pitchFamily="34" charset="-128"/>
              </a:rPr>
              <a:t>eq06_dyn</a:t>
            </a:r>
            <a:r>
              <a:rPr lang="en-US" sz="1400" dirty="0" smtClean="0">
                <a:ea typeface="ＭＳ Ｐゴシック" pitchFamily="34" charset="-128"/>
              </a:rPr>
              <a:t> for the dynamic series and </a:t>
            </a:r>
            <a:r>
              <a:rPr lang="en-US" sz="1400" b="1" i="1" dirty="0" smtClean="0">
                <a:ea typeface="ＭＳ Ｐゴシック" pitchFamily="34" charset="-128"/>
              </a:rPr>
              <a:t>eq06_stat </a:t>
            </a:r>
            <a:r>
              <a:rPr lang="en-US" sz="1400" dirty="0" smtClean="0">
                <a:ea typeface="ＭＳ Ｐゴシック" pitchFamily="34" charset="-128"/>
              </a:rPr>
              <a:t>for the static forecast series.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a:t>
            </a:r>
            <a:r>
              <a:rPr lang="en-US" sz="1400" dirty="0" smtClean="0">
                <a:ea typeface="ＭＳ Ｐゴシック" pitchFamily="34" charset="-128"/>
              </a:rPr>
              <a:t>nder </a:t>
            </a:r>
            <a:r>
              <a:rPr lang="en-US" sz="1400" b="1" i="1" dirty="0" smtClean="0">
                <a:ea typeface="ＭＳ Ｐゴシック" pitchFamily="34" charset="-128"/>
              </a:rPr>
              <a:t>Forecast Sample </a:t>
            </a:r>
            <a:r>
              <a:rPr lang="en-US" sz="1400" dirty="0" smtClean="0">
                <a:ea typeface="ＭＳ Ｐゴシック" pitchFamily="34" charset="-128"/>
              </a:rPr>
              <a:t>set the sample to </a:t>
            </a:r>
            <a:r>
              <a:rPr lang="en-US" sz="1400" b="1" i="1" dirty="0" err="1" smtClean="0">
                <a:ea typeface="ＭＳ Ｐゴシック" pitchFamily="34" charset="-128"/>
              </a:rPr>
              <a:t>sample_for</a:t>
            </a:r>
            <a:r>
              <a:rPr lang="en-US" sz="1400" b="1" i="1" dirty="0" smtClean="0">
                <a:ea typeface="ＭＳ Ｐゴシック" pitchFamily="34" charset="-128"/>
              </a:rPr>
              <a:t>. </a:t>
            </a:r>
            <a:r>
              <a:rPr lang="en-US" sz="1400" dirty="0" smtClean="0">
                <a:ea typeface="ＭＳ Ｐゴシック" pitchFamily="34" charset="-128"/>
              </a:rPr>
              <a:t>Under </a:t>
            </a:r>
            <a:r>
              <a:rPr lang="en-US" sz="1400" b="1" i="1" dirty="0" smtClean="0">
                <a:ea typeface="ＭＳ Ｐゴシック" pitchFamily="34" charset="-128"/>
              </a:rPr>
              <a:t>Method</a:t>
            </a:r>
            <a:r>
              <a:rPr lang="en-US" sz="1400" dirty="0" smtClean="0">
                <a:ea typeface="ＭＳ Ｐゴシック" pitchFamily="34" charset="-128"/>
              </a:rPr>
              <a:t>, select </a:t>
            </a:r>
            <a:r>
              <a:rPr lang="en-US" sz="1400" b="1" dirty="0" smtClean="0">
                <a:ea typeface="ＭＳ Ｐゴシック" pitchFamily="34" charset="-128"/>
              </a:rPr>
              <a:t>Dynamic forecast </a:t>
            </a:r>
            <a:r>
              <a:rPr lang="en-US" sz="1400" dirty="0" smtClean="0">
                <a:ea typeface="ＭＳ Ｐゴシック" pitchFamily="34" charset="-128"/>
              </a:rPr>
              <a:t>(for the dynamic series), and </a:t>
            </a:r>
            <a:r>
              <a:rPr lang="en-US" sz="1400" b="1" dirty="0" smtClean="0">
                <a:ea typeface="ＭＳ Ｐゴシック" pitchFamily="34" charset="-128"/>
              </a:rPr>
              <a:t>Static forecast </a:t>
            </a:r>
            <a:r>
              <a:rPr lang="en-US" sz="1400" dirty="0" smtClean="0">
                <a:ea typeface="ＭＳ Ｐゴシック" pitchFamily="34" charset="-128"/>
              </a:rPr>
              <a:t>(for the static series). Set the rest of the parameters as shown here.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009" y="2068027"/>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71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5553" y="1762158"/>
            <a:ext cx="4200525" cy="321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72333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AR Terms</a:t>
            </a:r>
            <a:br>
              <a:rPr lang="en-US" dirty="0">
                <a:ea typeface="ＭＳ Ｐゴシック" pitchFamily="34" charset="-128"/>
              </a:rPr>
            </a:br>
            <a:r>
              <a:rPr lang="en-US" dirty="0">
                <a:ea typeface="ＭＳ Ｐゴシック" pitchFamily="34" charset="-128"/>
              </a:rPr>
              <a:t>Example 6: </a:t>
            </a:r>
            <a:r>
              <a:rPr lang="en-US" dirty="0" smtClean="0">
                <a:ea typeface="ＭＳ Ｐゴシック" pitchFamily="34" charset="-128"/>
              </a:rPr>
              <a:t>Forecasting with AR terms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67183" y="1176448"/>
            <a:ext cx="4221775" cy="5160556"/>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for both methods is shown here. To produce forecasts with </a:t>
            </a:r>
            <a:r>
              <a:rPr lang="en-US" sz="1600" i="1" kern="1200" dirty="0" smtClean="0">
                <a:ea typeface="ＭＳ Ｐゴシック" pitchFamily="34" charset="-128"/>
              </a:rPr>
              <a:t>AR</a:t>
            </a:r>
            <a:r>
              <a:rPr lang="en-US" sz="1600" kern="1200" dirty="0" smtClean="0">
                <a:ea typeface="ＭＳ Ｐゴシック" pitchFamily="34" charset="-128"/>
              </a:rPr>
              <a:t> terms, EViews adds forecasts of the residuals to the forecasts of the structural model (structural model is based solely on explanatory variables).                                                                                                                                                                                                                                                                                                                                                                                                                                                                                                                                                                                                                                                     </a:t>
            </a:r>
          </a:p>
          <a:p>
            <a:pPr eaLnBrk="1" hangingPunct="1">
              <a:buSzPct val="100000"/>
              <a:buFont typeface="Arial" pitchFamily="34" charset="0"/>
              <a:buChar char="•"/>
              <a:defRPr/>
            </a:pPr>
            <a:r>
              <a:rPr lang="en-US" sz="1600" kern="1200" dirty="0" smtClean="0">
                <a:ea typeface="ＭＳ Ｐゴシック" pitchFamily="34" charset="-128"/>
              </a:rPr>
              <a:t>As expected, the static forecast (bottom graph) goes up to </a:t>
            </a:r>
            <a:r>
              <a:rPr lang="en-US" sz="1600" i="1" kern="1200" dirty="0" smtClean="0">
                <a:ea typeface="ＭＳ Ｐゴシック" pitchFamily="34" charset="-128"/>
              </a:rPr>
              <a:t>2013m04</a:t>
            </a:r>
            <a:r>
              <a:rPr lang="en-US" sz="1600" kern="1200" dirty="0" smtClean="0">
                <a:ea typeface="ＭＳ Ｐゴシック" pitchFamily="34" charset="-128"/>
              </a:rPr>
              <a:t>, and performs better than the dynamic forecast. </a:t>
            </a:r>
          </a:p>
          <a:p>
            <a:pPr eaLnBrk="1" hangingPunct="1">
              <a:buSzPct val="100000"/>
              <a:buFont typeface="Arial" pitchFamily="34" charset="0"/>
              <a:buChar char="•"/>
              <a:defRPr/>
            </a:pPr>
            <a:r>
              <a:rPr lang="en-US" sz="1600" kern="1200" dirty="0" smtClean="0">
                <a:ea typeface="ＭＳ Ｐゴシック" pitchFamily="34" charset="-128"/>
              </a:rPr>
              <a:t>In the dynamic forecast (top graph), the lagged residuals are forecasted dynamically. This means that future values of lagged residuals are formed using the forecasted values of the dependent variable.</a:t>
            </a:r>
          </a:p>
          <a:p>
            <a:pPr eaLnBrk="1" hangingPunct="1">
              <a:buSzPct val="100000"/>
              <a:buFont typeface="Arial" pitchFamily="34" charset="0"/>
              <a:buChar char="•"/>
              <a:defRPr/>
            </a:pPr>
            <a:r>
              <a:rPr lang="en-US" sz="1600" kern="1200" dirty="0" smtClean="0">
                <a:ea typeface="ＭＳ Ｐゴシック" pitchFamily="34" charset="-128"/>
              </a:rPr>
              <a:t>In contrast, the static forecast uses actual lagged residuals and actual values for the dependent variable to produce forecasts.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36</a:t>
            </a:fld>
            <a:endParaRPr lang="en-US" sz="800" dirty="0" smtClean="0"/>
          </a:p>
        </p:txBody>
      </p:sp>
      <p:pic>
        <p:nvPicPr>
          <p:cNvPr id="48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0250" y="1124253"/>
            <a:ext cx="3170618" cy="2554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5312" y="3795602"/>
            <a:ext cx="3240494" cy="2573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6817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AR Terms</a:t>
            </a:r>
            <a:r>
              <a:rPr lang="en-US" dirty="0">
                <a:ea typeface="ＭＳ Ｐゴシック" pitchFamily="34" charset="-128"/>
              </a:rPr>
              <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6: Forecasting with AR terms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96866" y="1140028"/>
            <a:ext cx="8349422"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There are cases when you may wish to assume that the ARMA errors are zero. </a:t>
            </a:r>
          </a:p>
          <a:p>
            <a:pPr eaLnBrk="1" hangingPunct="1">
              <a:buSzPct val="100000"/>
              <a:buFont typeface="Arial" pitchFamily="34" charset="0"/>
              <a:buChar char="•"/>
              <a:defRPr/>
            </a:pPr>
            <a:r>
              <a:rPr lang="en-US" sz="1800" kern="1200" dirty="0" smtClean="0">
                <a:ea typeface="ＭＳ Ｐゴシック" pitchFamily="34" charset="-128"/>
              </a:rPr>
              <a:t>For this, we can select the </a:t>
            </a:r>
            <a:r>
              <a:rPr lang="en-US" sz="1800" b="1" kern="1200" dirty="0" smtClean="0">
                <a:ea typeface="ＭＳ Ｐゴシック" pitchFamily="34" charset="-128"/>
              </a:rPr>
              <a:t>Structural (ignore ARMA) </a:t>
            </a:r>
            <a:r>
              <a:rPr lang="en-US" sz="1800" kern="1200" dirty="0" smtClean="0">
                <a:ea typeface="ＭＳ Ｐゴシック" pitchFamily="34" charset="-128"/>
              </a:rPr>
              <a:t>box under </a:t>
            </a:r>
            <a:r>
              <a:rPr lang="en-US" sz="1800" b="1" i="1" kern="1200" dirty="0" smtClean="0">
                <a:ea typeface="ＭＳ Ｐゴシック" pitchFamily="34" charset="-128"/>
              </a:rPr>
              <a:t>Method</a:t>
            </a:r>
            <a:r>
              <a:rPr lang="en-US" sz="1800" kern="1200" dirty="0" smtClean="0">
                <a:ea typeface="ＭＳ Ｐゴシック" pitchFamily="34" charset="-128"/>
              </a:rPr>
              <a:t>.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37</a:t>
            </a:fld>
            <a:endParaRPr lang="en-US" sz="800" dirty="0" smtClean="0"/>
          </a:p>
        </p:txBody>
      </p:sp>
      <p:sp>
        <p:nvSpPr>
          <p:cNvPr id="15" name="Rectangle 3"/>
          <p:cNvSpPr txBox="1">
            <a:spLocks noChangeArrowheads="1"/>
          </p:cNvSpPr>
          <p:nvPr/>
        </p:nvSpPr>
        <p:spPr bwMode="auto">
          <a:xfrm>
            <a:off x="643332" y="1928356"/>
            <a:ext cx="3801077" cy="4055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6a: Forecasting with AR terms</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Open </a:t>
            </a:r>
            <a:r>
              <a:rPr lang="en-US" sz="1400" b="1" i="1" dirty="0" smtClean="0">
                <a:ea typeface="ＭＳ Ｐゴシック" pitchFamily="34" charset="-128"/>
              </a:rPr>
              <a:t>eq06</a:t>
            </a:r>
            <a:r>
              <a:rPr lang="en-US" sz="1400" dirty="0">
                <a:ea typeface="ＭＳ Ｐゴシック" pitchFamily="34" charset="-128"/>
              </a:rPr>
              <a:t> </a:t>
            </a:r>
            <a:r>
              <a:rPr lang="en-US" sz="1400" dirty="0" smtClean="0">
                <a:ea typeface="ＭＳ Ｐゴシック" pitchFamily="34" charset="-128"/>
              </a:rPr>
              <a:t>and click the             button.   As usual, the </a:t>
            </a:r>
            <a:r>
              <a:rPr lang="en-US" sz="1400" b="1" i="1" dirty="0" smtClean="0">
                <a:ea typeface="ＭＳ Ｐゴシック" pitchFamily="34" charset="-128"/>
              </a:rPr>
              <a:t>Forecast </a:t>
            </a:r>
            <a:r>
              <a:rPr lang="en-US" sz="1400" dirty="0" smtClean="0">
                <a:ea typeface="ＭＳ Ｐゴシック" pitchFamily="34" charset="-128"/>
              </a:rPr>
              <a:t>dialog box opens up. Name the series </a:t>
            </a:r>
            <a:r>
              <a:rPr lang="en-US" sz="1400" b="1" i="1" dirty="0" smtClean="0">
                <a:ea typeface="ＭＳ Ｐゴシック" pitchFamily="34" charset="-128"/>
              </a:rPr>
              <a:t>eq06_dyn2</a:t>
            </a:r>
            <a:r>
              <a:rPr lang="en-US" sz="1400" dirty="0" smtClean="0">
                <a:ea typeface="ＭＳ Ｐゴシック" pitchFamily="34" charset="-128"/>
              </a:rPr>
              <a:t> for the dynamic series and </a:t>
            </a:r>
            <a:r>
              <a:rPr lang="en-US" sz="1400" b="1" i="1" dirty="0" smtClean="0">
                <a:ea typeface="ＭＳ Ｐゴシック" pitchFamily="34" charset="-128"/>
              </a:rPr>
              <a:t>eq06_stat2 </a:t>
            </a:r>
            <a:r>
              <a:rPr lang="en-US" sz="1400" dirty="0" smtClean="0">
                <a:ea typeface="ＭＳ Ｐゴシック" pitchFamily="34" charset="-128"/>
              </a:rPr>
              <a:t>for the static forecast series.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a:t>
            </a:r>
            <a:r>
              <a:rPr lang="en-US" sz="1400" dirty="0" smtClean="0">
                <a:ea typeface="ＭＳ Ｐゴシック" pitchFamily="34" charset="-128"/>
              </a:rPr>
              <a:t>nder </a:t>
            </a:r>
            <a:r>
              <a:rPr lang="en-US" sz="1400" b="1" i="1" dirty="0" smtClean="0">
                <a:ea typeface="ＭＳ Ｐゴシック" pitchFamily="34" charset="-128"/>
              </a:rPr>
              <a:t>Forecast Sample </a:t>
            </a:r>
            <a:r>
              <a:rPr lang="en-US" sz="1400" dirty="0" smtClean="0">
                <a:ea typeface="ＭＳ Ｐゴシック" pitchFamily="34" charset="-128"/>
              </a:rPr>
              <a:t>set the sample to </a:t>
            </a:r>
            <a:r>
              <a:rPr lang="en-US" sz="1400" b="1" i="1" dirty="0" err="1" smtClean="0">
                <a:ea typeface="ＭＳ Ｐゴシック" pitchFamily="34" charset="-128"/>
              </a:rPr>
              <a:t>sample_for</a:t>
            </a:r>
            <a:r>
              <a:rPr lang="en-US" sz="1400" b="1" i="1" dirty="0" smtClean="0">
                <a:ea typeface="ＭＳ Ｐゴシック" pitchFamily="34" charset="-128"/>
              </a:rPr>
              <a:t>. </a:t>
            </a:r>
            <a:r>
              <a:rPr lang="en-US" sz="1400" dirty="0" smtClean="0">
                <a:ea typeface="ＭＳ Ｐゴシック" pitchFamily="34" charset="-128"/>
              </a:rPr>
              <a:t>Under </a:t>
            </a:r>
            <a:r>
              <a:rPr lang="en-US" sz="1400" b="1" i="1" dirty="0" smtClean="0">
                <a:ea typeface="ＭＳ Ｐゴシック" pitchFamily="34" charset="-128"/>
              </a:rPr>
              <a:t>Method</a:t>
            </a:r>
            <a:r>
              <a:rPr lang="en-US" sz="1400" dirty="0" smtClean="0">
                <a:ea typeface="ＭＳ Ｐゴシック" pitchFamily="34" charset="-128"/>
              </a:rPr>
              <a:t>, select </a:t>
            </a:r>
            <a:r>
              <a:rPr lang="en-US" sz="1400" b="1" dirty="0" smtClean="0">
                <a:ea typeface="ＭＳ Ｐゴシック" pitchFamily="34" charset="-128"/>
              </a:rPr>
              <a:t>Dynamic forecast </a:t>
            </a:r>
            <a:r>
              <a:rPr lang="en-US" sz="1400" dirty="0" smtClean="0">
                <a:ea typeface="ＭＳ Ｐゴシック" pitchFamily="34" charset="-128"/>
              </a:rPr>
              <a:t>(for the dynamic series), and </a:t>
            </a:r>
            <a:r>
              <a:rPr lang="en-US" sz="1400" b="1" dirty="0" smtClean="0">
                <a:ea typeface="ＭＳ Ｐゴシック" pitchFamily="34" charset="-128"/>
              </a:rPr>
              <a:t>Static forecast </a:t>
            </a:r>
            <a:r>
              <a:rPr lang="en-US" sz="1400" dirty="0" smtClean="0">
                <a:ea typeface="ＭＳ Ｐゴシック" pitchFamily="34" charset="-128"/>
              </a:rPr>
              <a:t>(for the static series). Set the rest of the parameters as shown here.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Check </a:t>
            </a:r>
            <a:r>
              <a:rPr lang="en-US" sz="1400" b="1" dirty="0" smtClean="0">
                <a:ea typeface="ＭＳ Ｐゴシック" pitchFamily="34" charset="-128"/>
              </a:rPr>
              <a:t>Structure (ignore ARMA) </a:t>
            </a:r>
            <a:r>
              <a:rPr lang="en-US" sz="1400" dirty="0" smtClean="0">
                <a:ea typeface="ＭＳ Ｐゴシック" pitchFamily="34" charset="-128"/>
              </a:rPr>
              <a:t>box</a:t>
            </a:r>
            <a:r>
              <a:rPr lang="en-US" sz="1400" b="1" dirty="0" smtClean="0">
                <a:ea typeface="ＭＳ Ｐゴシック" pitchFamily="34" charset="-128"/>
              </a:rPr>
              <a:t> </a:t>
            </a:r>
            <a:r>
              <a:rPr lang="en-US" sz="1400" dirty="0" smtClean="0">
                <a:ea typeface="ＭＳ Ｐゴシック" pitchFamily="34" charset="-128"/>
              </a:rPr>
              <a:t>under </a:t>
            </a:r>
            <a:r>
              <a:rPr lang="en-US" sz="1400" b="1" i="1" dirty="0" smtClean="0">
                <a:ea typeface="ＭＳ Ｐゴシック" pitchFamily="34" charset="-128"/>
              </a:rPr>
              <a:t>Method</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275" y="2245783"/>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1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409" y="2022775"/>
            <a:ext cx="420052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07163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AR Terms</a:t>
            </a:r>
            <a:br>
              <a:rPr lang="en-US" dirty="0">
                <a:ea typeface="ＭＳ Ｐゴシック" pitchFamily="34" charset="-128"/>
              </a:rPr>
            </a:br>
            <a:r>
              <a:rPr lang="en-US" dirty="0">
                <a:ea typeface="ＭＳ Ｐゴシック" pitchFamily="34" charset="-128"/>
              </a:rPr>
              <a:t>Example 6: Forecasting with AR terms </a:t>
            </a:r>
            <a:r>
              <a:rPr lang="en-US" sz="1600" dirty="0">
                <a:ea typeface="ＭＳ Ｐゴシック" pitchFamily="34" charset="-128"/>
              </a:rPr>
              <a:t>(cont’d)</a:t>
            </a:r>
            <a:endParaRPr lang="en-US" sz="1800" b="1" dirty="0" smtClean="0">
              <a:ea typeface="ＭＳ Ｐゴシック" pitchFamily="34" charset="-128"/>
            </a:endParaRPr>
          </a:p>
        </p:txBody>
      </p:sp>
      <p:sp>
        <p:nvSpPr>
          <p:cNvPr id="6148" name="Rectangle 3"/>
          <p:cNvSpPr>
            <a:spLocks noGrp="1" noChangeArrowheads="1"/>
          </p:cNvSpPr>
          <p:nvPr>
            <p:ph idx="1"/>
          </p:nvPr>
        </p:nvSpPr>
        <p:spPr>
          <a:xfrm>
            <a:off x="297712" y="1176448"/>
            <a:ext cx="4729410" cy="5160556"/>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graphs shown here plot the forecasted values for both methods (dynamic and static) when ARMA terms are included (</a:t>
            </a:r>
            <a:r>
              <a:rPr lang="en-US" sz="1600" b="1" i="1" kern="1200" dirty="0" smtClean="0">
                <a:ea typeface="ＭＳ Ｐゴシック" pitchFamily="34" charset="-128"/>
              </a:rPr>
              <a:t>eq06_dyn</a:t>
            </a:r>
            <a:r>
              <a:rPr lang="en-US" sz="1600" kern="1200" dirty="0" smtClean="0">
                <a:ea typeface="ＭＳ Ｐゴシック" pitchFamily="34" charset="-128"/>
              </a:rPr>
              <a:t> or </a:t>
            </a:r>
            <a:r>
              <a:rPr lang="en-US" sz="1600" b="1" i="1" kern="1200" dirty="0" smtClean="0">
                <a:ea typeface="ＭＳ Ｐゴシック" pitchFamily="34" charset="-128"/>
              </a:rPr>
              <a:t>eq06_stat</a:t>
            </a:r>
            <a:r>
              <a:rPr lang="en-US" sz="1600" kern="1200" dirty="0" smtClean="0">
                <a:ea typeface="ＭＳ Ｐゴシック" pitchFamily="34" charset="-128"/>
              </a:rPr>
              <a:t>) or ignored (</a:t>
            </a:r>
            <a:r>
              <a:rPr lang="en-US" sz="1600" b="1" i="1" kern="1200" dirty="0" smtClean="0">
                <a:ea typeface="ＭＳ Ｐゴシック" pitchFamily="34" charset="-128"/>
              </a:rPr>
              <a:t>eq06_dyn2</a:t>
            </a:r>
            <a:r>
              <a:rPr lang="en-US" sz="1600" kern="1200" dirty="0" smtClean="0">
                <a:ea typeface="ＭＳ Ｐゴシック" pitchFamily="34" charset="-128"/>
              </a:rPr>
              <a:t> or </a:t>
            </a:r>
            <a:r>
              <a:rPr lang="en-US" sz="1600" b="1" i="1" kern="1200" dirty="0" smtClean="0">
                <a:ea typeface="ＭＳ Ｐゴシック" pitchFamily="34" charset="-128"/>
              </a:rPr>
              <a:t>eq06_stat2</a:t>
            </a:r>
            <a:r>
              <a:rPr lang="en-US" sz="1600" kern="1200" dirty="0" smtClean="0">
                <a:ea typeface="ＭＳ Ｐゴシック" pitchFamily="34" charset="-128"/>
              </a:rPr>
              <a:t>). </a:t>
            </a:r>
          </a:p>
          <a:p>
            <a:pPr lvl="1" eaLnBrk="1" hangingPunct="1">
              <a:buSzPct val="100000"/>
              <a:buFont typeface="Arial" pitchFamily="34" charset="0"/>
              <a:buChar char="•"/>
              <a:defRPr/>
            </a:pPr>
            <a:r>
              <a:rPr lang="en-US" sz="1400" kern="1200" dirty="0" smtClean="0">
                <a:ea typeface="ＭＳ Ｐゴシック" pitchFamily="34" charset="-128"/>
              </a:rPr>
              <a:t>First, it is important to note that the static and dynamic forecasts obtained by ignoring ARMA terms are identical (you can see this by plotting </a:t>
            </a:r>
            <a:r>
              <a:rPr lang="en-US" sz="1400" b="1" i="1" kern="1200" dirty="0" smtClean="0">
                <a:ea typeface="ＭＳ Ｐゴシック" pitchFamily="34" charset="-128"/>
              </a:rPr>
              <a:t>eq06_dyn2</a:t>
            </a:r>
            <a:r>
              <a:rPr lang="en-US" sz="1400" kern="1200" dirty="0" smtClean="0">
                <a:ea typeface="ＭＳ Ｐゴシック" pitchFamily="34" charset="-128"/>
              </a:rPr>
              <a:t> against </a:t>
            </a:r>
            <a:r>
              <a:rPr lang="en-US" sz="1400" b="1" i="1" kern="1200" dirty="0" smtClean="0">
                <a:ea typeface="ＭＳ Ｐゴシック" pitchFamily="34" charset="-128"/>
              </a:rPr>
              <a:t>eq06_stat2</a:t>
            </a:r>
            <a:r>
              <a:rPr lang="en-US" sz="1400" kern="1200" dirty="0" smtClean="0">
                <a:ea typeface="ＭＳ Ｐゴシック" pitchFamily="34" charset="-128"/>
              </a:rPr>
              <a:t>; not shown here)</a:t>
            </a:r>
            <a:r>
              <a:rPr lang="en-US" sz="1400" b="1" i="1" kern="1200" dirty="0" smtClean="0">
                <a:ea typeface="ＭＳ Ｐゴシック" pitchFamily="34" charset="-128"/>
              </a:rPr>
              <a:t>. </a:t>
            </a:r>
            <a:r>
              <a:rPr lang="en-US" sz="1400" kern="1200" dirty="0" smtClean="0">
                <a:ea typeface="ＭＳ Ｐゴシック" pitchFamily="34" charset="-128"/>
              </a:rPr>
              <a:t>This is expected, since static and dynamic forecasts differ only if there are lagged dependent variables or ARMA terms. If we choose to ignore the ARMA terms, there are no differences between the two.  </a:t>
            </a:r>
            <a:endParaRPr lang="en-US" sz="1400" kern="1200" dirty="0">
              <a:ea typeface="ＭＳ Ｐゴシック" pitchFamily="34" charset="-128"/>
            </a:endParaRPr>
          </a:p>
          <a:p>
            <a:pPr lvl="1" eaLnBrk="1" hangingPunct="1">
              <a:buSzPct val="100000"/>
              <a:buFont typeface="Arial" pitchFamily="34" charset="0"/>
              <a:buChar char="•"/>
              <a:defRPr/>
            </a:pPr>
            <a:r>
              <a:rPr lang="en-US" sz="1400" kern="1200" dirty="0" smtClean="0">
                <a:ea typeface="ＭＳ Ｐゴシック" pitchFamily="34" charset="-128"/>
              </a:rPr>
              <a:t>Note also that the static forecasts when ARMA terms are ignored are provided for the entire forecast period (bottom graph). This was possible since we know the values of all exogenous variables over the entire forecast sample. </a:t>
            </a:r>
          </a:p>
          <a:p>
            <a:pPr lvl="1" eaLnBrk="1" hangingPunct="1">
              <a:buSzPct val="100000"/>
              <a:buFont typeface="Arial" pitchFamily="34" charset="0"/>
              <a:buChar char="•"/>
              <a:defRPr/>
            </a:pPr>
            <a:r>
              <a:rPr lang="en-US" sz="1400" kern="1200" dirty="0" smtClean="0">
                <a:ea typeface="ＭＳ Ｐゴシック" pitchFamily="34" charset="-128"/>
              </a:rPr>
              <a:t>For both dynamic and static forecasts, ignoring ARMA terms produces “worse” forecasts than when ARMA terms are included.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38</a:t>
            </a:fld>
            <a:endParaRPr lang="en-US" sz="800" dirty="0" smtClean="0"/>
          </a:p>
        </p:txBody>
      </p:sp>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4968" y="1228498"/>
            <a:ext cx="3110692" cy="2450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4968" y="3732030"/>
            <a:ext cx="3117418" cy="245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18510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MA terms</a:t>
            </a:r>
            <a:br>
              <a:rPr lang="en-US" dirty="0" smtClean="0">
                <a:ea typeface="ＭＳ Ｐゴシック" pitchFamily="34" charset="-128"/>
              </a:rPr>
            </a:br>
            <a:r>
              <a:rPr lang="en-US" dirty="0" smtClean="0">
                <a:ea typeface="ＭＳ Ｐゴシック" pitchFamily="34" charset="-128"/>
              </a:rPr>
              <a:t>Example </a:t>
            </a:r>
            <a:r>
              <a:rPr lang="en-US" dirty="0">
                <a:ea typeface="ＭＳ Ｐゴシック" pitchFamily="34" charset="-128"/>
              </a:rPr>
              <a:t>8</a:t>
            </a:r>
            <a:endParaRPr lang="en-US" dirty="0" smtClean="0">
              <a:ea typeface="ＭＳ Ｐゴシック" pitchFamily="34" charset="-128"/>
            </a:endParaRPr>
          </a:p>
        </p:txBody>
      </p:sp>
      <p:sp>
        <p:nvSpPr>
          <p:cNvPr id="6148" name="Rectangle 3"/>
          <p:cNvSpPr>
            <a:spLocks noGrp="1" noChangeArrowheads="1"/>
          </p:cNvSpPr>
          <p:nvPr>
            <p:ph idx="1"/>
          </p:nvPr>
        </p:nvSpPr>
        <p:spPr>
          <a:xfrm>
            <a:off x="361507" y="1177684"/>
            <a:ext cx="8537944" cy="319957"/>
          </a:xfrm>
        </p:spPr>
        <p:txBody>
          <a:bodyPr/>
          <a:lstStyle/>
          <a:p>
            <a:pPr eaLnBrk="1" hangingPunct="1">
              <a:buSzPct val="100000"/>
              <a:buFont typeface="Arial" pitchFamily="34" charset="0"/>
              <a:buChar char="•"/>
              <a:defRPr/>
            </a:pPr>
            <a:r>
              <a:rPr lang="en-US" sz="1600" kern="1200" dirty="0" smtClean="0">
                <a:ea typeface="ＭＳ Ｐゴシック" pitchFamily="34" charset="-128"/>
              </a:rPr>
              <a:t>It is just as easy in EViews to produce forecasts from models with MA errors.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39</a:t>
            </a:fld>
            <a:endParaRPr lang="en-US" sz="800" smtClean="0"/>
          </a:p>
        </p:txBody>
      </p:sp>
      <p:sp>
        <p:nvSpPr>
          <p:cNvPr id="15" name="Rectangle 3"/>
          <p:cNvSpPr txBox="1">
            <a:spLocks noChangeArrowheads="1"/>
          </p:cNvSpPr>
          <p:nvPr/>
        </p:nvSpPr>
        <p:spPr bwMode="auto">
          <a:xfrm>
            <a:off x="515739" y="1614599"/>
            <a:ext cx="3843609" cy="22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8: Estimation with MA terms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Let’s first specify a model with one MA  term. 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payroll c </a:t>
            </a:r>
            <a:r>
              <a:rPr lang="en-US" sz="1400" dirty="0" smtClean="0">
                <a:solidFill>
                  <a:schemeClr val="tx1"/>
                </a:solidFill>
                <a:latin typeface="Courier" pitchFamily="49" charset="0"/>
                <a:ea typeface="ＭＳ Ｐゴシック" pitchFamily="34" charset="-128"/>
              </a:rPr>
              <a:t>ma(1) @trend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expand(@month,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a:t>
            </a: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739" y="3822402"/>
            <a:ext cx="3630688" cy="980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3022" y="1614599"/>
            <a:ext cx="3950216" cy="5017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3"/>
          <p:cNvSpPr txBox="1">
            <a:spLocks noChangeArrowheads="1"/>
          </p:cNvSpPr>
          <p:nvPr/>
        </p:nvSpPr>
        <p:spPr bwMode="gray">
          <a:xfrm>
            <a:off x="701675" y="5007379"/>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eq08</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533371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a:t>
            </a:r>
          </a:p>
        </p:txBody>
      </p:sp>
      <p:sp>
        <p:nvSpPr>
          <p:cNvPr id="4100" name="Rectangle 3"/>
          <p:cNvSpPr>
            <a:spLocks noGrp="1" noChangeArrowheads="1"/>
          </p:cNvSpPr>
          <p:nvPr>
            <p:ph idx="1"/>
          </p:nvPr>
        </p:nvSpPr>
        <p:spPr>
          <a:xfrm>
            <a:off x="504486" y="1241708"/>
            <a:ext cx="8323119" cy="4702175"/>
          </a:xfrm>
        </p:spPr>
        <p:txBody>
          <a:bodyPr/>
          <a:lstStyle/>
          <a:p>
            <a:pPr eaLnBrk="1" hangingPunct="1">
              <a:spcBef>
                <a:spcPts val="600"/>
              </a:spcBef>
              <a:buFont typeface="Times" pitchFamily="17" charset="0"/>
              <a:buChar char="•"/>
              <a:defRPr/>
            </a:pPr>
            <a:r>
              <a:rPr lang="en-US" sz="1800" kern="1200" dirty="0" smtClean="0">
                <a:ea typeface="ＭＳ Ｐゴシック" pitchFamily="34" charset="-128"/>
              </a:rPr>
              <a:t>EViews offers a powerful and easy-to-use forecasting tool that allows you to obtain forecasts from your estimated models. </a:t>
            </a:r>
          </a:p>
          <a:p>
            <a:pPr eaLnBrk="1" hangingPunct="1">
              <a:spcBef>
                <a:spcPts val="600"/>
              </a:spcBef>
              <a:buFont typeface="Times" pitchFamily="17" charset="0"/>
              <a:buChar char="•"/>
              <a:defRPr/>
            </a:pPr>
            <a:r>
              <a:rPr lang="en-US" sz="1800" kern="1200" dirty="0" smtClean="0">
                <a:ea typeface="ＭＳ Ｐゴシック" pitchFamily="34" charset="-128"/>
              </a:rPr>
              <a:t>Of course, the accuracy of the forecasts depends on the model used to produce the forecasts: EViews simply handles the mechanics of producing the forecasts.  </a:t>
            </a:r>
          </a:p>
          <a:p>
            <a:pPr eaLnBrk="1" hangingPunct="1">
              <a:spcBef>
                <a:spcPts val="600"/>
              </a:spcBef>
              <a:buFont typeface="Times" pitchFamily="17" charset="0"/>
              <a:buChar char="•"/>
              <a:defRPr/>
            </a:pPr>
            <a:r>
              <a:rPr lang="en-US" sz="1800" kern="1200" dirty="0" smtClean="0">
                <a:ea typeface="ＭＳ Ｐゴシック" pitchFamily="34" charset="-128"/>
              </a:rPr>
              <a:t>This tutorial explains the basic procedures for forecasting from a single equation. The tutorial assumes knowledge of estimating equations in EViews.</a:t>
            </a:r>
          </a:p>
          <a:p>
            <a:pPr eaLnBrk="1" hangingPunct="1">
              <a:spcBef>
                <a:spcPts val="600"/>
              </a:spcBef>
              <a:buFont typeface="Times" pitchFamily="17" charset="0"/>
              <a:buChar char="•"/>
              <a:defRPr/>
            </a:pPr>
            <a:r>
              <a:rPr lang="en-US" sz="1800" kern="1200" dirty="0" smtClean="0">
                <a:ea typeface="ＭＳ Ｐゴシック" pitchFamily="34" charset="-128"/>
              </a:rPr>
              <a:t>The main topics of this tutorial are:   </a:t>
            </a:r>
            <a:endParaRPr lang="en-US" sz="1800" kern="1200" dirty="0">
              <a:ea typeface="ＭＳ Ｐゴシック" pitchFamily="34" charset="-128"/>
            </a:endParaRPr>
          </a:p>
          <a:p>
            <a:pPr lvl="1" eaLnBrk="1" hangingPunct="1">
              <a:buFont typeface="Wingdings" pitchFamily="2" charset="2"/>
              <a:buChar char="ü"/>
              <a:defRPr/>
            </a:pPr>
            <a:r>
              <a:rPr lang="en-US" sz="1600" kern="1200" dirty="0" smtClean="0">
                <a:ea typeface="ＭＳ Ｐゴシック" pitchFamily="34" charset="-128"/>
              </a:rPr>
              <a:t> Forecast Basics (Static vs. Dynamic, Forecast Evaluation, Errors and Variances)</a:t>
            </a:r>
          </a:p>
          <a:p>
            <a:pPr lvl="2" eaLnBrk="1" hangingPunct="1">
              <a:buFont typeface="Wingdings" pitchFamily="2" charset="2"/>
              <a:buChar char="ü"/>
              <a:defRPr/>
            </a:pPr>
            <a:r>
              <a:rPr lang="en-US" kern="1200" dirty="0" smtClean="0">
                <a:ea typeface="ＭＳ Ｐゴシック" pitchFamily="34" charset="-128"/>
              </a:rPr>
              <a:t>With exogenous variables</a:t>
            </a:r>
          </a:p>
          <a:p>
            <a:pPr lvl="2" eaLnBrk="1" hangingPunct="1">
              <a:buFont typeface="Wingdings" pitchFamily="2" charset="2"/>
              <a:buChar char="ü"/>
              <a:defRPr/>
            </a:pPr>
            <a:r>
              <a:rPr lang="en-US" kern="1200" dirty="0" smtClean="0">
                <a:ea typeface="ＭＳ Ｐゴシック" pitchFamily="34" charset="-128"/>
              </a:rPr>
              <a:t>With lagged dependent variables</a:t>
            </a:r>
          </a:p>
          <a:p>
            <a:pPr lvl="2" eaLnBrk="1" hangingPunct="1">
              <a:buFont typeface="Wingdings" pitchFamily="2" charset="2"/>
              <a:buChar char="ü"/>
              <a:defRPr/>
            </a:pPr>
            <a:r>
              <a:rPr lang="en-US" kern="1200" dirty="0" smtClean="0">
                <a:ea typeface="ＭＳ Ｐゴシック" pitchFamily="34" charset="-128"/>
              </a:rPr>
              <a:t>With lagged dependent variables and ARMA terms</a:t>
            </a:r>
          </a:p>
          <a:p>
            <a:pPr lvl="1" eaLnBrk="1" hangingPunct="1">
              <a:buFont typeface="Wingdings" pitchFamily="2" charset="2"/>
              <a:buChar char="ü"/>
              <a:defRPr/>
            </a:pPr>
            <a:r>
              <a:rPr lang="en-US" sz="1600" kern="1200" dirty="0" smtClean="0">
                <a:ea typeface="ＭＳ Ｐゴシック" pitchFamily="34" charset="-128"/>
              </a:rPr>
              <a:t>Forecasting with Auto-series </a:t>
            </a:r>
            <a:endParaRPr lang="en-US" sz="1600" kern="1200" dirty="0">
              <a:ea typeface="ＭＳ Ｐゴシック" pitchFamily="34" charset="-128"/>
            </a:endParaRPr>
          </a:p>
          <a:p>
            <a:pPr marL="401638" lvl="1" indent="0" eaLnBrk="1" hangingPunct="1">
              <a:buNone/>
              <a:defRPr/>
            </a:pPr>
            <a:endParaRPr lang="en-US" sz="1600" kern="1200" dirty="0" smtClean="0">
              <a:ea typeface="ＭＳ Ｐゴシック" pitchFamily="34" charset="-128"/>
            </a:endParaRPr>
          </a:p>
          <a:p>
            <a:pPr marL="0" indent="0" eaLnBrk="1" hangingPunct="1">
              <a:buFont typeface="Times" pitchFamily="17" charset="0"/>
              <a:buNone/>
              <a:defRPr/>
            </a:pPr>
            <a:endParaRPr lang="en-US" sz="2000" dirty="0" smtClean="0"/>
          </a:p>
          <a:p>
            <a:pPr eaLnBrk="1" hangingPunct="1">
              <a:buFont typeface="Wingdings" pitchFamily="2" charset="2"/>
              <a:buChar char="§"/>
              <a:defRPr/>
            </a:pPr>
            <a:endParaRPr lang="en-US" sz="2000" dirty="0"/>
          </a:p>
          <a:p>
            <a:pPr marL="0" indent="0" eaLnBrk="1" hangingPunct="1">
              <a:buFontTx/>
              <a:buNone/>
              <a:defRPr/>
            </a:pPr>
            <a:endParaRPr lang="en-US" dirty="0" smtClean="0"/>
          </a:p>
          <a:p>
            <a:pPr marL="0" indent="0" eaLnBrk="1" hangingPunct="1">
              <a:buFontTx/>
              <a:buNone/>
              <a:defRPr/>
            </a:pPr>
            <a:endParaRPr lang="en-US" dirty="0" smtClean="0"/>
          </a:p>
          <a:p>
            <a:pPr eaLnBrk="1" hangingPunct="1">
              <a:buFont typeface="Times" pitchFamily="17" charset="0"/>
              <a:buChar char="•"/>
              <a:defRPr/>
            </a:pPr>
            <a:endParaRPr lang="en-US" dirty="0" smtClean="0"/>
          </a:p>
        </p:txBody>
      </p:sp>
      <p:sp>
        <p:nvSpPr>
          <p:cNvPr id="409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DF4964C3-C44D-4067-BF8E-B1860A0E6B63}" type="slidenum">
              <a:rPr lang="en-US" sz="800" smtClean="0"/>
              <a:pPr eaLnBrk="1" hangingPunct="1">
                <a:defRPr/>
              </a:pPr>
              <a:t>4</a:t>
            </a:fld>
            <a:endParaRPr lang="en-US" sz="8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MA Terms</a:t>
            </a:r>
            <a:r>
              <a:rPr lang="en-US" dirty="0">
                <a:ea typeface="ＭＳ Ｐゴシック" pitchFamily="34" charset="-128"/>
              </a:rPr>
              <a:t/>
            </a:r>
            <a:br>
              <a:rPr lang="en-US" dirty="0">
                <a:ea typeface="ＭＳ Ｐゴシック" pitchFamily="34" charset="-128"/>
              </a:rPr>
            </a:br>
            <a:r>
              <a:rPr lang="en-US" dirty="0">
                <a:ea typeface="ＭＳ Ｐゴシック" pitchFamily="34" charset="-128"/>
              </a:rPr>
              <a:t>Example 8</a:t>
            </a:r>
            <a:r>
              <a:rPr lang="en-US" dirty="0" smtClean="0">
                <a:ea typeface="ＭＳ Ｐゴシック" pitchFamily="34" charset="-128"/>
              </a:rPr>
              <a:t>: Forecasting</a:t>
            </a:r>
            <a:endParaRPr lang="en-US" sz="2000" dirty="0" smtClean="0">
              <a:ea typeface="ＭＳ Ｐゴシック" pitchFamily="34" charset="-128"/>
            </a:endParaRPr>
          </a:p>
        </p:txBody>
      </p:sp>
      <p:sp>
        <p:nvSpPr>
          <p:cNvPr id="6148" name="Rectangle 3"/>
          <p:cNvSpPr>
            <a:spLocks noGrp="1" noChangeArrowheads="1"/>
          </p:cNvSpPr>
          <p:nvPr>
            <p:ph idx="1"/>
          </p:nvPr>
        </p:nvSpPr>
        <p:spPr>
          <a:xfrm>
            <a:off x="318978" y="1140028"/>
            <a:ext cx="8644270"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Let’s produce dynamic and static forecast for the MA(1) model we just estimated.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40</a:t>
            </a:fld>
            <a:endParaRPr lang="en-US" sz="800" dirty="0" smtClean="0"/>
          </a:p>
        </p:txBody>
      </p:sp>
      <p:sp>
        <p:nvSpPr>
          <p:cNvPr id="15" name="Rectangle 3"/>
          <p:cNvSpPr txBox="1">
            <a:spLocks noChangeArrowheads="1"/>
          </p:cNvSpPr>
          <p:nvPr/>
        </p:nvSpPr>
        <p:spPr bwMode="auto">
          <a:xfrm>
            <a:off x="643332" y="1762158"/>
            <a:ext cx="3758546" cy="401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8: Forecasting with MA terms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Open </a:t>
            </a:r>
            <a:r>
              <a:rPr lang="en-US" sz="1400" b="1" i="1" dirty="0" smtClean="0">
                <a:ea typeface="ＭＳ Ｐゴシック" pitchFamily="34" charset="-128"/>
              </a:rPr>
              <a:t>eq08</a:t>
            </a:r>
            <a:r>
              <a:rPr lang="en-US" sz="1400" dirty="0" smtClean="0">
                <a:ea typeface="ＭＳ Ｐゴシック" pitchFamily="34" charset="-128"/>
              </a:rPr>
              <a:t> and click the             button.   As usual, the </a:t>
            </a:r>
            <a:r>
              <a:rPr lang="en-US" sz="1400" b="1" i="1" dirty="0" smtClean="0">
                <a:ea typeface="ＭＳ Ｐゴシック" pitchFamily="34" charset="-128"/>
              </a:rPr>
              <a:t>Forecast </a:t>
            </a:r>
            <a:r>
              <a:rPr lang="en-US" sz="1400" dirty="0" smtClean="0">
                <a:ea typeface="ＭＳ Ｐゴシック" pitchFamily="34" charset="-128"/>
              </a:rPr>
              <a:t>dialog box opens up. Name the series </a:t>
            </a:r>
            <a:r>
              <a:rPr lang="en-US" sz="1400" b="1" i="1" dirty="0" smtClean="0">
                <a:ea typeface="ＭＳ Ｐゴシック" pitchFamily="34" charset="-128"/>
              </a:rPr>
              <a:t>eq08_dyn</a:t>
            </a:r>
            <a:r>
              <a:rPr lang="en-US" sz="1400" dirty="0" smtClean="0">
                <a:ea typeface="ＭＳ Ｐゴシック" pitchFamily="34" charset="-128"/>
              </a:rPr>
              <a:t> and </a:t>
            </a:r>
            <a:r>
              <a:rPr lang="en-US" sz="1400" b="1" i="1" dirty="0" smtClean="0">
                <a:ea typeface="ＭＳ Ｐゴシック" pitchFamily="34" charset="-128"/>
              </a:rPr>
              <a:t>eq08_stdev_dyn</a:t>
            </a:r>
            <a:r>
              <a:rPr lang="en-US" sz="1400" dirty="0" smtClean="0">
                <a:ea typeface="ＭＳ Ｐゴシック" pitchFamily="34" charset="-128"/>
              </a:rPr>
              <a:t> for the dynamic series and </a:t>
            </a:r>
            <a:r>
              <a:rPr lang="en-US" sz="1400" b="1" i="1" dirty="0" smtClean="0">
                <a:ea typeface="ＭＳ Ｐゴシック" pitchFamily="34" charset="-128"/>
              </a:rPr>
              <a:t>eq08_stat </a:t>
            </a:r>
            <a:r>
              <a:rPr lang="en-US" sz="1400" dirty="0">
                <a:ea typeface="ＭＳ Ｐゴシック" pitchFamily="34" charset="-128"/>
              </a:rPr>
              <a:t>and </a:t>
            </a:r>
            <a:r>
              <a:rPr lang="en-US" sz="1400" b="1" i="1" dirty="0" smtClean="0">
                <a:ea typeface="ＭＳ Ｐゴシック" pitchFamily="34" charset="-128"/>
              </a:rPr>
              <a:t>eq08_stdev_stat</a:t>
            </a:r>
            <a:r>
              <a:rPr lang="en-US" sz="1400" dirty="0" smtClean="0">
                <a:ea typeface="ＭＳ Ｐゴシック" pitchFamily="34" charset="-128"/>
              </a:rPr>
              <a:t> for the static forecast series.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Forecast Sample </a:t>
            </a:r>
            <a:r>
              <a:rPr lang="en-US" sz="1400" dirty="0" smtClean="0">
                <a:ea typeface="ＭＳ Ｐゴシック" pitchFamily="34" charset="-128"/>
              </a:rPr>
              <a:t>set the sample to </a:t>
            </a:r>
            <a:r>
              <a:rPr lang="en-US" sz="1400" b="1" i="1" dirty="0" err="1" smtClean="0">
                <a:ea typeface="ＭＳ Ｐゴシック" pitchFamily="34" charset="-128"/>
              </a:rPr>
              <a:t>sample_for</a:t>
            </a:r>
            <a:r>
              <a:rPr lang="en-US" sz="1400" b="1" i="1"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Note that a new field </a:t>
            </a:r>
            <a:r>
              <a:rPr lang="en-US" sz="1400" b="1" i="1" dirty="0" smtClean="0">
                <a:ea typeface="ＭＳ Ｐゴシック" pitchFamily="34" charset="-128"/>
              </a:rPr>
              <a:t>MA backcast </a:t>
            </a:r>
            <a:r>
              <a:rPr lang="en-US" sz="1400" dirty="0" smtClean="0">
                <a:ea typeface="ＭＳ Ｐゴシック" pitchFamily="34" charset="-128"/>
              </a:rPr>
              <a:t>appears. Here you can choose either of two options: </a:t>
            </a:r>
            <a:r>
              <a:rPr lang="en-US" sz="1400" b="1" dirty="0" smtClean="0">
                <a:ea typeface="ＭＳ Ｐゴシック" pitchFamily="34" charset="-128"/>
              </a:rPr>
              <a:t>Estimation period </a:t>
            </a:r>
            <a:r>
              <a:rPr lang="en-US" sz="1400" dirty="0" smtClean="0">
                <a:ea typeface="ＭＳ Ｐゴシック" pitchFamily="34" charset="-128"/>
              </a:rPr>
              <a:t>(the default) and </a:t>
            </a:r>
            <a:r>
              <a:rPr lang="en-US" sz="1400" b="1" dirty="0" smtClean="0">
                <a:ea typeface="ＭＳ Ｐゴシック" pitchFamily="34" charset="-128"/>
              </a:rPr>
              <a:t>Forecast available (v5)</a:t>
            </a:r>
            <a:r>
              <a:rPr lang="en-US" sz="1400" dirty="0" smtClean="0">
                <a:ea typeface="ＭＳ Ｐゴシック" pitchFamily="34" charset="-128"/>
              </a:rPr>
              <a:t>.</a:t>
            </a:r>
            <a:r>
              <a:rPr lang="en-US" sz="1400" b="1" dirty="0" smtClean="0">
                <a:ea typeface="ＭＳ Ｐゴシック" pitchFamily="34" charset="-128"/>
              </a:rPr>
              <a:t> </a:t>
            </a:r>
            <a:r>
              <a:rPr lang="en-US" sz="1400" dirty="0" smtClean="0">
                <a:ea typeface="ＭＳ Ｐゴシック" pitchFamily="34" charset="-128"/>
              </a:rPr>
              <a:t>Let’s choose </a:t>
            </a:r>
            <a:r>
              <a:rPr lang="en-US" sz="1400" b="1" dirty="0" smtClean="0">
                <a:ea typeface="ＭＳ Ｐゴシック" pitchFamily="34" charset="-128"/>
              </a:rPr>
              <a:t>Estimation period</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009" y="2068027"/>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2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1878" y="1762158"/>
            <a:ext cx="4200525" cy="3267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
          <p:cNvSpPr>
            <a:spLocks noChangeArrowheads="1"/>
          </p:cNvSpPr>
          <p:nvPr/>
        </p:nvSpPr>
        <p:spPr bwMode="auto">
          <a:xfrm>
            <a:off x="4617426" y="3997841"/>
            <a:ext cx="2006658" cy="552893"/>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28801049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MA </a:t>
            </a:r>
            <a:r>
              <a:rPr lang="en-US" dirty="0">
                <a:ea typeface="ＭＳ Ｐゴシック" pitchFamily="34" charset="-128"/>
              </a:rPr>
              <a:t>Terms</a:t>
            </a:r>
            <a:br>
              <a:rPr lang="en-US" dirty="0">
                <a:ea typeface="ＭＳ Ｐゴシック" pitchFamily="34" charset="-128"/>
              </a:rPr>
            </a:br>
            <a:r>
              <a:rPr lang="en-US" dirty="0" smtClean="0">
                <a:ea typeface="ＭＳ Ｐゴシック" pitchFamily="34" charset="-128"/>
              </a:rPr>
              <a:t>A Few (technical) Notes </a:t>
            </a:r>
            <a:endParaRPr lang="en-US" sz="20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41</a:t>
            </a:fld>
            <a:endParaRPr lang="en-US" sz="800" dirty="0" smtClean="0"/>
          </a:p>
        </p:txBody>
      </p:sp>
      <p:sp>
        <p:nvSpPr>
          <p:cNvPr id="8" name="Rectangle 3"/>
          <p:cNvSpPr txBox="1">
            <a:spLocks noChangeArrowheads="1"/>
          </p:cNvSpPr>
          <p:nvPr/>
        </p:nvSpPr>
        <p:spPr bwMode="auto">
          <a:xfrm>
            <a:off x="502625" y="1222718"/>
            <a:ext cx="8311766" cy="516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800" dirty="0" smtClean="0">
                <a:ea typeface="ＭＳ Ｐゴシック" pitchFamily="34" charset="-128"/>
              </a:rPr>
              <a:t>A few notes before we show the results: </a:t>
            </a:r>
          </a:p>
          <a:p>
            <a:pPr marL="0" indent="0" eaLnBrk="1" hangingPunct="1">
              <a:buSzPct val="100000"/>
              <a:buNone/>
              <a:defRPr/>
            </a:pPr>
            <a:endParaRPr lang="en-US" sz="1800" dirty="0" smtClean="0">
              <a:ea typeface="ＭＳ Ｐゴシック" pitchFamily="34" charset="-128"/>
            </a:endParaRPr>
          </a:p>
          <a:p>
            <a:pPr eaLnBrk="1" hangingPunct="1">
              <a:buSzPct val="100000"/>
              <a:buFont typeface="Arial" pitchFamily="34" charset="0"/>
              <a:buChar char="•"/>
              <a:defRPr/>
            </a:pPr>
            <a:r>
              <a:rPr lang="en-US" sz="1600" dirty="0" smtClean="0">
                <a:ea typeface="ＭＳ Ｐゴシック" pitchFamily="34" charset="-128"/>
              </a:rPr>
              <a:t>The </a:t>
            </a:r>
            <a:r>
              <a:rPr lang="en-US" sz="1600" b="1" dirty="0" smtClean="0">
                <a:ea typeface="ＭＳ Ｐゴシック" pitchFamily="34" charset="-128"/>
              </a:rPr>
              <a:t>Estimation period </a:t>
            </a:r>
            <a:r>
              <a:rPr lang="en-US" sz="1600" dirty="0" smtClean="0">
                <a:ea typeface="ＭＳ Ｐゴシック" pitchFamily="34" charset="-128"/>
              </a:rPr>
              <a:t>method for </a:t>
            </a:r>
            <a:r>
              <a:rPr lang="en-US" sz="1600" i="1" dirty="0" smtClean="0">
                <a:ea typeface="ＭＳ Ｐゴシック" pitchFamily="34" charset="-128"/>
              </a:rPr>
              <a:t>MA </a:t>
            </a:r>
            <a:r>
              <a:rPr lang="en-US" sz="1600" i="1" dirty="0" err="1" smtClean="0">
                <a:ea typeface="ＭＳ Ｐゴシック" pitchFamily="34" charset="-128"/>
              </a:rPr>
              <a:t>backcasting</a:t>
            </a:r>
            <a:r>
              <a:rPr lang="en-US" sz="1600" i="1" dirty="0" smtClean="0">
                <a:ea typeface="ＭＳ Ｐゴシック" pitchFamily="34" charset="-128"/>
              </a:rPr>
              <a:t> </a:t>
            </a:r>
            <a:r>
              <a:rPr lang="en-US" sz="1600" dirty="0" smtClean="0">
                <a:ea typeface="ＭＳ Ｐゴシック" pitchFamily="34" charset="-128"/>
              </a:rPr>
              <a:t>uses data for the estimation sample to compute backcast estimates. </a:t>
            </a:r>
            <a:endParaRPr lang="en-US" sz="1400" dirty="0" smtClean="0">
              <a:ea typeface="ＭＳ Ｐゴシック" pitchFamily="34" charset="-128"/>
            </a:endParaRPr>
          </a:p>
          <a:p>
            <a:pPr lvl="1" eaLnBrk="1" hangingPunct="1">
              <a:buSzPct val="100000"/>
              <a:buFont typeface="Wingdings" pitchFamily="2" charset="2"/>
              <a:buChar char="ü"/>
              <a:defRPr/>
            </a:pPr>
            <a:r>
              <a:rPr lang="en-US" sz="1400" dirty="0" smtClean="0">
                <a:ea typeface="ＭＳ Ｐゴシック" pitchFamily="34" charset="-128"/>
              </a:rPr>
              <a:t> Innovations beyond the estimation sample are set to 0. EViews then uses the unconditional residuals to obtain the pre-estimation sample residuals. </a:t>
            </a:r>
            <a:endParaRPr lang="en-US" sz="1400" kern="1200" dirty="0">
              <a:ea typeface="ＭＳ Ｐゴシック" pitchFamily="34" charset="-128"/>
            </a:endParaRPr>
          </a:p>
          <a:p>
            <a:pPr eaLnBrk="1" hangingPunct="1">
              <a:buSzPct val="100000"/>
              <a:buFont typeface="Arial" pitchFamily="34" charset="0"/>
              <a:buChar char="•"/>
              <a:defRPr/>
            </a:pPr>
            <a:endParaRPr lang="en-US" sz="1600" dirty="0" smtClean="0">
              <a:ea typeface="ＭＳ Ｐゴシック" pitchFamily="34" charset="-128"/>
            </a:endParaRPr>
          </a:p>
          <a:p>
            <a:pPr eaLnBrk="1" hangingPunct="1">
              <a:buSzPct val="100000"/>
              <a:buFont typeface="Arial" pitchFamily="34" charset="0"/>
              <a:buChar char="•"/>
              <a:defRPr/>
            </a:pPr>
            <a:r>
              <a:rPr lang="en-US" sz="1600" dirty="0" smtClean="0">
                <a:ea typeface="ＭＳ Ｐゴシック" pitchFamily="34" charset="-128"/>
              </a:rPr>
              <a:t>The </a:t>
            </a:r>
            <a:r>
              <a:rPr lang="en-US" sz="1600" b="1" dirty="0" smtClean="0">
                <a:ea typeface="ＭＳ Ｐゴシック" pitchFamily="34" charset="-128"/>
              </a:rPr>
              <a:t>Forecast </a:t>
            </a:r>
            <a:r>
              <a:rPr lang="en-US" sz="1600" b="1" dirty="0">
                <a:ea typeface="ＭＳ Ｐゴシック" pitchFamily="34" charset="-128"/>
              </a:rPr>
              <a:t>available (v5</a:t>
            </a:r>
            <a:r>
              <a:rPr lang="en-US" sz="1600" b="1" dirty="0" smtClean="0">
                <a:ea typeface="ＭＳ Ｐゴシック" pitchFamily="34" charset="-128"/>
              </a:rPr>
              <a:t>) </a:t>
            </a:r>
            <a:r>
              <a:rPr lang="en-US" sz="1600" dirty="0" smtClean="0">
                <a:ea typeface="ＭＳ Ｐゴシック" pitchFamily="34" charset="-128"/>
              </a:rPr>
              <a:t>method for </a:t>
            </a:r>
            <a:r>
              <a:rPr lang="en-US" sz="1600" i="1" dirty="0" smtClean="0">
                <a:ea typeface="ＭＳ Ｐゴシック" pitchFamily="34" charset="-128"/>
              </a:rPr>
              <a:t>MA </a:t>
            </a:r>
            <a:r>
              <a:rPr lang="en-US" sz="1600" i="1" dirty="0" err="1" smtClean="0">
                <a:ea typeface="ＭＳ Ｐゴシック" pitchFamily="34" charset="-128"/>
              </a:rPr>
              <a:t>backcasting</a:t>
            </a:r>
            <a:r>
              <a:rPr lang="en-US" sz="1600" dirty="0" smtClean="0">
                <a:ea typeface="ＭＳ Ｐゴシック" pitchFamily="34" charset="-128"/>
              </a:rPr>
              <a:t>,</a:t>
            </a:r>
            <a:r>
              <a:rPr lang="en-US" sz="1600" b="1" dirty="0" smtClean="0">
                <a:ea typeface="ＭＳ Ｐゴシック" pitchFamily="34" charset="-128"/>
              </a:rPr>
              <a:t> </a:t>
            </a:r>
            <a:r>
              <a:rPr lang="en-US" sz="1600" dirty="0" smtClean="0">
                <a:ea typeface="ＭＳ Ｐゴシック" pitchFamily="34" charset="-128"/>
              </a:rPr>
              <a:t>proceeds </a:t>
            </a:r>
            <a:r>
              <a:rPr lang="en-US" sz="1600" dirty="0">
                <a:ea typeface="ＭＳ Ｐゴシック" pitchFamily="34" charset="-128"/>
              </a:rPr>
              <a:t>with different approaches for dynamic and static forecasting. </a:t>
            </a:r>
          </a:p>
          <a:p>
            <a:pPr lvl="1" eaLnBrk="1" hangingPunct="1">
              <a:buSzPct val="100000"/>
              <a:buFont typeface="Wingdings" pitchFamily="2" charset="2"/>
              <a:buChar char="ü"/>
              <a:defRPr/>
            </a:pPr>
            <a:r>
              <a:rPr lang="en-US" sz="1400" dirty="0">
                <a:ea typeface="ＭＳ Ｐゴシック" pitchFamily="34" charset="-128"/>
              </a:rPr>
              <a:t>Dynamic forecasting – EViews applies the </a:t>
            </a:r>
            <a:r>
              <a:rPr lang="en-US" sz="1400" dirty="0" err="1" smtClean="0">
                <a:ea typeface="ＭＳ Ｐゴシック" pitchFamily="34" charset="-128"/>
              </a:rPr>
              <a:t>backcasting</a:t>
            </a:r>
            <a:r>
              <a:rPr lang="en-US" sz="1400" dirty="0" smtClean="0">
                <a:ea typeface="ＭＳ Ｐゴシック" pitchFamily="34" charset="-128"/>
              </a:rPr>
              <a:t> </a:t>
            </a:r>
            <a:r>
              <a:rPr lang="en-US" sz="1400" dirty="0">
                <a:ea typeface="ＭＳ Ｐゴシック" pitchFamily="34" charset="-128"/>
              </a:rPr>
              <a:t>procedure using data from the beginning of the estimation sample to either the beginning of the forecast period or the end of the estimation sample (whichever comes first). </a:t>
            </a:r>
          </a:p>
          <a:p>
            <a:pPr lvl="1" eaLnBrk="1" hangingPunct="1">
              <a:buSzPct val="100000"/>
              <a:buFont typeface="Wingdings" pitchFamily="2" charset="2"/>
              <a:buChar char="ü"/>
              <a:defRPr/>
            </a:pPr>
            <a:r>
              <a:rPr lang="en-US" sz="1400" dirty="0">
                <a:ea typeface="ＭＳ Ｐゴシック" pitchFamily="34" charset="-128"/>
              </a:rPr>
              <a:t>Static forecasting – EViews applies the </a:t>
            </a:r>
            <a:r>
              <a:rPr lang="en-US" sz="1400" dirty="0" err="1">
                <a:ea typeface="ＭＳ Ｐゴシック" pitchFamily="34" charset="-128"/>
              </a:rPr>
              <a:t>backcasting</a:t>
            </a:r>
            <a:r>
              <a:rPr lang="en-US" sz="1400" dirty="0">
                <a:ea typeface="ＭＳ Ｐゴシック" pitchFamily="34" charset="-128"/>
              </a:rPr>
              <a:t> procedure using data from the beginning of the estimation sample to the end of the forecast period. </a:t>
            </a:r>
          </a:p>
          <a:p>
            <a:pPr marL="0" indent="0" eaLnBrk="1" hangingPunct="1">
              <a:buSzPct val="100000"/>
              <a:buNone/>
              <a:defRPr/>
            </a:pPr>
            <a:endParaRPr lang="en-US" sz="1400" kern="1200" dirty="0" smtClean="0">
              <a:ea typeface="ＭＳ Ｐゴシック" pitchFamily="34" charset="-128"/>
            </a:endParaRPr>
          </a:p>
        </p:txBody>
      </p:sp>
    </p:spTree>
    <p:extLst>
      <p:ext uri="{BB962C8B-B14F-4D97-AF65-F5344CB8AC3E}">
        <p14:creationId xmlns:p14="http://schemas.microsoft.com/office/powerpoint/2010/main" val="9212338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MA Terms</a:t>
            </a:r>
            <a:r>
              <a:rPr lang="en-US" dirty="0">
                <a:ea typeface="ＭＳ Ｐゴシック" pitchFamily="34" charset="-128"/>
              </a:rPr>
              <a:t/>
            </a:r>
            <a:br>
              <a:rPr lang="en-US" dirty="0">
                <a:ea typeface="ＭＳ Ｐゴシック" pitchFamily="34" charset="-128"/>
              </a:rPr>
            </a:br>
            <a:r>
              <a:rPr lang="en-US" dirty="0" smtClean="0">
                <a:ea typeface="ＭＳ Ｐゴシック" pitchFamily="34" charset="-128"/>
              </a:rPr>
              <a:t>A Few (technical) Notes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86233" y="1256986"/>
            <a:ext cx="8062405" cy="3836010"/>
          </a:xfrm>
        </p:spPr>
        <p:txBody>
          <a:bodyPr/>
          <a:lstStyle/>
          <a:p>
            <a:pPr eaLnBrk="1" hangingPunct="1">
              <a:buSzPct val="100000"/>
              <a:buFont typeface="Arial" pitchFamily="34" charset="0"/>
              <a:buChar char="•"/>
              <a:defRPr/>
            </a:pPr>
            <a:r>
              <a:rPr lang="en-US" sz="1600" kern="1200" dirty="0" smtClean="0">
                <a:ea typeface="ＭＳ Ｐゴシック" pitchFamily="34" charset="-128"/>
              </a:rPr>
              <a:t>After obtaining the MA backcast estimates of the pre-estimation residuals (using either </a:t>
            </a:r>
            <a:r>
              <a:rPr lang="en-US" sz="1600" b="1" kern="1200" dirty="0" smtClean="0">
                <a:ea typeface="ＭＳ Ｐゴシック" pitchFamily="34" charset="-128"/>
              </a:rPr>
              <a:t>Estimation period </a:t>
            </a:r>
            <a:r>
              <a:rPr lang="en-US" sz="1600" kern="1200" dirty="0" smtClean="0">
                <a:ea typeface="ＭＳ Ｐゴシック" pitchFamily="34" charset="-128"/>
              </a:rPr>
              <a:t>or </a:t>
            </a:r>
            <a:r>
              <a:rPr lang="en-US" sz="1600" b="1" kern="1200" dirty="0" smtClean="0">
                <a:ea typeface="ＭＳ Ｐゴシック" pitchFamily="34" charset="-128"/>
              </a:rPr>
              <a:t>Forecast available (v5)</a:t>
            </a:r>
            <a:r>
              <a:rPr lang="en-US" sz="1600" kern="1200" dirty="0" smtClean="0">
                <a:ea typeface="ＭＳ Ｐゴシック" pitchFamily="34" charset="-128"/>
              </a:rPr>
              <a:t>),</a:t>
            </a:r>
            <a:r>
              <a:rPr lang="en-US" sz="1600" b="1" kern="1200" dirty="0" smtClean="0">
                <a:ea typeface="ＭＳ Ｐゴシック" pitchFamily="34" charset="-128"/>
              </a:rPr>
              <a:t> </a:t>
            </a:r>
            <a:r>
              <a:rPr lang="en-US" sz="1600" kern="1200" dirty="0" smtClean="0">
                <a:ea typeface="ＭＳ Ｐゴシック" pitchFamily="34" charset="-128"/>
              </a:rPr>
              <a:t>forward recursion is used to obtain values for the pre-forecast sample innovations. </a:t>
            </a:r>
            <a:endParaRPr lang="en-US" sz="1600" kern="1200" dirty="0">
              <a:ea typeface="ＭＳ Ｐゴシック" pitchFamily="34" charset="-128"/>
            </a:endParaRPr>
          </a:p>
          <a:p>
            <a:pPr lvl="1" eaLnBrk="1" hangingPunct="1">
              <a:buSzPct val="100000"/>
              <a:buFont typeface="Wingdings" pitchFamily="2" charset="2"/>
              <a:buChar char="ü"/>
              <a:defRPr/>
            </a:pPr>
            <a:r>
              <a:rPr lang="en-US" sz="1400" kern="1200" dirty="0">
                <a:ea typeface="ＭＳ Ｐゴシック" pitchFamily="34" charset="-128"/>
              </a:rPr>
              <a:t>Dynamic forecasting – </a:t>
            </a:r>
            <a:r>
              <a:rPr lang="en-US" sz="1400" kern="1200" dirty="0" smtClean="0">
                <a:ea typeface="ＭＳ Ｐゴシック" pitchFamily="34" charset="-128"/>
              </a:rPr>
              <a:t>We only need to obtain innovation values for the </a:t>
            </a:r>
            <a:r>
              <a:rPr lang="en-US" sz="1400" i="1" kern="1200" dirty="0" smtClean="0">
                <a:ea typeface="ＭＳ Ｐゴシック" pitchFamily="34" charset="-128"/>
              </a:rPr>
              <a:t>q</a:t>
            </a:r>
            <a:r>
              <a:rPr lang="en-US" sz="1400" kern="1200" dirty="0" smtClean="0">
                <a:ea typeface="ＭＳ Ｐゴシック" pitchFamily="34" charset="-128"/>
              </a:rPr>
              <a:t> periods (where </a:t>
            </a:r>
            <a:r>
              <a:rPr lang="en-US" sz="1400" i="1" kern="1200" dirty="0" smtClean="0">
                <a:ea typeface="ＭＳ Ｐゴシック" pitchFamily="34" charset="-128"/>
              </a:rPr>
              <a:t>q</a:t>
            </a:r>
            <a:r>
              <a:rPr lang="en-US" sz="1400" kern="1200" dirty="0" smtClean="0">
                <a:ea typeface="ＭＳ Ｐゴシック" pitchFamily="34" charset="-128"/>
              </a:rPr>
              <a:t> denotes the order of the MA process) prior to the start of the forecast sample. All subsequent innovations are set to 0. In the current example of MA(1) error terms, we need only obtain innovation values 1 period prior to the start of the forecast sample.  </a:t>
            </a:r>
            <a:endParaRPr lang="en-US" sz="1400" kern="1200" dirty="0">
              <a:ea typeface="ＭＳ Ｐゴシック" pitchFamily="34" charset="-128"/>
            </a:endParaRPr>
          </a:p>
          <a:p>
            <a:pPr lvl="1" eaLnBrk="1" hangingPunct="1">
              <a:buSzPct val="100000"/>
              <a:buFont typeface="Wingdings" pitchFamily="2" charset="2"/>
              <a:buChar char="ü"/>
              <a:defRPr/>
            </a:pPr>
            <a:r>
              <a:rPr lang="en-US" sz="1400" kern="1200" dirty="0">
                <a:ea typeface="ＭＳ Ｐゴシック" pitchFamily="34" charset="-128"/>
              </a:rPr>
              <a:t>Static forecasting – </a:t>
            </a:r>
            <a:r>
              <a:rPr lang="en-US" sz="1400" kern="1200" dirty="0" smtClean="0">
                <a:ea typeface="ＭＳ Ｐゴシック" pitchFamily="34" charset="-128"/>
              </a:rPr>
              <a:t>The forward recursion is carried out through the end of the forecast period. </a:t>
            </a:r>
            <a:endParaRPr lang="en-US" sz="1400" kern="1200" dirty="0">
              <a:ea typeface="ＭＳ Ｐゴシック" pitchFamily="34" charset="-128"/>
            </a:endParaRPr>
          </a:p>
          <a:p>
            <a:pPr marL="401638" lvl="1" indent="0" eaLnBrk="1" hangingPunct="1">
              <a:buSzPct val="100000"/>
              <a:buNone/>
              <a:defRPr/>
            </a:pP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42</a:t>
            </a:fld>
            <a:endParaRPr lang="en-US" sz="800" dirty="0" smtClean="0"/>
          </a:p>
        </p:txBody>
      </p:sp>
    </p:spTree>
    <p:extLst>
      <p:ext uri="{BB962C8B-B14F-4D97-AF65-F5344CB8AC3E}">
        <p14:creationId xmlns:p14="http://schemas.microsoft.com/office/powerpoint/2010/main" val="31494584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t>
            </a:r>
            <a:r>
              <a:rPr lang="en-US" dirty="0" smtClean="0">
                <a:ea typeface="ＭＳ Ｐゴシック" pitchFamily="34" charset="-128"/>
              </a:rPr>
              <a:t>MA </a:t>
            </a:r>
            <a:r>
              <a:rPr lang="en-US" dirty="0">
                <a:ea typeface="ＭＳ Ｐゴシック" pitchFamily="34" charset="-128"/>
              </a:rPr>
              <a:t>Terms</a:t>
            </a:r>
            <a:br>
              <a:rPr lang="en-US" dirty="0">
                <a:ea typeface="ＭＳ Ｐゴシック" pitchFamily="34" charset="-128"/>
              </a:rPr>
            </a:br>
            <a:r>
              <a:rPr lang="en-US" dirty="0" smtClean="0">
                <a:ea typeface="ＭＳ Ｐゴシック" pitchFamily="34" charset="-128"/>
              </a:rPr>
              <a:t>Example 8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43</a:t>
            </a:fld>
            <a:endParaRPr lang="en-US" sz="800" dirty="0" smtClean="0"/>
          </a:p>
        </p:txBody>
      </p:sp>
      <p:sp>
        <p:nvSpPr>
          <p:cNvPr id="8" name="Rectangle 3"/>
          <p:cNvSpPr txBox="1">
            <a:spLocks noChangeArrowheads="1"/>
          </p:cNvSpPr>
          <p:nvPr/>
        </p:nvSpPr>
        <p:spPr bwMode="auto">
          <a:xfrm>
            <a:off x="502625" y="1169554"/>
            <a:ext cx="4160859" cy="516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for both methods are shown here. </a:t>
            </a:r>
          </a:p>
          <a:p>
            <a:pPr eaLnBrk="1" hangingPunct="1">
              <a:buSzPct val="100000"/>
              <a:buFont typeface="Arial" pitchFamily="34" charset="0"/>
              <a:buChar char="•"/>
              <a:defRPr/>
            </a:pPr>
            <a:r>
              <a:rPr lang="en-US" sz="1400" dirty="0" smtClean="0">
                <a:ea typeface="ＭＳ Ｐゴシック" pitchFamily="34" charset="-128"/>
              </a:rPr>
              <a:t>Because the forward recursion for static forecasts are performed through the end of the forecast period, EViews is able to produce </a:t>
            </a:r>
            <a:r>
              <a:rPr lang="en-US" sz="1400" i="1" dirty="0" smtClean="0">
                <a:ea typeface="ＭＳ Ｐゴシック" pitchFamily="34" charset="-128"/>
              </a:rPr>
              <a:t>Static</a:t>
            </a:r>
            <a:r>
              <a:rPr lang="en-US" sz="1400" dirty="0" smtClean="0">
                <a:ea typeface="ＭＳ Ｐゴシック" pitchFamily="34" charset="-128"/>
              </a:rPr>
              <a:t> forecasts that cover the entire forecast sample (</a:t>
            </a:r>
            <a:r>
              <a:rPr lang="en-US" sz="1400" i="1" dirty="0" smtClean="0">
                <a:ea typeface="ＭＳ Ｐゴシック" pitchFamily="34" charset="-128"/>
              </a:rPr>
              <a:t>2013m04 to 2014m12</a:t>
            </a:r>
            <a:r>
              <a:rPr lang="en-US" sz="1400" dirty="0" smtClean="0">
                <a:ea typeface="ＭＳ Ｐゴシック" pitchFamily="34" charset="-128"/>
              </a:rPr>
              <a:t>). </a:t>
            </a:r>
          </a:p>
          <a:p>
            <a:pPr eaLnBrk="1" hangingPunct="1">
              <a:buSzPct val="100000"/>
              <a:buFont typeface="Arial" pitchFamily="34" charset="0"/>
              <a:buChar char="•"/>
              <a:defRPr/>
            </a:pPr>
            <a:r>
              <a:rPr lang="en-US" sz="1400" dirty="0" smtClean="0">
                <a:ea typeface="ＭＳ Ｐゴシック" pitchFamily="34" charset="-128"/>
              </a:rPr>
              <a:t>Moreover, beyond </a:t>
            </a:r>
            <a:r>
              <a:rPr lang="en-US" sz="1400" i="1" dirty="0" smtClean="0">
                <a:ea typeface="ＭＳ Ｐゴシック" pitchFamily="34" charset="-128"/>
              </a:rPr>
              <a:t>2013m04</a:t>
            </a:r>
            <a:r>
              <a:rPr lang="en-US" sz="1400" dirty="0" smtClean="0">
                <a:ea typeface="ＭＳ Ｐゴシック" pitchFamily="34" charset="-128"/>
              </a:rPr>
              <a:t>, forecasts from </a:t>
            </a:r>
            <a:r>
              <a:rPr lang="en-US" sz="1400" i="1" dirty="0" smtClean="0">
                <a:ea typeface="ＭＳ Ｐゴシック" pitchFamily="34" charset="-128"/>
              </a:rPr>
              <a:t>Dynamic</a:t>
            </a:r>
            <a:r>
              <a:rPr lang="en-US" sz="1400" dirty="0" smtClean="0">
                <a:ea typeface="ＭＳ Ｐゴシック" pitchFamily="34" charset="-128"/>
              </a:rPr>
              <a:t> and </a:t>
            </a:r>
            <a:r>
              <a:rPr lang="en-US" sz="1400" i="1" dirty="0" smtClean="0">
                <a:ea typeface="ＭＳ Ｐゴシック" pitchFamily="34" charset="-128"/>
              </a:rPr>
              <a:t>Static </a:t>
            </a:r>
            <a:r>
              <a:rPr lang="en-US" sz="1400" dirty="0" smtClean="0">
                <a:ea typeface="ＭＳ Ｐゴシック" pitchFamily="34" charset="-128"/>
              </a:rPr>
              <a:t>model are identical (this is because the forward recursion used to obtain the pre-forecast sample innovations produces same innovations after the end of the historical in </a:t>
            </a:r>
            <a:r>
              <a:rPr lang="en-US" sz="1400" i="1" dirty="0" smtClean="0">
                <a:ea typeface="ＭＳ Ｐゴシック" pitchFamily="34" charset="-128"/>
              </a:rPr>
              <a:t>2013m03</a:t>
            </a:r>
            <a:r>
              <a:rPr lang="en-US" sz="1400" dirty="0" smtClean="0">
                <a:ea typeface="ＭＳ Ｐゴシック" pitchFamily="34" charset="-128"/>
              </a:rPr>
              <a:t>). </a:t>
            </a:r>
            <a:endParaRPr lang="en-US" sz="1400" kern="1200" dirty="0" smtClean="0">
              <a:ea typeface="ＭＳ Ｐゴシック" pitchFamily="34" charset="-128"/>
            </a:endParaRPr>
          </a:p>
        </p:txBody>
      </p:sp>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280" y="1197132"/>
            <a:ext cx="3257550"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2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8230" y="3832791"/>
            <a:ext cx="3295650"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80594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3"/>
          <p:cNvSpPr txBox="1">
            <a:spLocks noChangeArrowheads="1"/>
          </p:cNvSpPr>
          <p:nvPr/>
        </p:nvSpPr>
        <p:spPr bwMode="gray">
          <a:xfrm>
            <a:off x="498475" y="2671763"/>
            <a:ext cx="802640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20000"/>
              </a:spcBef>
              <a:buClr>
                <a:schemeClr val="accent2"/>
              </a:buClr>
              <a:buSzPct val="90000"/>
              <a:buFont typeface="Times" pitchFamily="18" charset="0"/>
              <a:buNone/>
            </a:pPr>
            <a:r>
              <a:rPr lang="en-US" sz="3200" b="1" dirty="0" smtClean="0">
                <a:solidFill>
                  <a:schemeClr val="accent1"/>
                </a:solidFill>
              </a:rPr>
              <a:t>Forecasting with Auto-Series</a:t>
            </a:r>
            <a:endParaRPr lang="en-US" sz="3200" dirty="0">
              <a:solidFill>
                <a:schemeClr val="accent1"/>
              </a:solidFill>
            </a:endParaRPr>
          </a:p>
        </p:txBody>
      </p:sp>
    </p:spTree>
    <p:extLst>
      <p:ext uri="{BB962C8B-B14F-4D97-AF65-F5344CB8AC3E}">
        <p14:creationId xmlns:p14="http://schemas.microsoft.com/office/powerpoint/2010/main" val="413488735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a:t>
            </a:r>
            <a:r>
              <a:rPr lang="en-US" dirty="0">
                <a:ea typeface="ＭＳ Ｐゴシック" pitchFamily="34" charset="-128"/>
              </a:rPr>
              <a:t>9</a:t>
            </a:r>
            <a:endParaRPr lang="en-US" dirty="0" smtClean="0">
              <a:ea typeface="ＭＳ Ｐゴシック" pitchFamily="34" charset="-128"/>
            </a:endParaRPr>
          </a:p>
        </p:txBody>
      </p:sp>
      <p:sp>
        <p:nvSpPr>
          <p:cNvPr id="6148" name="Rectangle 3"/>
          <p:cNvSpPr>
            <a:spLocks noGrp="1" noChangeArrowheads="1"/>
          </p:cNvSpPr>
          <p:nvPr>
            <p:ph idx="1"/>
          </p:nvPr>
        </p:nvSpPr>
        <p:spPr>
          <a:xfrm>
            <a:off x="361507" y="1177684"/>
            <a:ext cx="8537944" cy="1257172"/>
          </a:xfrm>
        </p:spPr>
        <p:txBody>
          <a:bodyPr/>
          <a:lstStyle/>
          <a:p>
            <a:pPr eaLnBrk="1" hangingPunct="1">
              <a:buSzPct val="100000"/>
              <a:buFont typeface="Arial" pitchFamily="34" charset="0"/>
              <a:buChar char="•"/>
              <a:defRPr/>
            </a:pPr>
            <a:r>
              <a:rPr lang="en-US" sz="1600" kern="1200" dirty="0" smtClean="0">
                <a:ea typeface="ＭＳ Ｐゴシック" pitchFamily="34" charset="-128"/>
              </a:rPr>
              <a:t>One of the most useful features in EViews is the ability to estimate and forecast from equations that are specified using expressions or auto-series. </a:t>
            </a:r>
          </a:p>
          <a:p>
            <a:pPr eaLnBrk="1" hangingPunct="1">
              <a:buSzPct val="100000"/>
              <a:buFont typeface="Arial" pitchFamily="34" charset="0"/>
              <a:buChar char="•"/>
              <a:defRPr/>
            </a:pPr>
            <a:r>
              <a:rPr lang="en-US" sz="1600" kern="1200" dirty="0" smtClean="0">
                <a:ea typeface="ＭＳ Ｐゴシック" pitchFamily="34" charset="-128"/>
              </a:rPr>
              <a:t>Issues with auto-series normally arise when the dependent variable is specified using an expression.  In this section we illustrate through a number of examples how EViews performs forecasts in these cases.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45</a:t>
            </a:fld>
            <a:endParaRPr lang="en-US" sz="800" smtClean="0"/>
          </a:p>
        </p:txBody>
      </p:sp>
      <p:sp>
        <p:nvSpPr>
          <p:cNvPr id="15" name="Rectangle 3"/>
          <p:cNvSpPr txBox="1">
            <a:spLocks noChangeArrowheads="1"/>
          </p:cNvSpPr>
          <p:nvPr/>
        </p:nvSpPr>
        <p:spPr bwMode="auto">
          <a:xfrm>
            <a:off x="398782" y="2546051"/>
            <a:ext cx="4183851" cy="220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9: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log(payroll) c </a:t>
            </a:r>
            <a:r>
              <a:rPr lang="en-US" sz="1400" dirty="0" err="1" smtClean="0">
                <a:solidFill>
                  <a:schemeClr val="tx1"/>
                </a:solidFill>
                <a:latin typeface="Courier" pitchFamily="49" charset="0"/>
                <a:ea typeface="ＭＳ Ｐゴシック" pitchFamily="34" charset="-128"/>
              </a:rPr>
              <a:t>ip</a:t>
            </a:r>
            <a:r>
              <a:rPr lang="en-US" sz="1400" dirty="0" smtClean="0">
                <a:solidFill>
                  <a:schemeClr val="tx1"/>
                </a:solidFill>
                <a:latin typeface="Courier" pitchFamily="49" charset="0"/>
                <a:ea typeface="ＭＳ Ｐゴシック" pitchFamily="34" charset="-128"/>
              </a:rPr>
              <a:t> ism tbill3m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@trend @expand</a:t>
            </a:r>
            <a:r>
              <a:rPr lang="en-US" sz="1400" dirty="0">
                <a:solidFill>
                  <a:schemeClr val="tx1"/>
                </a:solidFill>
                <a:latin typeface="Courier" pitchFamily="49" charset="0"/>
                <a:ea typeface="ＭＳ Ｐゴシック" pitchFamily="34" charset="-128"/>
              </a:rPr>
              <a:t>(@month, @</a:t>
            </a:r>
            <a:r>
              <a:rPr lang="en-US" sz="1400" dirty="0" err="1" smtClean="0">
                <a:solidFill>
                  <a:schemeClr val="tx1"/>
                </a:solidFill>
                <a:latin typeface="Courier" pitchFamily="49" charset="0"/>
                <a:ea typeface="ＭＳ Ｐゴシック" pitchFamily="34" charset="-128"/>
              </a:rPr>
              <a:t>dropfirst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a:t>
            </a: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782" y="4493031"/>
            <a:ext cx="3848100" cy="101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2633" y="2456038"/>
            <a:ext cx="3355470" cy="4073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gray">
          <a:xfrm>
            <a:off x="693424" y="5634699"/>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eq09</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9200448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Auto-Series</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9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96866" y="1140028"/>
            <a:ext cx="8349422"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Now let’s press the           button. The </a:t>
            </a:r>
            <a:r>
              <a:rPr lang="en-US" sz="1800" b="1" i="1" kern="1200" dirty="0" smtClean="0">
                <a:ea typeface="ＭＳ Ｐゴシック" pitchFamily="34" charset="-128"/>
              </a:rPr>
              <a:t>Forecast</a:t>
            </a:r>
            <a:r>
              <a:rPr lang="en-US" sz="1800" kern="1200" dirty="0" smtClean="0">
                <a:ea typeface="ＭＳ Ｐゴシック" pitchFamily="34" charset="-128"/>
              </a:rPr>
              <a:t> dialog box offers a couple of options now which we have not seen before.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46</a:t>
            </a:fld>
            <a:endParaRPr lang="en-US" sz="800" dirty="0" smtClean="0"/>
          </a:p>
        </p:txBody>
      </p:sp>
      <p:sp>
        <p:nvSpPr>
          <p:cNvPr id="15" name="Rectangle 3"/>
          <p:cNvSpPr txBox="1">
            <a:spLocks noChangeArrowheads="1"/>
          </p:cNvSpPr>
          <p:nvPr/>
        </p:nvSpPr>
        <p:spPr bwMode="auto">
          <a:xfrm>
            <a:off x="643332" y="1866567"/>
            <a:ext cx="3981831" cy="4055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a:t>
            </a:r>
            <a:r>
              <a:rPr lang="en-US" sz="1600" u="sng" dirty="0">
                <a:ea typeface="ＭＳ Ｐゴシック" pitchFamily="34" charset="-128"/>
              </a:rPr>
              <a:t>9</a:t>
            </a:r>
            <a:r>
              <a:rPr lang="en-US" sz="1600" u="sng" dirty="0" smtClean="0">
                <a:ea typeface="ＭＳ Ｐゴシック" pitchFamily="34" charset="-128"/>
              </a:rPr>
              <a:t>: Auto-Series and Forecasting</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Open </a:t>
            </a:r>
            <a:r>
              <a:rPr lang="en-US" sz="1400" b="1" i="1" dirty="0" smtClean="0">
                <a:ea typeface="ＭＳ Ｐゴシック" pitchFamily="34" charset="-128"/>
              </a:rPr>
              <a:t>eq09</a:t>
            </a:r>
            <a:r>
              <a:rPr lang="en-US" sz="1400" dirty="0" smtClean="0">
                <a:ea typeface="ＭＳ Ｐゴシック" pitchFamily="34" charset="-128"/>
              </a:rPr>
              <a:t> and click the             button.   As usual, the </a:t>
            </a:r>
            <a:r>
              <a:rPr lang="en-US" sz="1400" b="1" i="1" dirty="0" smtClean="0">
                <a:ea typeface="ＭＳ Ｐゴシック" pitchFamily="34" charset="-128"/>
              </a:rPr>
              <a:t>Forecast </a:t>
            </a:r>
            <a:r>
              <a:rPr lang="en-US" sz="1400" dirty="0" smtClean="0">
                <a:ea typeface="ＭＳ Ｐゴシック" pitchFamily="34" charset="-128"/>
              </a:rPr>
              <a:t>dialog box opens up.</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Notice here that at the top of the dialog box there is a new section: </a:t>
            </a:r>
            <a:r>
              <a:rPr lang="en-US" sz="1400" b="1" i="1" dirty="0" smtClean="0">
                <a:ea typeface="ＭＳ Ｐゴシック" pitchFamily="34" charset="-128"/>
              </a:rPr>
              <a:t>Series to forecast</a:t>
            </a:r>
            <a:r>
              <a:rPr lang="en-US" sz="1400" dirty="0" smtClean="0">
                <a:ea typeface="ＭＳ Ｐゴシック" pitchFamily="34" charset="-128"/>
              </a:rPr>
              <a:t>. Here you can choose to forecast either the underlying series (</a:t>
            </a:r>
            <a:r>
              <a:rPr lang="en-US" sz="1400" b="1" i="1" dirty="0" smtClean="0">
                <a:ea typeface="ＭＳ Ｐゴシック" pitchFamily="34" charset="-128"/>
              </a:rPr>
              <a:t>payroll</a:t>
            </a:r>
            <a:r>
              <a:rPr lang="en-US" sz="1400" dirty="0" smtClean="0">
                <a:ea typeface="ＭＳ Ｐゴシック" pitchFamily="34" charset="-128"/>
              </a:rPr>
              <a:t>) or the auto-series (</a:t>
            </a:r>
            <a:r>
              <a:rPr lang="en-US" sz="1400" b="1" i="1" dirty="0" smtClean="0">
                <a:ea typeface="ＭＳ Ｐゴシック" pitchFamily="34" charset="-128"/>
              </a:rPr>
              <a:t>log(payroll)</a:t>
            </a:r>
            <a:r>
              <a:rPr lang="en-US" sz="1400" dirty="0" smtClean="0">
                <a:ea typeface="ＭＳ Ｐゴシック" pitchFamily="34" charset="-128"/>
              </a:rPr>
              <a:t>)</a:t>
            </a:r>
            <a:r>
              <a:rPr lang="en-US" sz="1400" b="1" i="1" dirty="0" smtClean="0">
                <a:ea typeface="ＭＳ Ｐゴシック" pitchFamily="34" charset="-128"/>
              </a:rPr>
              <a:t>. </a:t>
            </a:r>
            <a:r>
              <a:rPr lang="en-US" sz="1400" dirty="0" smtClean="0">
                <a:ea typeface="ＭＳ Ｐゴシック" pitchFamily="34" charset="-128"/>
              </a:rPr>
              <a:t>Let’s do both, first forecasting levels and then logs (we name the level forecast </a:t>
            </a:r>
            <a:r>
              <a:rPr lang="en-US" sz="1400" b="1" i="1" dirty="0" smtClean="0">
                <a:ea typeface="ＭＳ Ｐゴシック" pitchFamily="34" charset="-128"/>
              </a:rPr>
              <a:t>eq09_level </a:t>
            </a:r>
            <a:r>
              <a:rPr lang="en-US" sz="1400" dirty="0" smtClean="0">
                <a:ea typeface="ＭＳ Ｐゴシック" pitchFamily="34" charset="-128"/>
              </a:rPr>
              <a:t>and the log </a:t>
            </a:r>
            <a:r>
              <a:rPr lang="en-US" sz="1400" b="1" i="1" dirty="0" smtClean="0">
                <a:ea typeface="ＭＳ Ｐゴシック" pitchFamily="34" charset="-128"/>
              </a:rPr>
              <a:t>eq09_log</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Notice that since this equation does not have a dynamic structure, only the </a:t>
            </a:r>
            <a:r>
              <a:rPr lang="en-US" sz="1400" i="1" dirty="0" smtClean="0">
                <a:ea typeface="ＭＳ Ｐゴシック" pitchFamily="34" charset="-128"/>
              </a:rPr>
              <a:t>Static</a:t>
            </a:r>
            <a:r>
              <a:rPr lang="en-US" sz="1400" dirty="0" smtClean="0">
                <a:ea typeface="ＭＳ Ｐゴシック" pitchFamily="34" charset="-128"/>
              </a:rPr>
              <a:t> method is available.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4009" y="2156404"/>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4394" y="1234916"/>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399" y="1866567"/>
            <a:ext cx="4143375"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
          <p:cNvSpPr>
            <a:spLocks noChangeArrowheads="1"/>
          </p:cNvSpPr>
          <p:nvPr/>
        </p:nvSpPr>
        <p:spPr bwMode="auto">
          <a:xfrm>
            <a:off x="4745018" y="2690035"/>
            <a:ext cx="3176240" cy="44657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42572759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Auto-Series</a:t>
            </a:r>
            <a:br>
              <a:rPr lang="en-US" dirty="0">
                <a:ea typeface="ＭＳ Ｐゴシック" pitchFamily="34" charset="-128"/>
              </a:rPr>
            </a:br>
            <a:r>
              <a:rPr lang="en-US" dirty="0">
                <a:ea typeface="ＭＳ Ｐゴシック" pitchFamily="34" charset="-128"/>
              </a:rPr>
              <a:t>Example 9 </a:t>
            </a:r>
            <a:r>
              <a:rPr lang="en-US" sz="1800" dirty="0">
                <a:ea typeface="ＭＳ Ｐゴシック" pitchFamily="34" charset="-128"/>
              </a:rPr>
              <a:t>(cont’d)</a:t>
            </a:r>
            <a:endParaRPr lang="en-US" sz="18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47</a:t>
            </a:fld>
            <a:endParaRPr lang="en-US" sz="800" dirty="0" smtClean="0"/>
          </a:p>
        </p:txBody>
      </p:sp>
      <p:sp>
        <p:nvSpPr>
          <p:cNvPr id="8" name="Rectangle 3"/>
          <p:cNvSpPr txBox="1">
            <a:spLocks noChangeArrowheads="1"/>
          </p:cNvSpPr>
          <p:nvPr/>
        </p:nvSpPr>
        <p:spPr bwMode="auto">
          <a:xfrm>
            <a:off x="502625" y="1169554"/>
            <a:ext cx="8290501" cy="733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for both level and log forecasts is shown here.    </a:t>
            </a:r>
          </a:p>
        </p:txBody>
      </p:sp>
      <p:sp>
        <p:nvSpPr>
          <p:cNvPr id="9" name="Rectangle 3"/>
          <p:cNvSpPr txBox="1">
            <a:spLocks noChangeArrowheads="1"/>
          </p:cNvSpPr>
          <p:nvPr/>
        </p:nvSpPr>
        <p:spPr bwMode="auto">
          <a:xfrm>
            <a:off x="5381340" y="1718125"/>
            <a:ext cx="2412323"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Forecast of Log(Payroll)</a:t>
            </a:r>
          </a:p>
        </p:txBody>
      </p:sp>
      <p:sp>
        <p:nvSpPr>
          <p:cNvPr id="10" name="Rectangle 3"/>
          <p:cNvSpPr txBox="1">
            <a:spLocks noChangeArrowheads="1"/>
          </p:cNvSpPr>
          <p:nvPr/>
        </p:nvSpPr>
        <p:spPr bwMode="auto">
          <a:xfrm>
            <a:off x="1625137" y="1718125"/>
            <a:ext cx="1742472"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Forecast of Levels</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286" y="2019219"/>
            <a:ext cx="4231650" cy="2201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2390" y="2019219"/>
            <a:ext cx="4231654" cy="2201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3"/>
          <p:cNvSpPr txBox="1">
            <a:spLocks noChangeArrowheads="1"/>
          </p:cNvSpPr>
          <p:nvPr/>
        </p:nvSpPr>
        <p:spPr bwMode="gray">
          <a:xfrm>
            <a:off x="502624" y="4411955"/>
            <a:ext cx="349521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graph24</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
        <p:nvSpPr>
          <p:cNvPr id="14" name="Rectangle 3"/>
          <p:cNvSpPr txBox="1">
            <a:spLocks noChangeArrowheads="1"/>
          </p:cNvSpPr>
          <p:nvPr/>
        </p:nvSpPr>
        <p:spPr bwMode="gray">
          <a:xfrm>
            <a:off x="4839892" y="4411954"/>
            <a:ext cx="3495217"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graph25</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7781984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10</a:t>
            </a:r>
          </a:p>
        </p:txBody>
      </p:sp>
      <p:sp>
        <p:nvSpPr>
          <p:cNvPr id="6148" name="Rectangle 3"/>
          <p:cNvSpPr>
            <a:spLocks noGrp="1" noChangeArrowheads="1"/>
          </p:cNvSpPr>
          <p:nvPr>
            <p:ph idx="1"/>
          </p:nvPr>
        </p:nvSpPr>
        <p:spPr>
          <a:xfrm>
            <a:off x="239233" y="1145787"/>
            <a:ext cx="8537944" cy="1257172"/>
          </a:xfrm>
        </p:spPr>
        <p:txBody>
          <a:bodyPr/>
          <a:lstStyle/>
          <a:p>
            <a:pPr eaLnBrk="1" hangingPunct="1">
              <a:buSzPct val="100000"/>
              <a:buFont typeface="Arial" pitchFamily="34" charset="0"/>
              <a:buChar char="•"/>
              <a:defRPr/>
            </a:pPr>
            <a:r>
              <a:rPr lang="en-US" sz="1600" kern="1200" dirty="0" smtClean="0">
                <a:ea typeface="ＭＳ Ｐゴシック" pitchFamily="34" charset="-128"/>
              </a:rPr>
              <a:t>We can just as easily estimate first differences using auto-series.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48</a:t>
            </a:fld>
            <a:endParaRPr lang="en-US" sz="800" smtClean="0"/>
          </a:p>
        </p:txBody>
      </p:sp>
      <p:sp>
        <p:nvSpPr>
          <p:cNvPr id="15" name="Rectangle 3"/>
          <p:cNvSpPr txBox="1">
            <a:spLocks noChangeArrowheads="1"/>
          </p:cNvSpPr>
          <p:nvPr/>
        </p:nvSpPr>
        <p:spPr bwMode="auto">
          <a:xfrm>
            <a:off x="398781" y="1507375"/>
            <a:ext cx="4726112" cy="491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10: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d</a:t>
            </a:r>
            <a:r>
              <a:rPr lang="en-US" sz="1400" dirty="0" smtClean="0">
                <a:solidFill>
                  <a:schemeClr val="tx1"/>
                </a:solidFill>
                <a:latin typeface="Courier" pitchFamily="49" charset="0"/>
                <a:ea typeface="ＭＳ Ｐゴシック" pitchFamily="34" charset="-128"/>
              </a:rPr>
              <a:t>(payroll) c ism tbill3m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@expand</a:t>
            </a:r>
            <a:r>
              <a:rPr lang="en-US" sz="1400" dirty="0">
                <a:solidFill>
                  <a:schemeClr val="tx1"/>
                </a:solidFill>
                <a:latin typeface="Courier" pitchFamily="49" charset="0"/>
                <a:ea typeface="ＭＳ Ｐゴシック" pitchFamily="34" charset="-128"/>
              </a:rPr>
              <a:t>(@month,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Save this as </a:t>
            </a:r>
            <a:r>
              <a:rPr lang="en-US" sz="1400" b="1" i="1" dirty="0" smtClean="0">
                <a:ea typeface="ＭＳ Ｐゴシック" pitchFamily="34" charset="-128"/>
              </a:rPr>
              <a:t>eq10</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startAt="3"/>
              <a:defRPr/>
            </a:pPr>
            <a:r>
              <a:rPr lang="en-US" sz="1400" dirty="0">
                <a:ea typeface="ＭＳ Ｐゴシック" pitchFamily="34" charset="-128"/>
              </a:rPr>
              <a:t>Open </a:t>
            </a:r>
            <a:r>
              <a:rPr lang="en-US" sz="1400" b="1" i="1" dirty="0" smtClean="0">
                <a:ea typeface="ＭＳ Ｐゴシック" pitchFamily="34" charset="-128"/>
              </a:rPr>
              <a:t>eq10</a:t>
            </a:r>
            <a:r>
              <a:rPr lang="en-US" sz="1400" dirty="0" smtClean="0">
                <a:ea typeface="ＭＳ Ｐゴシック" pitchFamily="34" charset="-128"/>
              </a:rPr>
              <a:t> </a:t>
            </a:r>
            <a:r>
              <a:rPr lang="en-US" sz="1400" dirty="0">
                <a:ea typeface="ＭＳ Ｐゴシック" pitchFamily="34" charset="-128"/>
              </a:rPr>
              <a:t>and click the             </a:t>
            </a:r>
            <a:r>
              <a:rPr lang="en-US" sz="1400" dirty="0" smtClean="0">
                <a:ea typeface="ＭＳ Ｐゴシック" pitchFamily="34" charset="-128"/>
              </a:rPr>
              <a:t>button. Notice that in the </a:t>
            </a:r>
            <a:r>
              <a:rPr lang="en-US" sz="1400" b="1" i="1" dirty="0" smtClean="0">
                <a:ea typeface="ＭＳ Ｐゴシック" pitchFamily="34" charset="-128"/>
              </a:rPr>
              <a:t>Series </a:t>
            </a:r>
            <a:r>
              <a:rPr lang="en-US" sz="1400" b="1" i="1" dirty="0">
                <a:ea typeface="ＭＳ Ｐゴシック" pitchFamily="34" charset="-128"/>
              </a:rPr>
              <a:t>to </a:t>
            </a:r>
            <a:r>
              <a:rPr lang="en-US" sz="1400" b="1" i="1" dirty="0" smtClean="0">
                <a:ea typeface="ＭＳ Ｐゴシック" pitchFamily="34" charset="-128"/>
              </a:rPr>
              <a:t>forecast</a:t>
            </a:r>
            <a:r>
              <a:rPr lang="en-US" sz="1400" dirty="0">
                <a:ea typeface="ＭＳ Ｐゴシック" pitchFamily="34" charset="-128"/>
              </a:rPr>
              <a:t> </a:t>
            </a:r>
            <a:r>
              <a:rPr lang="en-US" sz="1400" dirty="0" smtClean="0">
                <a:ea typeface="ＭＳ Ｐゴシック" pitchFamily="34" charset="-128"/>
              </a:rPr>
              <a:t>section you </a:t>
            </a:r>
            <a:r>
              <a:rPr lang="en-US" sz="1400" dirty="0">
                <a:ea typeface="ＭＳ Ｐゴシック" pitchFamily="34" charset="-128"/>
              </a:rPr>
              <a:t>can choose to forecast either the underlying series (</a:t>
            </a:r>
            <a:r>
              <a:rPr lang="en-US" sz="1400" b="1" i="1" dirty="0">
                <a:ea typeface="ＭＳ Ｐゴシック" pitchFamily="34" charset="-128"/>
              </a:rPr>
              <a:t>payroll</a:t>
            </a:r>
            <a:r>
              <a:rPr lang="en-US" sz="1400" dirty="0">
                <a:ea typeface="ＭＳ Ｐゴシック" pitchFamily="34" charset="-128"/>
              </a:rPr>
              <a:t>) or the auto-series </a:t>
            </a:r>
            <a:r>
              <a:rPr lang="en-US" sz="1400" dirty="0" smtClean="0">
                <a:ea typeface="ＭＳ Ｐゴシック" pitchFamily="34" charset="-128"/>
              </a:rPr>
              <a:t>(</a:t>
            </a:r>
            <a:r>
              <a:rPr lang="en-US" sz="1400" b="1" i="1" dirty="0">
                <a:ea typeface="ＭＳ Ｐゴシック" pitchFamily="34" charset="-128"/>
              </a:rPr>
              <a:t>d</a:t>
            </a:r>
            <a:r>
              <a:rPr lang="en-US" sz="1400" b="1" i="1" dirty="0" smtClean="0">
                <a:ea typeface="ＭＳ Ｐゴシック" pitchFamily="34" charset="-128"/>
              </a:rPr>
              <a:t>(payroll</a:t>
            </a:r>
            <a:r>
              <a:rPr lang="en-US" sz="1400" b="1" i="1" dirty="0">
                <a:ea typeface="ＭＳ Ｐゴシック" pitchFamily="34" charset="-128"/>
              </a:rPr>
              <a:t>)</a:t>
            </a:r>
            <a:r>
              <a:rPr lang="en-US" sz="1400" dirty="0">
                <a:ea typeface="ＭＳ Ｐゴシック" pitchFamily="34" charset="-128"/>
              </a:rPr>
              <a:t>)</a:t>
            </a:r>
            <a:r>
              <a:rPr lang="en-US" sz="1400" b="1" i="1" dirty="0">
                <a:ea typeface="ＭＳ Ｐゴシック" pitchFamily="34" charset="-128"/>
              </a:rPr>
              <a:t>. </a:t>
            </a:r>
            <a:r>
              <a:rPr lang="en-US" sz="1400" dirty="0">
                <a:ea typeface="ＭＳ Ｐゴシック" pitchFamily="34" charset="-128"/>
              </a:rPr>
              <a:t>Let’s </a:t>
            </a:r>
            <a:r>
              <a:rPr lang="en-US" sz="1400" dirty="0" smtClean="0">
                <a:ea typeface="ＭＳ Ｐゴシック" pitchFamily="34" charset="-128"/>
              </a:rPr>
              <a:t>try to forecast the first differences. </a:t>
            </a:r>
          </a:p>
          <a:p>
            <a:pPr marL="342900" indent="-342900" eaLnBrk="1" hangingPunct="1">
              <a:spcBef>
                <a:spcPts val="0"/>
              </a:spcBef>
              <a:spcAft>
                <a:spcPts val="600"/>
              </a:spcAft>
              <a:buSzPct val="100000"/>
              <a:buFont typeface="+mj-lt"/>
              <a:buAutoNum type="arabicPeriod" startAt="3"/>
              <a:defRPr/>
            </a:pPr>
            <a:r>
              <a:rPr lang="en-US" sz="1400" dirty="0" smtClean="0">
                <a:ea typeface="ＭＳ Ｐゴシック" pitchFamily="34" charset="-128"/>
              </a:rPr>
              <a:t>It is important to note that now the </a:t>
            </a:r>
            <a:r>
              <a:rPr lang="en-US" sz="1400" b="1" i="1" dirty="0" smtClean="0">
                <a:ea typeface="ＭＳ Ｐゴシック" pitchFamily="34" charset="-128"/>
              </a:rPr>
              <a:t>Dynamic forecast</a:t>
            </a:r>
            <a:r>
              <a:rPr lang="en-US" sz="1400" dirty="0" smtClean="0">
                <a:ea typeface="ＭＳ Ｐゴシック" pitchFamily="34" charset="-128"/>
              </a:rPr>
              <a:t> option is available; EViews is able to determine that the forecast equation has dynamic elements (we have saved the dynamic forecasts as </a:t>
            </a:r>
            <a:r>
              <a:rPr lang="en-US" sz="1400" b="1" i="1" dirty="0" smtClean="0">
                <a:ea typeface="ＭＳ Ｐゴシック" pitchFamily="34" charset="-128"/>
              </a:rPr>
              <a:t>eq10_diff_dyn</a:t>
            </a:r>
            <a:r>
              <a:rPr lang="en-US" sz="1400" dirty="0" smtClean="0">
                <a:ea typeface="ＭＳ Ｐゴシック" pitchFamily="34" charset="-128"/>
              </a:rPr>
              <a:t> and static forecasts as </a:t>
            </a:r>
            <a:r>
              <a:rPr lang="en-US" sz="1400" b="1" i="1" dirty="0" smtClean="0">
                <a:ea typeface="ＭＳ Ｐゴシック" pitchFamily="34" charset="-128"/>
              </a:rPr>
              <a:t>eq10_diff_stat</a:t>
            </a:r>
            <a:r>
              <a:rPr lang="en-US" sz="1400" dirty="0" smtClean="0">
                <a:ea typeface="ＭＳ Ｐゴシック" pitchFamily="34" charset="-128"/>
              </a:rPr>
              <a:t>). </a:t>
            </a:r>
            <a:endParaRPr lang="en-US" sz="1400" dirty="0">
              <a:ea typeface="ＭＳ Ｐゴシック" pitchFamily="34" charset="-128"/>
            </a:endParaRPr>
          </a:p>
          <a:p>
            <a:pPr marL="342900" indent="-342900" eaLnBrk="1" hangingPunct="1">
              <a:spcBef>
                <a:spcPts val="0"/>
              </a:spcBef>
              <a:spcAft>
                <a:spcPts val="600"/>
              </a:spcAft>
              <a:buSzPct val="100000"/>
              <a:buFont typeface="+mj-lt"/>
              <a:buAutoNum type="arabicPeriod" startAt="3"/>
              <a:defRPr/>
            </a:pPr>
            <a:r>
              <a:rPr lang="en-US" sz="1400" dirty="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828" y="3379467"/>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4893" y="1710185"/>
            <a:ext cx="3745072" cy="3338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
          <p:cNvSpPr>
            <a:spLocks noChangeArrowheads="1"/>
          </p:cNvSpPr>
          <p:nvPr/>
        </p:nvSpPr>
        <p:spPr bwMode="auto">
          <a:xfrm>
            <a:off x="5244750" y="2434853"/>
            <a:ext cx="3176240" cy="44657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4" name="Rectangle 3"/>
          <p:cNvSpPr txBox="1">
            <a:spLocks noChangeArrowheads="1"/>
          </p:cNvSpPr>
          <p:nvPr/>
        </p:nvSpPr>
        <p:spPr bwMode="gray">
          <a:xfrm>
            <a:off x="5162174" y="5251926"/>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eq10</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717591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Auto-Series</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10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49</a:t>
            </a:fld>
            <a:endParaRPr lang="en-US" sz="800" dirty="0" smtClean="0"/>
          </a:p>
        </p:txBody>
      </p:sp>
      <p:sp>
        <p:nvSpPr>
          <p:cNvPr id="8" name="Rectangle 3"/>
          <p:cNvSpPr txBox="1">
            <a:spLocks noChangeArrowheads="1"/>
          </p:cNvSpPr>
          <p:nvPr/>
        </p:nvSpPr>
        <p:spPr bwMode="auto">
          <a:xfrm>
            <a:off x="502625" y="1169554"/>
            <a:ext cx="3994947" cy="516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for both </a:t>
            </a:r>
            <a:r>
              <a:rPr lang="en-US" sz="1600" i="1" kern="1200" dirty="0" smtClean="0">
                <a:ea typeface="ＭＳ Ｐゴシック" pitchFamily="34" charset="-128"/>
              </a:rPr>
              <a:t>Dynamic</a:t>
            </a:r>
            <a:r>
              <a:rPr lang="en-US" sz="1600" kern="1200" dirty="0" smtClean="0">
                <a:ea typeface="ＭＳ Ｐゴシック" pitchFamily="34" charset="-128"/>
              </a:rPr>
              <a:t> and </a:t>
            </a:r>
            <a:r>
              <a:rPr lang="en-US" sz="1600" i="1" kern="1200" dirty="0" smtClean="0">
                <a:ea typeface="ＭＳ Ｐゴシック" pitchFamily="34" charset="-128"/>
              </a:rPr>
              <a:t>Static</a:t>
            </a:r>
            <a:r>
              <a:rPr lang="en-US" sz="1600" kern="1200" dirty="0" smtClean="0">
                <a:ea typeface="ＭＳ Ｐゴシック" pitchFamily="34" charset="-128"/>
              </a:rPr>
              <a:t> methods </a:t>
            </a:r>
            <a:r>
              <a:rPr lang="en-US" sz="1600" dirty="0" smtClean="0">
                <a:ea typeface="ＭＳ Ｐゴシック" pitchFamily="34" charset="-128"/>
              </a:rPr>
              <a:t>are</a:t>
            </a:r>
            <a:r>
              <a:rPr lang="en-US" sz="1600" kern="1200" dirty="0" smtClean="0">
                <a:ea typeface="ＭＳ Ｐゴシック" pitchFamily="34" charset="-128"/>
              </a:rPr>
              <a:t> shown here. </a:t>
            </a:r>
          </a:p>
          <a:p>
            <a:pPr eaLnBrk="1" hangingPunct="1">
              <a:buSzPct val="100000"/>
              <a:buFont typeface="Arial" pitchFamily="34" charset="0"/>
              <a:buChar char="•"/>
              <a:defRPr/>
            </a:pPr>
            <a:r>
              <a:rPr lang="en-US" sz="1600" dirty="0" smtClean="0">
                <a:ea typeface="ＭＳ Ｐゴシック" pitchFamily="34" charset="-128"/>
              </a:rPr>
              <a:t>Note that the forecasts for both methods are the same, since the equation is not truly “dynamic” (the lagged dependent variable is not a right-hand-side variable). As expected, static forecasts end in </a:t>
            </a:r>
            <a:r>
              <a:rPr lang="en-US" sz="1600" i="1" dirty="0" smtClean="0">
                <a:ea typeface="ＭＳ Ｐゴシック" pitchFamily="34" charset="-128"/>
              </a:rPr>
              <a:t>2013m04</a:t>
            </a:r>
            <a:r>
              <a:rPr lang="en-US" sz="1600" dirty="0" smtClean="0">
                <a:ea typeface="ＭＳ Ｐゴシック" pitchFamily="34" charset="-128"/>
              </a:rPr>
              <a:t>, whereas dynamic forecasts are provided for the entire forecast sample. </a:t>
            </a:r>
          </a:p>
          <a:p>
            <a:pPr eaLnBrk="1" hangingPunct="1">
              <a:buSzPct val="100000"/>
              <a:buFont typeface="Arial" pitchFamily="34" charset="0"/>
              <a:buChar char="•"/>
              <a:defRPr/>
            </a:pPr>
            <a:r>
              <a:rPr lang="en-US" sz="1600" dirty="0" smtClean="0">
                <a:ea typeface="ＭＳ Ｐゴシック" pitchFamily="34" charset="-128"/>
              </a:rPr>
              <a:t>The standard deviation differ however. The dynamic forecast standard errors take into account the forecast uncertainty from the lagged values of the </a:t>
            </a:r>
            <a:r>
              <a:rPr lang="en-US" sz="1600" b="1" i="1" dirty="0" smtClean="0">
                <a:ea typeface="ＭＳ Ｐゴシック" pitchFamily="34" charset="-128"/>
              </a:rPr>
              <a:t>payroll </a:t>
            </a:r>
            <a:r>
              <a:rPr lang="en-US" sz="1600" dirty="0" smtClean="0">
                <a:ea typeface="ＭＳ Ｐゴシック" pitchFamily="34" charset="-128"/>
              </a:rPr>
              <a:t>series, whereas the static forecast does not since it uses actual values of the </a:t>
            </a:r>
            <a:r>
              <a:rPr lang="en-US" sz="1600" b="1" i="1" dirty="0" smtClean="0">
                <a:ea typeface="ＭＳ Ｐゴシック" pitchFamily="34" charset="-128"/>
              </a:rPr>
              <a:t>payroll </a:t>
            </a:r>
            <a:r>
              <a:rPr lang="en-US" sz="1600" dirty="0" smtClean="0">
                <a:ea typeface="ＭＳ Ｐゴシック" pitchFamily="34" charset="-128"/>
              </a:rPr>
              <a:t>series (more on standard errors below). </a:t>
            </a:r>
            <a:endParaRPr lang="en-US" sz="1600" kern="1200" dirty="0" smtClean="0">
              <a:ea typeface="ＭＳ Ｐゴシック" pitchFamily="34" charset="-128"/>
            </a:endParaRP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4151" y="1169554"/>
            <a:ext cx="3524250"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9085" y="3940664"/>
            <a:ext cx="3469316" cy="2667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7459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a:t>
            </a:r>
          </a:p>
        </p:txBody>
      </p:sp>
      <p:sp>
        <p:nvSpPr>
          <p:cNvPr id="6148" name="Rectangle 3"/>
          <p:cNvSpPr>
            <a:spLocks noGrp="1" noChangeArrowheads="1"/>
          </p:cNvSpPr>
          <p:nvPr>
            <p:ph idx="1"/>
          </p:nvPr>
        </p:nvSpPr>
        <p:spPr>
          <a:xfrm>
            <a:off x="539335" y="1177683"/>
            <a:ext cx="8434544" cy="928191"/>
          </a:xfrm>
        </p:spPr>
        <p:txBody>
          <a:bodyPr/>
          <a:lstStyle/>
          <a:p>
            <a:pPr eaLnBrk="1" hangingPunct="1">
              <a:buSzPct val="100000"/>
              <a:buFont typeface="Arial" pitchFamily="34" charset="0"/>
              <a:buChar char="•"/>
              <a:defRPr/>
            </a:pPr>
            <a:r>
              <a:rPr lang="en-US" sz="1800" kern="1200" dirty="0" smtClean="0">
                <a:ea typeface="ＭＳ Ｐゴシック" pitchFamily="34" charset="-128"/>
              </a:rPr>
              <a:t>Suppose we want to forecast the level of non-farm payroll employment for the period from </a:t>
            </a:r>
            <a:r>
              <a:rPr lang="en-US" sz="1800" i="1" kern="1200" dirty="0" smtClean="0">
                <a:ea typeface="ＭＳ Ｐゴシック" pitchFamily="34" charset="-128"/>
              </a:rPr>
              <a:t>2014m04 to 2014m12</a:t>
            </a:r>
            <a:r>
              <a:rPr lang="en-US" sz="1800" kern="1200" dirty="0" smtClean="0">
                <a:ea typeface="ＭＳ Ｐゴシック" pitchFamily="34" charset="-128"/>
              </a:rPr>
              <a:t>.</a:t>
            </a:r>
          </a:p>
          <a:p>
            <a:pPr eaLnBrk="1" hangingPunct="1">
              <a:buSzPct val="100000"/>
              <a:buFont typeface="Arial" pitchFamily="34" charset="0"/>
              <a:buChar char="•"/>
              <a:defRPr/>
            </a:pPr>
            <a:r>
              <a:rPr lang="en-US" sz="1800" kern="1200" dirty="0" smtClean="0">
                <a:ea typeface="ＭＳ Ｐゴシック" pitchFamily="34" charset="-128"/>
              </a:rPr>
              <a:t>To accomplish this task, we first need to specify and estimate a model. Let’s model the payroll level as a linear function of a time trend and seasonal factors.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a:t>
            </a:fld>
            <a:endParaRPr lang="en-US" sz="800" smtClean="0"/>
          </a:p>
        </p:txBody>
      </p:sp>
      <p:sp>
        <p:nvSpPr>
          <p:cNvPr id="15" name="Rectangle 3"/>
          <p:cNvSpPr txBox="1">
            <a:spLocks noChangeArrowheads="1"/>
          </p:cNvSpPr>
          <p:nvPr/>
        </p:nvSpPr>
        <p:spPr bwMode="auto">
          <a:xfrm>
            <a:off x="643335" y="2544949"/>
            <a:ext cx="6735660" cy="1537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 Estimation</a:t>
            </a:r>
          </a:p>
          <a:p>
            <a:pPr marL="342900" indent="-342900" eaLnBrk="1" hangingPunct="1">
              <a:spcBef>
                <a:spcPts val="0"/>
              </a:spcBef>
              <a:spcAft>
                <a:spcPts val="600"/>
              </a:spcAft>
              <a:buSzPct val="100000"/>
              <a:buFont typeface="+mj-lt"/>
              <a:buAutoNum type="arabicPeriod"/>
              <a:defRPr/>
            </a:pPr>
            <a:r>
              <a:rPr lang="en-US" sz="1600" dirty="0" smtClean="0">
                <a:ea typeface="ＭＳ Ｐゴシック" pitchFamily="34" charset="-128"/>
              </a:rPr>
              <a:t>Type in the command window: </a:t>
            </a:r>
          </a:p>
          <a:p>
            <a:pPr marL="0" indent="0" eaLnBrk="1" hangingPunct="1">
              <a:buSzPct val="100000"/>
              <a:buNone/>
              <a:defRPr/>
            </a:pPr>
            <a:r>
              <a:rPr lang="en-US" sz="1600" dirty="0">
                <a:ea typeface="ＭＳ Ｐゴシック" pitchFamily="34" charset="-128"/>
              </a:rPr>
              <a:t> </a:t>
            </a:r>
            <a:r>
              <a:rPr lang="en-US" sz="1600" dirty="0" smtClean="0">
                <a:ea typeface="ＭＳ Ｐゴシック" pitchFamily="34" charset="-128"/>
              </a:rPr>
              <a:t>      </a:t>
            </a:r>
            <a:r>
              <a:rPr lang="en-US" sz="1600" dirty="0" err="1" smtClean="0">
                <a:solidFill>
                  <a:schemeClr val="tx1"/>
                </a:solidFill>
                <a:latin typeface="Courier" pitchFamily="49" charset="0"/>
                <a:ea typeface="ＭＳ Ｐゴシック" pitchFamily="34" charset="-128"/>
              </a:rPr>
              <a:t>ls</a:t>
            </a:r>
            <a:r>
              <a:rPr lang="en-US" sz="1600" dirty="0" smtClean="0">
                <a:solidFill>
                  <a:schemeClr val="tx1"/>
                </a:solidFill>
                <a:latin typeface="Courier" pitchFamily="49" charset="0"/>
                <a:ea typeface="ＭＳ Ｐゴシック" pitchFamily="34" charset="-128"/>
              </a:rPr>
              <a:t> payroll c @trend @expand(@month, @</a:t>
            </a:r>
            <a:r>
              <a:rPr lang="en-US" sz="1600" dirty="0" err="1" smtClean="0">
                <a:solidFill>
                  <a:schemeClr val="tx1"/>
                </a:solidFill>
                <a:latin typeface="Courier" pitchFamily="49" charset="0"/>
                <a:ea typeface="ＭＳ Ｐゴシック" pitchFamily="34" charset="-128"/>
              </a:rPr>
              <a:t>dropfirst</a:t>
            </a:r>
            <a:r>
              <a:rPr lang="en-US" sz="1600" dirty="0" smtClean="0">
                <a:solidFill>
                  <a:schemeClr val="tx1"/>
                </a:solidFill>
                <a:latin typeface="Courier" pitchFamily="49" charset="0"/>
                <a:ea typeface="ＭＳ Ｐゴシック" pitchFamily="34" charset="-128"/>
              </a:rPr>
              <a:t>) </a:t>
            </a:r>
          </a:p>
          <a:p>
            <a:pPr marL="342900" indent="-342900" eaLnBrk="1" hangingPunct="1">
              <a:spcBef>
                <a:spcPts val="1200"/>
              </a:spcBef>
              <a:buSzPct val="100000"/>
              <a:buFont typeface="+mj-lt"/>
              <a:buAutoNum type="arabicPeriod" startAt="2"/>
              <a:defRPr/>
            </a:pPr>
            <a:r>
              <a:rPr lang="en-US" sz="1600" dirty="0" smtClean="0">
                <a:ea typeface="ＭＳ Ｐゴシック" pitchFamily="34" charset="-128"/>
              </a:rPr>
              <a:t>Press </a:t>
            </a:r>
            <a:r>
              <a:rPr lang="en-US" sz="1600" b="1" dirty="0" smtClean="0">
                <a:ea typeface="ＭＳ Ｐゴシック" pitchFamily="34" charset="-128"/>
              </a:rPr>
              <a:t>Enter </a:t>
            </a:r>
            <a:r>
              <a:rPr lang="en-US" sz="1600" dirty="0" smtClean="0">
                <a:ea typeface="ＭＳ Ｐゴシック" pitchFamily="34" charset="-128"/>
              </a:rPr>
              <a:t>(save this equation as </a:t>
            </a:r>
            <a:r>
              <a:rPr lang="en-US" sz="1600" b="1" i="1" dirty="0" smtClean="0">
                <a:ea typeface="ＭＳ Ｐゴシック" pitchFamily="34" charset="-128"/>
              </a:rPr>
              <a:t>eq01</a:t>
            </a:r>
            <a:r>
              <a:rPr lang="en-US" sz="1600" dirty="0" smtClean="0">
                <a:ea typeface="ＭＳ Ｐゴシック" pitchFamily="34" charset="-128"/>
              </a:rPr>
              <a:t>). </a:t>
            </a:r>
            <a:endParaRPr lang="en-US" sz="1600" i="1" kern="1200" dirty="0" smtClean="0">
              <a:ea typeface="ＭＳ Ｐゴシック" pitchFamily="34" charset="-128"/>
            </a:endParaRP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9951" y="3890852"/>
            <a:ext cx="2857500"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709456" y="4947974"/>
            <a:ext cx="8147465" cy="141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dirty="0">
                <a:ea typeface="ＭＳ Ｐゴシック" pitchFamily="34" charset="-128"/>
              </a:rPr>
              <a:t>Note that command </a:t>
            </a:r>
            <a:r>
              <a:rPr lang="en-US" sz="1400" dirty="0">
                <a:solidFill>
                  <a:schemeClr val="tx1"/>
                </a:solidFill>
                <a:latin typeface="Courier" pitchFamily="49" charset="0"/>
                <a:ea typeface="ＭＳ Ｐゴシック" pitchFamily="34" charset="-128"/>
              </a:rPr>
              <a:t>@expand(@month</a:t>
            </a:r>
            <a:r>
              <a:rPr lang="en-US" sz="1400" dirty="0">
                <a:ea typeface="ＭＳ Ｐゴシック" pitchFamily="34" charset="-128"/>
              </a:rPr>
              <a:t>) creates 12 dummy variables, one for each month of the year</a:t>
            </a:r>
            <a:r>
              <a:rPr lang="en-US" sz="1400" dirty="0" smtClean="0">
                <a:ea typeface="ＭＳ Ｐゴシック" pitchFamily="34" charset="-128"/>
              </a:rPr>
              <a:t>. These are the seasonal factors. Because we have included a constant, we need to exclude one of the dummy variables in order not to fall in the dummy variable trap. Here we have chosen to exclude January, by using the option </a:t>
            </a:r>
            <a:r>
              <a:rPr lang="en-US" sz="1400" dirty="0" smtClean="0">
                <a:solidFill>
                  <a:schemeClr val="tx1"/>
                </a:solidFill>
                <a:latin typeface="Courier" pitchFamily="49" charset="0"/>
                <a:ea typeface="ＭＳ Ｐゴシック" pitchFamily="34" charset="-128"/>
              </a:rPr>
              <a:t>@</a:t>
            </a:r>
            <a:r>
              <a:rPr lang="en-US" sz="1400" dirty="0" err="1" smtClean="0">
                <a:solidFill>
                  <a:schemeClr val="tx1"/>
                </a:solidFill>
                <a:latin typeface="Courier" pitchFamily="49" charset="0"/>
                <a:ea typeface="ＭＳ Ｐゴシック" pitchFamily="34" charset="-128"/>
              </a:rPr>
              <a:t>dropfirst</a:t>
            </a:r>
            <a:r>
              <a:rPr lang="en-US" sz="1400" dirty="0" smtClean="0">
                <a:ea typeface="ＭＳ Ｐゴシック" pitchFamily="34" charset="-128"/>
              </a:rPr>
              <a:t>.  </a:t>
            </a:r>
            <a:endParaRPr lang="en-US" sz="1400" kern="1200" dirty="0" smtClean="0">
              <a:ea typeface="ＭＳ Ｐゴシック" pitchFamily="34" charset="-128"/>
            </a:endParaRPr>
          </a:p>
        </p:txBody>
      </p:sp>
      <p:sp>
        <p:nvSpPr>
          <p:cNvPr id="8" name="Rectangle 3"/>
          <p:cNvSpPr txBox="1">
            <a:spLocks noChangeArrowheads="1"/>
          </p:cNvSpPr>
          <p:nvPr/>
        </p:nvSpPr>
        <p:spPr bwMode="gray">
          <a:xfrm>
            <a:off x="4783188" y="4067473"/>
            <a:ext cx="3643424"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eq01</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11 </a:t>
            </a:r>
          </a:p>
        </p:txBody>
      </p:sp>
      <p:sp>
        <p:nvSpPr>
          <p:cNvPr id="6148" name="Rectangle 3"/>
          <p:cNvSpPr>
            <a:spLocks noGrp="1" noChangeArrowheads="1"/>
          </p:cNvSpPr>
          <p:nvPr>
            <p:ph idx="1"/>
          </p:nvPr>
        </p:nvSpPr>
        <p:spPr>
          <a:xfrm>
            <a:off x="239233" y="1145787"/>
            <a:ext cx="8724014" cy="1257172"/>
          </a:xfrm>
        </p:spPr>
        <p:txBody>
          <a:bodyPr/>
          <a:lstStyle/>
          <a:p>
            <a:pPr eaLnBrk="1" hangingPunct="1">
              <a:buSzPct val="100000"/>
              <a:buFont typeface="Arial" pitchFamily="34" charset="0"/>
              <a:buChar char="•"/>
              <a:defRPr/>
            </a:pPr>
            <a:r>
              <a:rPr lang="en-US" sz="1600" kern="1200" dirty="0" smtClean="0">
                <a:ea typeface="ＭＳ Ｐゴシック" pitchFamily="34" charset="-128"/>
              </a:rPr>
              <a:t>Static and Dynamic Forecasts differ however when we include a lagged dependent variable.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50</a:t>
            </a:fld>
            <a:endParaRPr lang="en-US" sz="800" smtClean="0"/>
          </a:p>
        </p:txBody>
      </p:sp>
      <p:sp>
        <p:nvSpPr>
          <p:cNvPr id="15" name="Rectangle 3"/>
          <p:cNvSpPr txBox="1">
            <a:spLocks noChangeArrowheads="1"/>
          </p:cNvSpPr>
          <p:nvPr/>
        </p:nvSpPr>
        <p:spPr bwMode="auto">
          <a:xfrm>
            <a:off x="388149" y="1535594"/>
            <a:ext cx="4279543" cy="491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11: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a:solidFill>
                  <a:schemeClr val="tx1"/>
                </a:solidFill>
                <a:latin typeface="Courier" pitchFamily="49" charset="0"/>
                <a:ea typeface="ＭＳ Ｐゴシック" pitchFamily="34" charset="-128"/>
              </a:rPr>
              <a:t>d</a:t>
            </a:r>
            <a:r>
              <a:rPr lang="en-US" sz="1400" dirty="0" smtClean="0">
                <a:solidFill>
                  <a:schemeClr val="tx1"/>
                </a:solidFill>
                <a:latin typeface="Courier" pitchFamily="49" charset="0"/>
                <a:ea typeface="ＭＳ Ｐゴシック" pitchFamily="34" charset="-128"/>
              </a:rPr>
              <a:t>(payroll) c d(payroll(-1)) ism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tbill3m @expand</a:t>
            </a:r>
            <a:r>
              <a:rPr lang="en-US" sz="1400" dirty="0">
                <a:solidFill>
                  <a:schemeClr val="tx1"/>
                </a:solidFill>
                <a:latin typeface="Courier" pitchFamily="49" charset="0"/>
                <a:ea typeface="ＭＳ Ｐゴシック" pitchFamily="34" charset="-128"/>
              </a:rPr>
              <a:t>(@month,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Save this as </a:t>
            </a:r>
            <a:r>
              <a:rPr lang="en-US" sz="1400" b="1" i="1" dirty="0" smtClean="0">
                <a:ea typeface="ＭＳ Ｐゴシック" pitchFamily="34" charset="-128"/>
              </a:rPr>
              <a:t>eq11</a:t>
            </a:r>
            <a:r>
              <a:rPr lang="en-US" sz="1400" dirty="0" smtClean="0">
                <a:ea typeface="ＭＳ Ｐゴシック" pitchFamily="34" charset="-128"/>
              </a:rPr>
              <a:t>. Note this equation is similar to the previous example with the exception that here we have a lagged dependent variable. </a:t>
            </a:r>
          </a:p>
          <a:p>
            <a:pPr marL="342900" indent="-342900" eaLnBrk="1" hangingPunct="1">
              <a:spcBef>
                <a:spcPts val="0"/>
              </a:spcBef>
              <a:spcAft>
                <a:spcPts val="600"/>
              </a:spcAft>
              <a:buSzPct val="100000"/>
              <a:buFont typeface="+mj-lt"/>
              <a:buAutoNum type="arabicPeriod" startAt="3"/>
              <a:defRPr/>
            </a:pPr>
            <a:r>
              <a:rPr lang="en-US" sz="1400" dirty="0">
                <a:ea typeface="ＭＳ Ｐゴシック" pitchFamily="34" charset="-128"/>
              </a:rPr>
              <a:t>Open </a:t>
            </a:r>
            <a:r>
              <a:rPr lang="en-US" sz="1400" b="1" i="1" dirty="0" smtClean="0">
                <a:ea typeface="ＭＳ Ｐゴシック" pitchFamily="34" charset="-128"/>
              </a:rPr>
              <a:t>eq11</a:t>
            </a:r>
            <a:r>
              <a:rPr lang="en-US" sz="1400" dirty="0" smtClean="0">
                <a:ea typeface="ＭＳ Ｐゴシック" pitchFamily="34" charset="-128"/>
              </a:rPr>
              <a:t> </a:t>
            </a:r>
            <a:r>
              <a:rPr lang="en-US" sz="1400" dirty="0">
                <a:ea typeface="ＭＳ Ｐゴシック" pitchFamily="34" charset="-128"/>
              </a:rPr>
              <a:t>and click the             </a:t>
            </a:r>
            <a:r>
              <a:rPr lang="en-US" sz="1400" dirty="0" smtClean="0">
                <a:ea typeface="ＭＳ Ｐゴシック" pitchFamily="34" charset="-128"/>
              </a:rPr>
              <a:t>button. Proceed as previously, producing to compute dynamic and static forecasts. Let’s try to forecast both levels (</a:t>
            </a:r>
            <a:r>
              <a:rPr lang="en-US" sz="1400" b="1" i="1" dirty="0" smtClean="0">
                <a:ea typeface="ＭＳ Ｐゴシック" pitchFamily="34" charset="-128"/>
              </a:rPr>
              <a:t>payroll</a:t>
            </a:r>
            <a:r>
              <a:rPr lang="en-US" sz="1400" dirty="0" smtClean="0">
                <a:ea typeface="ＭＳ Ｐゴシック" pitchFamily="34" charset="-128"/>
              </a:rPr>
              <a:t>) and first differences (</a:t>
            </a:r>
            <a:r>
              <a:rPr lang="en-US" sz="1400" b="1" i="1" dirty="0" smtClean="0">
                <a:ea typeface="ＭＳ Ｐゴシック" pitchFamily="34" charset="-128"/>
              </a:rPr>
              <a:t>d(payroll)</a:t>
            </a:r>
            <a:r>
              <a:rPr lang="en-US" sz="1400" dirty="0" smtClean="0">
                <a:ea typeface="ＭＳ Ｐゴシック" pitchFamily="34" charset="-128"/>
              </a:rPr>
              <a:t>)(we have named levels as </a:t>
            </a:r>
            <a:r>
              <a:rPr lang="en-US" sz="1400" b="1" i="1" dirty="0" smtClean="0">
                <a:ea typeface="ＭＳ Ｐゴシック" pitchFamily="34" charset="-128"/>
              </a:rPr>
              <a:t>eq11_level_dyn</a:t>
            </a:r>
            <a:r>
              <a:rPr lang="en-US" sz="1400" dirty="0" smtClean="0">
                <a:ea typeface="ＭＳ Ｐゴシック" pitchFamily="34" charset="-128"/>
              </a:rPr>
              <a:t> and </a:t>
            </a:r>
            <a:r>
              <a:rPr lang="en-US" sz="1400" b="1" i="1" dirty="0" smtClean="0">
                <a:ea typeface="ＭＳ Ｐゴシック" pitchFamily="34" charset="-128"/>
              </a:rPr>
              <a:t>eq11_level_stat</a:t>
            </a:r>
            <a:r>
              <a:rPr lang="en-US" sz="1400" dirty="0" smtClean="0">
                <a:ea typeface="ＭＳ Ｐゴシック" pitchFamily="34" charset="-128"/>
              </a:rPr>
              <a:t> and differences as </a:t>
            </a:r>
            <a:r>
              <a:rPr lang="en-US" sz="1400" b="1" i="1" dirty="0" smtClean="0">
                <a:ea typeface="ＭＳ Ｐゴシック" pitchFamily="34" charset="-128"/>
              </a:rPr>
              <a:t>eq11_diff_dyn</a:t>
            </a:r>
            <a:r>
              <a:rPr lang="en-US" sz="1400" dirty="0" smtClean="0">
                <a:ea typeface="ＭＳ Ｐゴシック" pitchFamily="34" charset="-128"/>
              </a:rPr>
              <a:t> and </a:t>
            </a:r>
            <a:r>
              <a:rPr lang="en-US" sz="1400" b="1" i="1" dirty="0" smtClean="0">
                <a:ea typeface="ＭＳ Ｐゴシック" pitchFamily="34" charset="-128"/>
              </a:rPr>
              <a:t>eq11_diff_stat</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startAt="3"/>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0726" y="4072090"/>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692" y="1535593"/>
            <a:ext cx="4143375"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
          <p:cNvSpPr>
            <a:spLocks noChangeArrowheads="1"/>
          </p:cNvSpPr>
          <p:nvPr/>
        </p:nvSpPr>
        <p:spPr bwMode="auto">
          <a:xfrm>
            <a:off x="4784655" y="2296627"/>
            <a:ext cx="3176240" cy="44657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6" name="Rectangle 3"/>
          <p:cNvSpPr txBox="1">
            <a:spLocks noChangeArrowheads="1"/>
          </p:cNvSpPr>
          <p:nvPr/>
        </p:nvSpPr>
        <p:spPr bwMode="gray">
          <a:xfrm>
            <a:off x="4702079" y="5251926"/>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eq11</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499635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Auto-Series</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11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51</a:t>
            </a:fld>
            <a:endParaRPr lang="en-US" sz="800" dirty="0" smtClean="0"/>
          </a:p>
        </p:txBody>
      </p:sp>
      <p:sp>
        <p:nvSpPr>
          <p:cNvPr id="8" name="Rectangle 3"/>
          <p:cNvSpPr txBox="1">
            <a:spLocks noChangeArrowheads="1"/>
          </p:cNvSpPr>
          <p:nvPr/>
        </p:nvSpPr>
        <p:spPr bwMode="auto">
          <a:xfrm>
            <a:off x="502625" y="1169554"/>
            <a:ext cx="8067217" cy="215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dirty="0" smtClean="0">
                <a:ea typeface="ＭＳ Ｐゴシック" pitchFamily="34" charset="-128"/>
              </a:rPr>
              <a:t>graph for dynamic and static forecasts is shown here (both for first differences and levels). They differ, because the dynamic forecast uses forecasted values of </a:t>
            </a:r>
            <a:r>
              <a:rPr lang="en-US" sz="1600" b="1" i="1" dirty="0" smtClean="0">
                <a:ea typeface="ＭＳ Ｐゴシック" pitchFamily="34" charset="-128"/>
              </a:rPr>
              <a:t>payroll </a:t>
            </a:r>
            <a:r>
              <a:rPr lang="en-US" sz="1600" dirty="0" smtClean="0">
                <a:ea typeface="ＭＳ Ｐゴシック" pitchFamily="34" charset="-128"/>
              </a:rPr>
              <a:t>whereas the static forecast uses the actual values of the series.</a:t>
            </a:r>
          </a:p>
          <a:p>
            <a:pPr eaLnBrk="1" hangingPunct="1">
              <a:buSzPct val="100000"/>
              <a:buFont typeface="Arial" pitchFamily="34" charset="0"/>
              <a:buChar char="•"/>
              <a:defRPr/>
            </a:pPr>
            <a:r>
              <a:rPr lang="en-US" sz="1600" dirty="0" smtClean="0">
                <a:ea typeface="ＭＳ Ｐゴシック" pitchFamily="34" charset="-128"/>
              </a:rPr>
              <a:t>Standard errors for the dynamic forecast (not shown here) are also larger, because they take into account the forecast uncertainty from the lagged value of </a:t>
            </a:r>
            <a:r>
              <a:rPr lang="en-US" sz="1600" b="1" i="1" dirty="0" smtClean="0">
                <a:ea typeface="ＭＳ Ｐゴシック" pitchFamily="34" charset="-128"/>
              </a:rPr>
              <a:t>payroll</a:t>
            </a:r>
            <a:r>
              <a:rPr lang="en-US" sz="1600" dirty="0" smtClean="0">
                <a:ea typeface="ＭＳ Ｐゴシック" pitchFamily="34" charset="-128"/>
              </a:rPr>
              <a:t>.  </a:t>
            </a:r>
            <a:endParaRPr lang="en-US" sz="1600" kern="1200" dirty="0" smtClean="0">
              <a:ea typeface="ＭＳ Ｐゴシック" pitchFamily="34" charset="-128"/>
            </a:endParaRPr>
          </a:p>
        </p:txBody>
      </p:sp>
      <p:sp>
        <p:nvSpPr>
          <p:cNvPr id="11" name="Rectangle 3"/>
          <p:cNvSpPr txBox="1">
            <a:spLocks noChangeArrowheads="1"/>
          </p:cNvSpPr>
          <p:nvPr/>
        </p:nvSpPr>
        <p:spPr bwMode="auto">
          <a:xfrm>
            <a:off x="1072244" y="2714789"/>
            <a:ext cx="2436500"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Forecast of Differences </a:t>
            </a:r>
          </a:p>
        </p:txBody>
      </p:sp>
      <p:sp>
        <p:nvSpPr>
          <p:cNvPr id="14" name="Rectangle 3"/>
          <p:cNvSpPr txBox="1">
            <a:spLocks noChangeArrowheads="1"/>
          </p:cNvSpPr>
          <p:nvPr/>
        </p:nvSpPr>
        <p:spPr bwMode="auto">
          <a:xfrm>
            <a:off x="4860979" y="2751030"/>
            <a:ext cx="2436500"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Forecast of Levels </a:t>
            </a:r>
          </a:p>
        </p:txBody>
      </p:sp>
      <p:pic>
        <p:nvPicPr>
          <p:cNvPr id="71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482" y="2999931"/>
            <a:ext cx="3766310" cy="2923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1839" y="3021197"/>
            <a:ext cx="3970442" cy="2846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54932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11a</a:t>
            </a:r>
          </a:p>
        </p:txBody>
      </p:sp>
      <p:sp>
        <p:nvSpPr>
          <p:cNvPr id="6148" name="Rectangle 3"/>
          <p:cNvSpPr>
            <a:spLocks noGrp="1" noChangeArrowheads="1"/>
          </p:cNvSpPr>
          <p:nvPr>
            <p:ph idx="1"/>
          </p:nvPr>
        </p:nvSpPr>
        <p:spPr>
          <a:xfrm>
            <a:off x="361507" y="1177684"/>
            <a:ext cx="8250865" cy="1257172"/>
          </a:xfrm>
        </p:spPr>
        <p:txBody>
          <a:bodyPr/>
          <a:lstStyle/>
          <a:p>
            <a:pPr eaLnBrk="1" hangingPunct="1">
              <a:buSzPct val="100000"/>
              <a:buFont typeface="Arial" pitchFamily="34" charset="0"/>
              <a:buChar char="•"/>
              <a:defRPr/>
            </a:pPr>
            <a:r>
              <a:rPr lang="en-US" sz="1600" kern="1200" dirty="0" smtClean="0">
                <a:ea typeface="ＭＳ Ｐゴシック" pitchFamily="34" charset="-128"/>
              </a:rPr>
              <a:t>If the model includes a lagged dependent variable, it matters for forecasting purposes whether the dependent variable is an auto-series or not. </a:t>
            </a:r>
          </a:p>
          <a:p>
            <a:pPr eaLnBrk="1" hangingPunct="1">
              <a:buSzPct val="100000"/>
              <a:buFont typeface="Arial" pitchFamily="34" charset="0"/>
              <a:buChar char="•"/>
              <a:defRPr/>
            </a:pPr>
            <a:r>
              <a:rPr lang="en-US" sz="1600" kern="1200" dirty="0" smtClean="0">
                <a:ea typeface="ＭＳ Ｐゴシック" pitchFamily="34" charset="-128"/>
              </a:rPr>
              <a:t>Let’s re-estimate the previous example (</a:t>
            </a:r>
            <a:r>
              <a:rPr lang="en-US" sz="1600" b="1" i="1" kern="1200" dirty="0" smtClean="0">
                <a:ea typeface="ＭＳ Ｐゴシック" pitchFamily="34" charset="-128"/>
              </a:rPr>
              <a:t>eq11</a:t>
            </a:r>
            <a:r>
              <a:rPr lang="en-US" sz="1600" kern="1200" dirty="0" smtClean="0">
                <a:ea typeface="ＭＳ Ｐゴシック" pitchFamily="34" charset="-128"/>
              </a:rPr>
              <a:t>) when the dependent variable is not an auto-series.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52</a:t>
            </a:fld>
            <a:endParaRPr lang="en-US" sz="800" smtClean="0"/>
          </a:p>
        </p:txBody>
      </p:sp>
      <p:sp>
        <p:nvSpPr>
          <p:cNvPr id="8" name="Rectangle 3"/>
          <p:cNvSpPr txBox="1">
            <a:spLocks noChangeArrowheads="1"/>
          </p:cNvSpPr>
          <p:nvPr/>
        </p:nvSpPr>
        <p:spPr bwMode="auto">
          <a:xfrm>
            <a:off x="455991" y="2269733"/>
            <a:ext cx="4279543" cy="4188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11a: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series </a:t>
            </a:r>
            <a:r>
              <a:rPr lang="en-US" sz="1400" dirty="0" err="1" smtClean="0">
                <a:solidFill>
                  <a:schemeClr val="tx1"/>
                </a:solidFill>
                <a:latin typeface="Courier" pitchFamily="49" charset="0"/>
                <a:ea typeface="ＭＳ Ｐゴシック" pitchFamily="34" charset="-128"/>
              </a:rPr>
              <a:t>dpayroll</a:t>
            </a:r>
            <a:r>
              <a:rPr lang="en-US" sz="1400" dirty="0" smtClean="0">
                <a:solidFill>
                  <a:schemeClr val="tx1"/>
                </a:solidFill>
                <a:latin typeface="Courier" pitchFamily="49" charset="0"/>
                <a:ea typeface="ＭＳ Ｐゴシック" pitchFamily="34" charset="-128"/>
              </a:rPr>
              <a:t>=d(payroll)</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dpayroll</a:t>
            </a:r>
            <a:r>
              <a:rPr lang="en-US" sz="1400" dirty="0" smtClean="0">
                <a:solidFill>
                  <a:schemeClr val="tx1"/>
                </a:solidFill>
                <a:latin typeface="Courier" pitchFamily="49" charset="0"/>
                <a:ea typeface="ＭＳ Ｐゴシック" pitchFamily="34" charset="-128"/>
              </a:rPr>
              <a:t> c </a:t>
            </a:r>
            <a:r>
              <a:rPr lang="en-US" sz="1400" dirty="0" err="1" smtClean="0">
                <a:solidFill>
                  <a:schemeClr val="tx1"/>
                </a:solidFill>
                <a:latin typeface="Courier" pitchFamily="49" charset="0"/>
                <a:ea typeface="ＭＳ Ｐゴシック" pitchFamily="34" charset="-128"/>
              </a:rPr>
              <a:t>dpayroll</a:t>
            </a:r>
            <a:r>
              <a:rPr lang="en-US" sz="1400" dirty="0" smtClean="0">
                <a:solidFill>
                  <a:schemeClr val="tx1"/>
                </a:solidFill>
                <a:latin typeface="Courier" pitchFamily="49" charset="0"/>
                <a:ea typeface="ＭＳ Ｐゴシック" pitchFamily="34" charset="-128"/>
              </a:rPr>
              <a:t>(-1) ism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tbill3m @expand</a:t>
            </a:r>
            <a:r>
              <a:rPr lang="en-US" sz="1400" dirty="0">
                <a:solidFill>
                  <a:schemeClr val="tx1"/>
                </a:solidFill>
                <a:latin typeface="Courier" pitchFamily="49" charset="0"/>
                <a:ea typeface="ＭＳ Ｐゴシック" pitchFamily="34" charset="-128"/>
              </a:rPr>
              <a:t>(@month,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600"/>
              </a:spcBef>
              <a:spcAft>
                <a:spcPts val="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Save this as </a:t>
            </a:r>
            <a:r>
              <a:rPr lang="en-US" sz="1400" b="1" i="1" dirty="0" smtClean="0">
                <a:ea typeface="ＭＳ Ｐゴシック" pitchFamily="34" charset="-128"/>
              </a:rPr>
              <a:t>eq11a</a:t>
            </a:r>
            <a:r>
              <a:rPr lang="en-US" sz="1400" dirty="0" smtClean="0">
                <a:ea typeface="ＭＳ Ｐゴシック" pitchFamily="34" charset="-128"/>
              </a:rPr>
              <a:t>. Notice that the output from this regression is identical to </a:t>
            </a:r>
            <a:r>
              <a:rPr lang="en-US" sz="1400" b="1" i="1" dirty="0" smtClean="0">
                <a:ea typeface="ＭＳ Ｐゴシック" pitchFamily="34" charset="-128"/>
              </a:rPr>
              <a:t>eq11</a:t>
            </a:r>
            <a:r>
              <a:rPr lang="en-US" sz="1400" dirty="0" smtClean="0">
                <a:ea typeface="ＭＳ Ｐゴシック" pitchFamily="34" charset="-128"/>
              </a:rPr>
              <a:t>. However, when we forecasts, the dynamic and static forecasts will differ from those produced with </a:t>
            </a:r>
            <a:r>
              <a:rPr lang="en-US" sz="1400" b="1" i="1" dirty="0" smtClean="0">
                <a:ea typeface="ＭＳ Ｐゴシック" pitchFamily="34" charset="-128"/>
              </a:rPr>
              <a:t>eq11</a:t>
            </a:r>
            <a:r>
              <a:rPr lang="en-US" sz="1400" dirty="0" smtClean="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Open </a:t>
            </a:r>
            <a:r>
              <a:rPr lang="en-US" sz="1400" b="1" i="1" dirty="0" smtClean="0">
                <a:ea typeface="ＭＳ Ｐゴシック" pitchFamily="34" charset="-128"/>
              </a:rPr>
              <a:t>eq11a</a:t>
            </a:r>
            <a:r>
              <a:rPr lang="en-US" sz="1400" dirty="0" smtClean="0">
                <a:ea typeface="ＭＳ Ｐゴシック" pitchFamily="34" charset="-128"/>
              </a:rPr>
              <a:t> and click the             button. Notice that now EViews treats</a:t>
            </a:r>
            <a:r>
              <a:rPr lang="en-US" sz="1400" b="1" i="1" dirty="0" smtClean="0">
                <a:ea typeface="ＭＳ Ｐゴシック" pitchFamily="34" charset="-128"/>
              </a:rPr>
              <a:t> DPAYROLL </a:t>
            </a:r>
            <a:r>
              <a:rPr lang="en-US" sz="1400" dirty="0" smtClean="0">
                <a:ea typeface="ＭＳ Ｐゴシック" pitchFamily="34" charset="-128"/>
              </a:rPr>
              <a:t>as an ordinary series and is unable to forecast the underlying data (</a:t>
            </a:r>
            <a:r>
              <a:rPr lang="en-US" sz="1400" b="1" i="1" dirty="0" smtClean="0">
                <a:ea typeface="ＭＳ Ｐゴシック" pitchFamily="34" charset="-128"/>
              </a:rPr>
              <a:t>payroll</a:t>
            </a:r>
            <a:r>
              <a:rPr lang="en-US" sz="1400" dirty="0" smtClean="0">
                <a:ea typeface="ＭＳ Ｐゴシック" pitchFamily="34" charset="-128"/>
              </a:rPr>
              <a:t>).</a:t>
            </a:r>
          </a:p>
          <a:p>
            <a:pPr marL="342900" indent="-342900" eaLnBrk="1" hangingPunct="1">
              <a:spcBef>
                <a:spcPts val="0"/>
              </a:spcBef>
              <a:spcAft>
                <a:spcPts val="600"/>
              </a:spcAft>
              <a:buSzPct val="100000"/>
              <a:buFont typeface="+mj-lt"/>
              <a:buAutoNum type="arabicPeriod" startAt="3"/>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3187" y="5212155"/>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5534" y="2269733"/>
            <a:ext cx="4191000"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3"/>
          <p:cNvSpPr txBox="1">
            <a:spLocks noChangeArrowheads="1"/>
          </p:cNvSpPr>
          <p:nvPr/>
        </p:nvSpPr>
        <p:spPr bwMode="gray">
          <a:xfrm>
            <a:off x="4735533" y="5634698"/>
            <a:ext cx="3472801"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eq11a</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21117352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ea typeface="ＭＳ Ｐゴシック" pitchFamily="34" charset="-128"/>
              </a:rPr>
              <a:t>Forecasting with Auto-Series</a:t>
            </a:r>
            <a:br>
              <a:rPr lang="en-US" dirty="0">
                <a:ea typeface="ＭＳ Ｐゴシック" pitchFamily="34" charset="-128"/>
              </a:rPr>
            </a:br>
            <a:r>
              <a:rPr lang="en-US" dirty="0">
                <a:ea typeface="ＭＳ Ｐゴシック" pitchFamily="34" charset="-128"/>
              </a:rPr>
              <a:t>Example </a:t>
            </a:r>
            <a:r>
              <a:rPr lang="en-US" dirty="0" smtClean="0">
                <a:ea typeface="ＭＳ Ｐゴシック" pitchFamily="34" charset="-128"/>
              </a:rPr>
              <a:t>11a </a:t>
            </a:r>
            <a:r>
              <a:rPr lang="en-US" sz="1800" dirty="0" smtClean="0">
                <a:ea typeface="ＭＳ Ｐゴシック" pitchFamily="34" charset="-128"/>
              </a:rPr>
              <a:t>(cont’d)</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53</a:t>
            </a:fld>
            <a:endParaRPr lang="en-US" sz="800" dirty="0" smtClean="0"/>
          </a:p>
        </p:txBody>
      </p:sp>
      <p:sp>
        <p:nvSpPr>
          <p:cNvPr id="8" name="Rectangle 3"/>
          <p:cNvSpPr txBox="1">
            <a:spLocks noChangeArrowheads="1"/>
          </p:cNvSpPr>
          <p:nvPr/>
        </p:nvSpPr>
        <p:spPr bwMode="auto">
          <a:xfrm>
            <a:off x="502624" y="1169555"/>
            <a:ext cx="8067217" cy="180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eaLnBrk="1" hangingPunct="1">
              <a:buSzPct val="100000"/>
              <a:buFont typeface="Arial" pitchFamily="34" charset="0"/>
              <a:buChar char="•"/>
              <a:defRPr/>
            </a:pPr>
            <a:r>
              <a:rPr lang="en-US" sz="1600" kern="1200" dirty="0" smtClean="0">
                <a:ea typeface="ＭＳ Ｐゴシック" pitchFamily="34" charset="-128"/>
              </a:rPr>
              <a:t>The graphs of dynamic forecasts from </a:t>
            </a:r>
            <a:r>
              <a:rPr lang="en-US" sz="1600" b="1" i="1" kern="1200" dirty="0" smtClean="0">
                <a:ea typeface="ＭＳ Ｐゴシック" pitchFamily="34" charset="-128"/>
              </a:rPr>
              <a:t>eq11</a:t>
            </a:r>
            <a:r>
              <a:rPr lang="en-US" sz="1600" kern="1200" dirty="0" smtClean="0">
                <a:ea typeface="ＭＳ Ｐゴシック" pitchFamily="34" charset="-128"/>
              </a:rPr>
              <a:t> and </a:t>
            </a:r>
            <a:r>
              <a:rPr lang="en-US" sz="1600" b="1" i="1" kern="1200" dirty="0" smtClean="0">
                <a:ea typeface="ＭＳ Ｐゴシック" pitchFamily="34" charset="-128"/>
              </a:rPr>
              <a:t>eq11a</a:t>
            </a:r>
            <a:r>
              <a:rPr lang="en-US" sz="1600" kern="1200" dirty="0" smtClean="0">
                <a:ea typeface="ＭＳ Ｐゴシック" pitchFamily="34" charset="-128"/>
              </a:rPr>
              <a:t> are identical (as shown here).</a:t>
            </a:r>
          </a:p>
          <a:p>
            <a:pPr lvl="1" eaLnBrk="1" hangingPunct="1">
              <a:buSzPct val="100000"/>
              <a:buFont typeface="Wingdings" pitchFamily="2" charset="2"/>
              <a:buChar char="ü"/>
              <a:defRPr/>
            </a:pPr>
            <a:r>
              <a:rPr lang="en-US" sz="1400" dirty="0" smtClean="0">
                <a:ea typeface="ＭＳ Ｐゴシック" pitchFamily="34" charset="-128"/>
              </a:rPr>
              <a:t>However, the static forecasts differ: for </a:t>
            </a:r>
            <a:r>
              <a:rPr lang="en-US" sz="1400" b="1" i="1" dirty="0" smtClean="0">
                <a:ea typeface="ＭＳ Ｐゴシック" pitchFamily="34" charset="-128"/>
              </a:rPr>
              <a:t>eq11a</a:t>
            </a:r>
            <a:r>
              <a:rPr lang="en-US" sz="1400" dirty="0" smtClean="0">
                <a:ea typeface="ＭＳ Ｐゴシック" pitchFamily="34" charset="-128"/>
              </a:rPr>
              <a:t>, EViews is able to produce the one-step-ahead forecast for one period only: </a:t>
            </a:r>
            <a:r>
              <a:rPr lang="en-US" sz="1400" i="1" dirty="0" smtClean="0">
                <a:ea typeface="ＭＳ Ｐゴシック" pitchFamily="34" charset="-128"/>
              </a:rPr>
              <a:t>2009m01</a:t>
            </a:r>
            <a:r>
              <a:rPr lang="en-US" sz="1400" dirty="0" smtClean="0">
                <a:ea typeface="ＭＳ Ｐゴシック" pitchFamily="34" charset="-128"/>
              </a:rPr>
              <a:t>. This is because </a:t>
            </a:r>
            <a:r>
              <a:rPr lang="en-US" sz="1400" b="1" i="1" dirty="0" err="1" smtClean="0">
                <a:ea typeface="ＭＳ Ｐゴシック" pitchFamily="34" charset="-128"/>
              </a:rPr>
              <a:t>dpayroll</a:t>
            </a:r>
            <a:r>
              <a:rPr lang="en-US" sz="1400" b="1" i="1" dirty="0" smtClean="0">
                <a:ea typeface="ＭＳ Ｐゴシック" pitchFamily="34" charset="-128"/>
              </a:rPr>
              <a:t> </a:t>
            </a:r>
            <a:r>
              <a:rPr lang="en-US" sz="1400" dirty="0" smtClean="0">
                <a:ea typeface="ＭＳ Ｐゴシック" pitchFamily="34" charset="-128"/>
              </a:rPr>
              <a:t>was derived from </a:t>
            </a:r>
            <a:r>
              <a:rPr lang="en-US" sz="1400" b="1" i="1" dirty="0" smtClean="0">
                <a:ea typeface="ＭＳ Ｐゴシック" pitchFamily="34" charset="-128"/>
              </a:rPr>
              <a:t>d(payroll) </a:t>
            </a:r>
            <a:r>
              <a:rPr lang="en-US" sz="1400" dirty="0" smtClean="0">
                <a:ea typeface="ＭＳ Ｐゴシック" pitchFamily="34" charset="-128"/>
              </a:rPr>
              <a:t>over the estimation period (ending in </a:t>
            </a:r>
            <a:r>
              <a:rPr lang="en-US" sz="1400" i="1" dirty="0" smtClean="0">
                <a:ea typeface="ＭＳ Ｐゴシック" pitchFamily="34" charset="-128"/>
              </a:rPr>
              <a:t>2008m12</a:t>
            </a:r>
            <a:r>
              <a:rPr lang="en-US" sz="1400" dirty="0" smtClean="0">
                <a:ea typeface="ＭＳ Ｐゴシック" pitchFamily="34" charset="-128"/>
              </a:rPr>
              <a:t>). </a:t>
            </a:r>
          </a:p>
          <a:p>
            <a:pPr lvl="1" eaLnBrk="1" hangingPunct="1">
              <a:buSzPct val="100000"/>
              <a:buFont typeface="Wingdings" pitchFamily="2" charset="2"/>
              <a:buChar char="ü"/>
              <a:defRPr/>
            </a:pPr>
            <a:r>
              <a:rPr lang="en-US" sz="1400" dirty="0" smtClean="0">
                <a:ea typeface="ＭＳ Ｐゴシック" pitchFamily="34" charset="-128"/>
              </a:rPr>
              <a:t>In contrast, in </a:t>
            </a:r>
            <a:r>
              <a:rPr lang="en-US" sz="1400" b="1" i="1" dirty="0" smtClean="0">
                <a:ea typeface="ＭＳ Ｐゴシック" pitchFamily="34" charset="-128"/>
              </a:rPr>
              <a:t>eq11</a:t>
            </a:r>
            <a:r>
              <a:rPr lang="en-US" sz="1400" dirty="0" smtClean="0">
                <a:ea typeface="ＭＳ Ｐゴシック" pitchFamily="34" charset="-128"/>
              </a:rPr>
              <a:t>, EViews knows that </a:t>
            </a:r>
            <a:r>
              <a:rPr lang="en-US" sz="1400" b="1" i="1" dirty="0" smtClean="0">
                <a:ea typeface="ＭＳ Ｐゴシック" pitchFamily="34" charset="-128"/>
              </a:rPr>
              <a:t>d(payroll) </a:t>
            </a:r>
            <a:r>
              <a:rPr lang="en-US" sz="1400" dirty="0" smtClean="0">
                <a:ea typeface="ＭＳ Ｐゴシック" pitchFamily="34" charset="-128"/>
              </a:rPr>
              <a:t>is a transformation of </a:t>
            </a:r>
            <a:r>
              <a:rPr lang="en-US" sz="1400" b="1" i="1" dirty="0" smtClean="0">
                <a:ea typeface="ＭＳ Ｐゴシック" pitchFamily="34" charset="-128"/>
              </a:rPr>
              <a:t>payroll</a:t>
            </a:r>
            <a:r>
              <a:rPr lang="en-US" sz="1400" dirty="0" smtClean="0">
                <a:ea typeface="ＭＳ Ｐゴシック" pitchFamily="34" charset="-128"/>
              </a:rPr>
              <a:t>, so it uses actual values of </a:t>
            </a:r>
            <a:r>
              <a:rPr lang="en-US" sz="1400" b="1" i="1" dirty="0" smtClean="0">
                <a:ea typeface="ＭＳ Ｐゴシック" pitchFamily="34" charset="-128"/>
              </a:rPr>
              <a:t>payroll</a:t>
            </a:r>
            <a:r>
              <a:rPr lang="en-US" sz="1400" dirty="0" smtClean="0">
                <a:ea typeface="ＭＳ Ｐゴシック" pitchFamily="34" charset="-128"/>
              </a:rPr>
              <a:t> (which are known up until </a:t>
            </a:r>
            <a:r>
              <a:rPr lang="en-US" sz="1400" i="1" dirty="0" smtClean="0">
                <a:ea typeface="ＭＳ Ｐゴシック" pitchFamily="34" charset="-128"/>
              </a:rPr>
              <a:t>2013m03) </a:t>
            </a:r>
            <a:r>
              <a:rPr lang="en-US" sz="1400" dirty="0" smtClean="0">
                <a:ea typeface="ＭＳ Ｐゴシック" pitchFamily="34" charset="-128"/>
              </a:rPr>
              <a:t>to compute the static forecast. </a:t>
            </a:r>
            <a:endParaRPr lang="en-US" sz="1400" kern="1200" dirty="0" smtClean="0">
              <a:ea typeface="ＭＳ Ｐゴシック" pitchFamily="34" charset="-128"/>
            </a:endParaRPr>
          </a:p>
        </p:txBody>
      </p:sp>
      <p:sp>
        <p:nvSpPr>
          <p:cNvPr id="11" name="Rectangle 3"/>
          <p:cNvSpPr txBox="1">
            <a:spLocks noChangeArrowheads="1"/>
          </p:cNvSpPr>
          <p:nvPr/>
        </p:nvSpPr>
        <p:spPr bwMode="auto">
          <a:xfrm>
            <a:off x="906316" y="2792014"/>
            <a:ext cx="3372165"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dirty="0" smtClean="0">
                <a:ea typeface="ＭＳ Ｐゴシック" pitchFamily="34" charset="-128"/>
              </a:rPr>
              <a:t>Dynamic Forecasts eq11 and eq11a</a:t>
            </a:r>
            <a:endParaRPr lang="en-US" sz="1400" b="1" i="1" kern="1200" dirty="0" smtClean="0">
              <a:ea typeface="ＭＳ Ｐゴシック" pitchFamily="34" charset="-128"/>
            </a:endParaRPr>
          </a:p>
        </p:txBody>
      </p:sp>
      <p:sp>
        <p:nvSpPr>
          <p:cNvPr id="14" name="Rectangle 3"/>
          <p:cNvSpPr txBox="1">
            <a:spLocks noChangeArrowheads="1"/>
          </p:cNvSpPr>
          <p:nvPr/>
        </p:nvSpPr>
        <p:spPr bwMode="auto">
          <a:xfrm>
            <a:off x="4946040" y="2769883"/>
            <a:ext cx="2436500" cy="370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400" b="1" i="1" kern="1200" dirty="0" smtClean="0">
                <a:ea typeface="ＭＳ Ｐゴシック" pitchFamily="34" charset="-128"/>
              </a:rPr>
              <a:t>Static Forecasts</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784" y="3070011"/>
            <a:ext cx="3705225"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6040" y="3070011"/>
            <a:ext cx="1628296"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10380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12</a:t>
            </a:r>
          </a:p>
        </p:txBody>
      </p:sp>
      <p:sp>
        <p:nvSpPr>
          <p:cNvPr id="6148" name="Rectangle 3"/>
          <p:cNvSpPr>
            <a:spLocks noGrp="1" noChangeArrowheads="1"/>
          </p:cNvSpPr>
          <p:nvPr>
            <p:ph idx="1"/>
          </p:nvPr>
        </p:nvSpPr>
        <p:spPr>
          <a:xfrm>
            <a:off x="239233" y="1145787"/>
            <a:ext cx="8724014" cy="424768"/>
          </a:xfrm>
        </p:spPr>
        <p:txBody>
          <a:bodyPr/>
          <a:lstStyle/>
          <a:p>
            <a:pPr eaLnBrk="1" hangingPunct="1">
              <a:buSzPct val="100000"/>
              <a:buFont typeface="Arial" pitchFamily="34" charset="0"/>
              <a:buChar char="•"/>
              <a:defRPr/>
            </a:pPr>
            <a:r>
              <a:rPr lang="en-US" sz="1600" kern="1200" dirty="0" smtClean="0">
                <a:ea typeface="ＭＳ Ｐゴシック" pitchFamily="34" charset="-128"/>
              </a:rPr>
              <a:t>You can use more complicated expressions and EViews will be able to forecast the underlying series if is able to normalize the dependent variable expression.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54</a:t>
            </a:fld>
            <a:endParaRPr lang="en-US" sz="800" smtClean="0"/>
          </a:p>
        </p:txBody>
      </p:sp>
      <p:sp>
        <p:nvSpPr>
          <p:cNvPr id="15" name="Rectangle 3"/>
          <p:cNvSpPr txBox="1">
            <a:spLocks noChangeArrowheads="1"/>
          </p:cNvSpPr>
          <p:nvPr/>
        </p:nvSpPr>
        <p:spPr bwMode="auto">
          <a:xfrm>
            <a:off x="239294" y="1770579"/>
            <a:ext cx="5034454" cy="338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12: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d(log(payroll)) c d(log(payroll(-1))) </a:t>
            </a: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ism tbill3m @expand</a:t>
            </a:r>
            <a:r>
              <a:rPr lang="en-US" sz="1400" dirty="0">
                <a:solidFill>
                  <a:schemeClr val="tx1"/>
                </a:solidFill>
                <a:latin typeface="Courier" pitchFamily="49" charset="0"/>
                <a:ea typeface="ＭＳ Ｐゴシック" pitchFamily="34" charset="-128"/>
              </a:rPr>
              <a:t>(@month, @</a:t>
            </a:r>
            <a:r>
              <a:rPr lang="en-US" sz="1400" dirty="0" err="1">
                <a:solidFill>
                  <a:schemeClr val="tx1"/>
                </a:solidFill>
                <a:latin typeface="Courier" pitchFamily="49" charset="0"/>
                <a:ea typeface="ＭＳ Ｐゴシック" pitchFamily="34" charset="-128"/>
              </a:rPr>
              <a:t>droplast</a:t>
            </a:r>
            <a:r>
              <a:rPr lang="en-US" sz="1400" dirty="0" smtClean="0">
                <a:solidFill>
                  <a:schemeClr val="tx1"/>
                </a:solidFill>
                <a:latin typeface="Courier" pitchFamily="49" charset="0"/>
                <a:ea typeface="ＭＳ Ｐゴシック" pitchFamily="34" charset="-128"/>
              </a:rPr>
              <a:t>)</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the second command should be typed in one line). Save this as </a:t>
            </a:r>
            <a:r>
              <a:rPr lang="en-US" sz="1400" b="1" i="1" dirty="0" smtClean="0">
                <a:ea typeface="ＭＳ Ｐゴシック" pitchFamily="34" charset="-128"/>
              </a:rPr>
              <a:t>eq12</a:t>
            </a:r>
            <a:r>
              <a:rPr lang="en-US" sz="1400" dirty="0" smtClean="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Open </a:t>
            </a:r>
            <a:r>
              <a:rPr lang="en-US" sz="1400" b="1" i="1" dirty="0" smtClean="0">
                <a:ea typeface="ＭＳ Ｐゴシック" pitchFamily="34" charset="-128"/>
              </a:rPr>
              <a:t>eq12</a:t>
            </a:r>
            <a:r>
              <a:rPr lang="en-US" sz="1400" dirty="0" smtClean="0">
                <a:ea typeface="ＭＳ Ｐゴシック" pitchFamily="34" charset="-128"/>
              </a:rPr>
              <a:t> </a:t>
            </a:r>
            <a:r>
              <a:rPr lang="en-US" sz="1400" dirty="0">
                <a:ea typeface="ＭＳ Ｐゴシック" pitchFamily="34" charset="-128"/>
              </a:rPr>
              <a:t>and click the             </a:t>
            </a:r>
            <a:r>
              <a:rPr lang="en-US" sz="1400" dirty="0" smtClean="0">
                <a:ea typeface="ＭＳ Ｐゴシック" pitchFamily="34" charset="-128"/>
              </a:rPr>
              <a:t>button. Notice that EViews understands that payroll is the underlying data series and offers to forecast either the underlying series or (</a:t>
            </a:r>
            <a:r>
              <a:rPr lang="en-US" sz="1400" b="1" i="1" dirty="0" smtClean="0">
                <a:ea typeface="ＭＳ Ｐゴシック" pitchFamily="34" charset="-128"/>
              </a:rPr>
              <a:t>d(log(payroll)</a:t>
            </a:r>
            <a:r>
              <a:rPr lang="en-US" sz="1400" dirty="0" smtClean="0">
                <a:ea typeface="ＭＳ Ｐゴシック" pitchFamily="34" charset="-128"/>
              </a:rPr>
              <a:t>).</a:t>
            </a:r>
          </a:p>
          <a:p>
            <a:pPr marL="342900" indent="-342900" eaLnBrk="1" hangingPunct="1">
              <a:spcBef>
                <a:spcPts val="0"/>
              </a:spcBef>
              <a:spcAft>
                <a:spcPts val="600"/>
              </a:spcAft>
              <a:buSzPct val="100000"/>
              <a:buFont typeface="+mj-lt"/>
              <a:buAutoNum type="arabicPeriod" startAt="3"/>
              <a:defRPr/>
            </a:pPr>
            <a:r>
              <a:rPr lang="en-US" sz="1400" dirty="0" smtClean="0">
                <a:ea typeface="ＭＳ Ｐゴシック" pitchFamily="34" charset="-128"/>
              </a:rPr>
              <a:t>Click </a:t>
            </a:r>
            <a:r>
              <a:rPr lang="en-US" sz="1400" b="1" dirty="0">
                <a:ea typeface="ＭＳ Ｐゴシック" pitchFamily="34" charset="-128"/>
              </a:rPr>
              <a:t>OK</a:t>
            </a:r>
            <a:r>
              <a:rPr lang="en-US" sz="1400" dirty="0">
                <a:ea typeface="ＭＳ Ｐゴシック" pitchFamily="34" charset="-128"/>
              </a:rPr>
              <a:t>.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0509" y="3814291"/>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4027" y="1770579"/>
            <a:ext cx="3815426" cy="3385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1"/>
          <p:cNvSpPr>
            <a:spLocks noChangeArrowheads="1"/>
          </p:cNvSpPr>
          <p:nvPr/>
        </p:nvSpPr>
        <p:spPr bwMode="auto">
          <a:xfrm>
            <a:off x="5273748" y="2498648"/>
            <a:ext cx="3176240" cy="44657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0" name="Rectangle 3"/>
          <p:cNvSpPr txBox="1">
            <a:spLocks noChangeArrowheads="1"/>
          </p:cNvSpPr>
          <p:nvPr/>
        </p:nvSpPr>
        <p:spPr bwMode="gray">
          <a:xfrm>
            <a:off x="714870" y="5156221"/>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eq12</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9582833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13</a:t>
            </a:r>
          </a:p>
        </p:txBody>
      </p:sp>
      <p:sp>
        <p:nvSpPr>
          <p:cNvPr id="6148" name="Rectangle 3"/>
          <p:cNvSpPr>
            <a:spLocks noGrp="1" noChangeArrowheads="1"/>
          </p:cNvSpPr>
          <p:nvPr>
            <p:ph idx="1"/>
          </p:nvPr>
        </p:nvSpPr>
        <p:spPr>
          <a:xfrm>
            <a:off x="239233" y="1145787"/>
            <a:ext cx="8724014" cy="424768"/>
          </a:xfrm>
        </p:spPr>
        <p:txBody>
          <a:bodyPr/>
          <a:lstStyle/>
          <a:p>
            <a:pPr eaLnBrk="1" hangingPunct="1">
              <a:buSzPct val="100000"/>
              <a:buFont typeface="Arial" pitchFamily="34" charset="0"/>
              <a:buChar char="•"/>
              <a:defRPr/>
            </a:pPr>
            <a:r>
              <a:rPr lang="en-US" sz="1600" kern="1200" dirty="0" smtClean="0">
                <a:ea typeface="ＭＳ Ｐゴシック" pitchFamily="34" charset="-128"/>
              </a:rPr>
              <a:t>If the dependent variable is an auto-series derived from two or more series, EViews will offer to provide forecasts of the level of the first series.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55</a:t>
            </a:fld>
            <a:endParaRPr lang="en-US" sz="800" smtClean="0"/>
          </a:p>
        </p:txBody>
      </p:sp>
      <p:sp>
        <p:nvSpPr>
          <p:cNvPr id="15" name="Rectangle 3"/>
          <p:cNvSpPr txBox="1">
            <a:spLocks noChangeArrowheads="1"/>
          </p:cNvSpPr>
          <p:nvPr/>
        </p:nvSpPr>
        <p:spPr bwMode="auto">
          <a:xfrm>
            <a:off x="449999" y="1750056"/>
            <a:ext cx="4433242" cy="451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13: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payroll+ism</a:t>
            </a:r>
            <a:r>
              <a:rPr lang="en-US" sz="1400" dirty="0" smtClean="0">
                <a:solidFill>
                  <a:schemeClr val="tx1"/>
                </a:solidFill>
                <a:latin typeface="Courier" pitchFamily="49" charset="0"/>
                <a:ea typeface="ＭＳ Ｐゴシック" pitchFamily="34" charset="-128"/>
              </a:rPr>
              <a:t>) c @trend ism(-1)</a:t>
            </a:r>
            <a:endParaRPr lang="en-US" sz="1400" dirty="0" smtClean="0">
              <a:ea typeface="ＭＳ Ｐゴシック" pitchFamily="34" charset="-128"/>
            </a:endParaRPr>
          </a:p>
          <a:p>
            <a:pPr marL="342900" indent="-342900" eaLnBrk="1" hangingPunct="1">
              <a:spcBef>
                <a:spcPts val="1200"/>
              </a:spcBef>
              <a:spcAft>
                <a:spcPts val="600"/>
              </a:spcAft>
              <a:buSzPct val="100000"/>
              <a:buFont typeface="+mj-lt"/>
              <a:buAutoNum type="arabicPeriod" startAt="2"/>
              <a:defRPr/>
            </a:pPr>
            <a:r>
              <a:rPr lang="en-US" sz="1400" dirty="0" smtClean="0">
                <a:ea typeface="ＭＳ Ｐゴシック" pitchFamily="34" charset="-128"/>
              </a:rPr>
              <a:t>Press </a:t>
            </a:r>
            <a:r>
              <a:rPr lang="en-US" sz="1400" b="1" dirty="0" smtClean="0">
                <a:ea typeface="ＭＳ Ｐゴシック" pitchFamily="34" charset="-128"/>
              </a:rPr>
              <a:t>Enter. </a:t>
            </a:r>
            <a:r>
              <a:rPr lang="en-US" sz="1400" dirty="0" smtClean="0">
                <a:ea typeface="ＭＳ Ｐゴシック" pitchFamily="34" charset="-128"/>
              </a:rPr>
              <a:t>Save this as </a:t>
            </a:r>
            <a:r>
              <a:rPr lang="en-US" sz="1400" b="1" i="1" dirty="0" smtClean="0">
                <a:ea typeface="ＭＳ Ｐゴシック" pitchFamily="34" charset="-128"/>
              </a:rPr>
              <a:t>eq13</a:t>
            </a:r>
            <a:r>
              <a:rPr lang="en-US" sz="1400" dirty="0" smtClean="0">
                <a:ea typeface="ＭＳ Ｐゴシック" pitchFamily="34" charset="-128"/>
              </a:rPr>
              <a:t>. </a:t>
            </a:r>
          </a:p>
          <a:p>
            <a:pPr marL="342900" indent="-342900" eaLnBrk="1" hangingPunct="1">
              <a:spcBef>
                <a:spcPts val="600"/>
              </a:spcBef>
              <a:spcAft>
                <a:spcPts val="600"/>
              </a:spcAft>
              <a:buSzPct val="100000"/>
              <a:buFont typeface="+mj-lt"/>
              <a:buAutoNum type="arabicPeriod" startAt="2"/>
              <a:defRPr/>
            </a:pPr>
            <a:r>
              <a:rPr lang="en-US" sz="1400" dirty="0" smtClean="0">
                <a:ea typeface="ＭＳ Ｐゴシック" pitchFamily="34" charset="-128"/>
              </a:rPr>
              <a:t>Open </a:t>
            </a:r>
            <a:r>
              <a:rPr lang="en-US" sz="1400" b="1" i="1" dirty="0" smtClean="0">
                <a:ea typeface="ＭＳ Ｐゴシック" pitchFamily="34" charset="-128"/>
              </a:rPr>
              <a:t>eq13</a:t>
            </a:r>
            <a:r>
              <a:rPr lang="en-US" sz="1400" dirty="0" smtClean="0">
                <a:ea typeface="ＭＳ Ｐゴシック" pitchFamily="34" charset="-128"/>
              </a:rPr>
              <a:t> </a:t>
            </a:r>
            <a:r>
              <a:rPr lang="en-US" sz="1400" dirty="0">
                <a:ea typeface="ＭＳ Ｐゴシック" pitchFamily="34" charset="-128"/>
              </a:rPr>
              <a:t>and click the             </a:t>
            </a:r>
            <a:r>
              <a:rPr lang="en-US" sz="1400" dirty="0" smtClean="0">
                <a:ea typeface="ＭＳ Ｐゴシック" pitchFamily="34" charset="-128"/>
              </a:rPr>
              <a:t>button.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3945" y="3262612"/>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3386" y="1776379"/>
            <a:ext cx="3857461" cy="3422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1"/>
          <p:cNvSpPr>
            <a:spLocks noChangeArrowheads="1"/>
          </p:cNvSpPr>
          <p:nvPr/>
        </p:nvSpPr>
        <p:spPr bwMode="auto">
          <a:xfrm>
            <a:off x="4883241" y="2487447"/>
            <a:ext cx="3176240" cy="446570"/>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11" name="Rectangle 3"/>
          <p:cNvSpPr txBox="1">
            <a:spLocks noChangeArrowheads="1"/>
          </p:cNvSpPr>
          <p:nvPr/>
        </p:nvSpPr>
        <p:spPr bwMode="auto">
          <a:xfrm>
            <a:off x="449999" y="3462637"/>
            <a:ext cx="4124898" cy="286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365760" indent="0" eaLnBrk="1" hangingPunct="1">
              <a:spcBef>
                <a:spcPts val="1200"/>
              </a:spcBef>
              <a:spcAft>
                <a:spcPts val="600"/>
              </a:spcAft>
              <a:buSzPct val="100000"/>
              <a:buNone/>
              <a:defRPr/>
            </a:pPr>
            <a:r>
              <a:rPr lang="en-US" sz="1400" dirty="0" smtClean="0">
                <a:ea typeface="ＭＳ Ｐゴシック" pitchFamily="34" charset="-128"/>
              </a:rPr>
              <a:t>Notice </a:t>
            </a:r>
            <a:r>
              <a:rPr lang="en-US" sz="1400" dirty="0">
                <a:ea typeface="ＭＳ Ｐゴシック" pitchFamily="34" charset="-128"/>
              </a:rPr>
              <a:t>that EViews now offers to forecasts either the first series of the sum (</a:t>
            </a:r>
            <a:r>
              <a:rPr lang="en-US" sz="1400" b="1" i="1" dirty="0">
                <a:ea typeface="ＭＳ Ｐゴシック" pitchFamily="34" charset="-128"/>
              </a:rPr>
              <a:t>payroll</a:t>
            </a:r>
            <a:r>
              <a:rPr lang="en-US" sz="1400" dirty="0">
                <a:ea typeface="ＭＳ Ｐゴシック" pitchFamily="34" charset="-128"/>
              </a:rPr>
              <a:t>) or the sum (</a:t>
            </a:r>
            <a:r>
              <a:rPr lang="en-US" sz="1400" b="1" i="1" dirty="0" err="1">
                <a:ea typeface="ＭＳ Ｐゴシック" pitchFamily="34" charset="-128"/>
              </a:rPr>
              <a:t>payroll+ism</a:t>
            </a:r>
            <a:r>
              <a:rPr lang="en-US" sz="1400" dirty="0">
                <a:ea typeface="ＭＳ Ｐゴシック" pitchFamily="34" charset="-128"/>
              </a:rPr>
              <a:t>). It is important to note that even though a lag of </a:t>
            </a:r>
            <a:r>
              <a:rPr lang="en-US" sz="1400" b="1" i="1" dirty="0">
                <a:ea typeface="ＭＳ Ｐゴシック" pitchFamily="34" charset="-128"/>
              </a:rPr>
              <a:t>ism</a:t>
            </a:r>
            <a:r>
              <a:rPr lang="en-US" sz="1400" dirty="0">
                <a:ea typeface="ＭＳ Ｐゴシック" pitchFamily="34" charset="-128"/>
              </a:rPr>
              <a:t> is used as right-hand-side variable, EViews does not offer an option for </a:t>
            </a:r>
            <a:r>
              <a:rPr lang="en-US" sz="1400" b="1" dirty="0">
                <a:ea typeface="ＭＳ Ｐゴシック" pitchFamily="34" charset="-128"/>
              </a:rPr>
              <a:t>Dynamic forecast</a:t>
            </a:r>
            <a:r>
              <a:rPr lang="en-US" sz="1400" dirty="0">
                <a:ea typeface="ＭＳ Ｐゴシック" pitchFamily="34" charset="-128"/>
              </a:rPr>
              <a:t>. If however, </a:t>
            </a:r>
            <a:r>
              <a:rPr lang="en-US" sz="1400" b="1" i="1" dirty="0">
                <a:ea typeface="ＭＳ Ｐゴシック" pitchFamily="34" charset="-128"/>
              </a:rPr>
              <a:t>payroll(-1) </a:t>
            </a:r>
            <a:r>
              <a:rPr lang="en-US" sz="1400" dirty="0">
                <a:ea typeface="ＭＳ Ｐゴシック" pitchFamily="34" charset="-128"/>
              </a:rPr>
              <a:t>was included as a right-hand-side variable, the </a:t>
            </a:r>
            <a:r>
              <a:rPr lang="en-US" sz="1400" b="1" dirty="0">
                <a:ea typeface="ＭＳ Ｐゴシック" pitchFamily="34" charset="-128"/>
              </a:rPr>
              <a:t>Dynamic option </a:t>
            </a:r>
            <a:r>
              <a:rPr lang="en-US" sz="1400" dirty="0">
                <a:ea typeface="ＭＳ Ｐゴシック" pitchFamily="34" charset="-128"/>
              </a:rPr>
              <a:t>would be available (that’s because EViews solves for the first series in the expression). </a:t>
            </a: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4"/>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endParaRPr lang="en-US" sz="1400" dirty="0">
              <a:ea typeface="ＭＳ Ｐゴシック" pitchFamily="34" charset="-128"/>
            </a:endParaRPr>
          </a:p>
        </p:txBody>
      </p:sp>
      <p:sp>
        <p:nvSpPr>
          <p:cNvPr id="12" name="Rectangle 3"/>
          <p:cNvSpPr txBox="1">
            <a:spLocks noChangeArrowheads="1"/>
          </p:cNvSpPr>
          <p:nvPr/>
        </p:nvSpPr>
        <p:spPr bwMode="gray">
          <a:xfrm>
            <a:off x="4702079" y="5251926"/>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eq13</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19942867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Auto-Series</a:t>
            </a:r>
            <a:br>
              <a:rPr lang="en-US" dirty="0" smtClean="0">
                <a:ea typeface="ＭＳ Ｐゴシック" pitchFamily="34" charset="-128"/>
              </a:rPr>
            </a:br>
            <a:r>
              <a:rPr lang="en-US" dirty="0" smtClean="0">
                <a:ea typeface="ＭＳ Ｐゴシック" pitchFamily="34" charset="-128"/>
              </a:rPr>
              <a:t>Example 14</a:t>
            </a:r>
          </a:p>
        </p:txBody>
      </p:sp>
      <p:sp>
        <p:nvSpPr>
          <p:cNvPr id="6148" name="Rectangle 3"/>
          <p:cNvSpPr>
            <a:spLocks noGrp="1" noChangeArrowheads="1"/>
          </p:cNvSpPr>
          <p:nvPr>
            <p:ph idx="1"/>
          </p:nvPr>
        </p:nvSpPr>
        <p:spPr>
          <a:xfrm>
            <a:off x="239233" y="1145787"/>
            <a:ext cx="8724014" cy="630592"/>
          </a:xfrm>
        </p:spPr>
        <p:txBody>
          <a:bodyPr/>
          <a:lstStyle/>
          <a:p>
            <a:pPr eaLnBrk="1" hangingPunct="1">
              <a:buSzPct val="100000"/>
              <a:buFont typeface="Arial" pitchFamily="34" charset="0"/>
              <a:buChar char="•"/>
              <a:defRPr/>
            </a:pPr>
            <a:r>
              <a:rPr lang="en-US" sz="1600" kern="1200" dirty="0" smtClean="0">
                <a:ea typeface="ＭＳ Ｐゴシック" pitchFamily="34" charset="-128"/>
              </a:rPr>
              <a:t>If EViews is unable to normalize the expression for the dependent variable, it will offer to forecast the entire expression (and not the underlying series).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56</a:t>
            </a:fld>
            <a:endParaRPr lang="en-US" sz="800" smtClean="0"/>
          </a:p>
        </p:txBody>
      </p:sp>
      <p:sp>
        <p:nvSpPr>
          <p:cNvPr id="15" name="Rectangle 3"/>
          <p:cNvSpPr txBox="1">
            <a:spLocks noChangeArrowheads="1"/>
          </p:cNvSpPr>
          <p:nvPr/>
        </p:nvSpPr>
        <p:spPr bwMode="auto">
          <a:xfrm>
            <a:off x="330144" y="1825700"/>
            <a:ext cx="4448857" cy="451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14: Auto-Series and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Type in the command window: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smpl</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sample_est</a:t>
            </a:r>
            <a:endParaRPr lang="en-US" sz="1400" dirty="0" smtClean="0">
              <a:solidFill>
                <a:schemeClr val="tx1"/>
              </a:solidFill>
              <a:latin typeface="Courier" pitchFamily="49" charset="0"/>
              <a:ea typeface="ＭＳ Ｐゴシック" pitchFamily="34" charset="-128"/>
            </a:endParaRPr>
          </a:p>
          <a:p>
            <a:pPr marL="0" indent="0" eaLnBrk="1" hangingPunct="1">
              <a:spcBef>
                <a:spcPts val="0"/>
              </a:spcBef>
              <a:spcAft>
                <a:spcPts val="0"/>
              </a:spcAft>
              <a:buSzPct val="100000"/>
              <a:buNone/>
              <a:defRPr/>
            </a:pPr>
            <a:r>
              <a:rPr lang="en-US" sz="1400" dirty="0">
                <a:solidFill>
                  <a:schemeClr val="tx1"/>
                </a:solidFill>
                <a:latin typeface="Courier" pitchFamily="49" charset="0"/>
                <a:ea typeface="ＭＳ Ｐゴシック" pitchFamily="34" charset="-128"/>
              </a:rPr>
              <a:t> </a:t>
            </a:r>
            <a:r>
              <a:rPr lang="en-US" sz="1400" dirty="0" smtClean="0">
                <a:solidFill>
                  <a:schemeClr val="tx1"/>
                </a:solidFill>
                <a:latin typeface="Courier" pitchFamily="49" charset="0"/>
                <a:ea typeface="ＭＳ Ｐゴシック" pitchFamily="34" charset="-128"/>
              </a:rPr>
              <a:t>  </a:t>
            </a:r>
            <a:r>
              <a:rPr lang="en-US" sz="1400" dirty="0" err="1" smtClean="0">
                <a:solidFill>
                  <a:schemeClr val="tx1"/>
                </a:solidFill>
                <a:latin typeface="Courier" pitchFamily="49" charset="0"/>
                <a:ea typeface="ＭＳ Ｐゴシック" pitchFamily="34" charset="-128"/>
              </a:rPr>
              <a:t>ls</a:t>
            </a:r>
            <a:r>
              <a:rPr lang="en-US" sz="1400" dirty="0" smtClean="0">
                <a:solidFill>
                  <a:schemeClr val="tx1"/>
                </a:solidFill>
                <a:latin typeface="Courier" pitchFamily="49" charset="0"/>
                <a:ea typeface="ＭＳ Ｐゴシック" pitchFamily="34" charset="-128"/>
              </a:rPr>
              <a:t> log(payroll+1/payroll) c @trend   </a:t>
            </a:r>
          </a:p>
          <a:p>
            <a:pPr marL="0" indent="0" eaLnBrk="1" hangingPunct="1">
              <a:spcBef>
                <a:spcPts val="0"/>
              </a:spcBef>
              <a:spcAft>
                <a:spcPts val="0"/>
              </a:spcAft>
              <a:buSzPct val="100000"/>
              <a:buNone/>
              <a:defRPr/>
            </a:pPr>
            <a:r>
              <a:rPr lang="en-US" sz="1400" dirty="0" smtClean="0">
                <a:solidFill>
                  <a:schemeClr val="tx1"/>
                </a:solidFill>
                <a:latin typeface="Courier" pitchFamily="49" charset="0"/>
                <a:ea typeface="ＭＳ Ｐゴシック" pitchFamily="34" charset="-128"/>
              </a:rPr>
              <a:t>   payroll(-1)    </a:t>
            </a:r>
          </a:p>
          <a:p>
            <a:pPr marL="342900" indent="-342900" eaLnBrk="1" hangingPunct="1">
              <a:spcBef>
                <a:spcPts val="1200"/>
              </a:spcBef>
              <a:spcAft>
                <a:spcPts val="600"/>
              </a:spcAft>
              <a:buSzPct val="100000"/>
              <a:buFont typeface="+mj-lt"/>
              <a:buAutoNum type="arabicPeriod" startAt="2"/>
              <a:defRPr/>
            </a:pPr>
            <a:r>
              <a:rPr lang="en-US" sz="1400" dirty="0">
                <a:ea typeface="ＭＳ Ｐゴシック" pitchFamily="34" charset="-128"/>
              </a:rPr>
              <a:t>Press </a:t>
            </a:r>
            <a:r>
              <a:rPr lang="en-US" sz="1400" b="1" dirty="0">
                <a:ea typeface="ＭＳ Ｐゴシック" pitchFamily="34" charset="-128"/>
              </a:rPr>
              <a:t>Enter (</a:t>
            </a:r>
            <a:r>
              <a:rPr lang="en-US" sz="1400" dirty="0">
                <a:ea typeface="ＭＳ Ｐゴシック" pitchFamily="34" charset="-128"/>
              </a:rPr>
              <a:t>the second command should be typed in one line). Save this as </a:t>
            </a:r>
            <a:r>
              <a:rPr lang="en-US" sz="1400" b="1" i="1" dirty="0" smtClean="0">
                <a:ea typeface="ＭＳ Ｐゴシック" pitchFamily="34" charset="-128"/>
              </a:rPr>
              <a:t>eq14</a:t>
            </a:r>
            <a:r>
              <a:rPr lang="en-US" sz="1400" dirty="0" smtClean="0">
                <a:ea typeface="ＭＳ Ｐゴシック" pitchFamily="34" charset="-128"/>
              </a:rPr>
              <a:t>. </a:t>
            </a:r>
          </a:p>
          <a:p>
            <a:pPr marL="342900" indent="-342900" eaLnBrk="1" hangingPunct="1">
              <a:spcBef>
                <a:spcPts val="600"/>
              </a:spcBef>
              <a:spcAft>
                <a:spcPts val="600"/>
              </a:spcAft>
              <a:buSzPct val="100000"/>
              <a:buFont typeface="+mj-lt"/>
              <a:buAutoNum type="arabicPeriod" startAt="2"/>
              <a:defRPr/>
            </a:pPr>
            <a:r>
              <a:rPr lang="en-US" sz="1400" dirty="0" smtClean="0">
                <a:ea typeface="ＭＳ Ｐゴシック" pitchFamily="34" charset="-128"/>
              </a:rPr>
              <a:t>Open </a:t>
            </a:r>
            <a:r>
              <a:rPr lang="en-US" sz="1400" b="1" i="1" dirty="0" smtClean="0">
                <a:ea typeface="ＭＳ Ｐゴシック" pitchFamily="34" charset="-128"/>
              </a:rPr>
              <a:t>eq14</a:t>
            </a:r>
            <a:r>
              <a:rPr lang="en-US" sz="1400" dirty="0" smtClean="0">
                <a:ea typeface="ＭＳ Ｐゴシック" pitchFamily="34" charset="-128"/>
              </a:rPr>
              <a:t> </a:t>
            </a:r>
            <a:r>
              <a:rPr lang="en-US" sz="1400" dirty="0">
                <a:ea typeface="ＭＳ Ｐゴシック" pitchFamily="34" charset="-128"/>
              </a:rPr>
              <a:t>and click the             </a:t>
            </a:r>
            <a:r>
              <a:rPr lang="en-US" sz="1400" dirty="0" smtClean="0">
                <a:ea typeface="ＭＳ Ｐゴシック" pitchFamily="34" charset="-128"/>
              </a:rPr>
              <a:t>button. </a:t>
            </a:r>
          </a:p>
          <a:p>
            <a:pPr marL="342900" indent="-342900" eaLnBrk="1" hangingPunct="1">
              <a:spcBef>
                <a:spcPts val="1200"/>
              </a:spcBef>
              <a:spcAft>
                <a:spcPts val="600"/>
              </a:spcAft>
              <a:buSzPct val="100000"/>
              <a:buFont typeface="+mj-lt"/>
              <a:buAutoNum type="arabicPeriod" startAt="2"/>
              <a:defRPr/>
            </a:pP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startAt="2"/>
              <a:defRPr/>
            </a:pPr>
            <a:endParaRPr lang="en-US" sz="1400" dirty="0" smtClean="0">
              <a:ea typeface="ＭＳ Ｐゴシック" pitchFamily="34" charset="-128"/>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6155" y="3803012"/>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3"/>
          <p:cNvSpPr txBox="1">
            <a:spLocks noChangeArrowheads="1"/>
          </p:cNvSpPr>
          <p:nvPr/>
        </p:nvSpPr>
        <p:spPr bwMode="auto">
          <a:xfrm>
            <a:off x="330144" y="4068064"/>
            <a:ext cx="4289368" cy="2270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365760" indent="0" eaLnBrk="1" hangingPunct="1">
              <a:spcBef>
                <a:spcPts val="1200"/>
              </a:spcBef>
              <a:spcAft>
                <a:spcPts val="600"/>
              </a:spcAft>
              <a:buSzPct val="100000"/>
              <a:buNone/>
              <a:defRPr/>
            </a:pPr>
            <a:r>
              <a:rPr lang="en-US" sz="1400" dirty="0">
                <a:ea typeface="ＭＳ Ｐゴシック" pitchFamily="34" charset="-128"/>
              </a:rPr>
              <a:t>Notice that EViews now offers to forecasts </a:t>
            </a:r>
            <a:r>
              <a:rPr lang="en-US" sz="1400" dirty="0" smtClean="0">
                <a:ea typeface="ＭＳ Ｐゴシック" pitchFamily="34" charset="-128"/>
              </a:rPr>
              <a:t>only the complex expression, since it is unable to solve and normalize for </a:t>
            </a:r>
            <a:r>
              <a:rPr lang="en-US" sz="1400" b="1" i="1" dirty="0" smtClean="0">
                <a:ea typeface="ＭＳ Ｐゴシック" pitchFamily="34" charset="-128"/>
              </a:rPr>
              <a:t>payroll</a:t>
            </a:r>
            <a:r>
              <a:rPr lang="en-US" sz="1400" dirty="0" smtClean="0">
                <a:ea typeface="ＭＳ Ｐゴシック" pitchFamily="34" charset="-128"/>
              </a:rPr>
              <a:t>. Note also that only static forecasts are available since EViews is unable to solve for lagged values of </a:t>
            </a:r>
            <a:r>
              <a:rPr lang="en-US" sz="1400" b="1" i="1" dirty="0" smtClean="0">
                <a:ea typeface="ＭＳ Ｐゴシック" pitchFamily="34" charset="-128"/>
              </a:rPr>
              <a:t>payroll</a:t>
            </a:r>
            <a:r>
              <a:rPr lang="en-US" sz="1400" dirty="0" smtClean="0">
                <a:ea typeface="ＭＳ Ｐゴシック" pitchFamily="34" charset="-128"/>
              </a:rPr>
              <a:t> on the right-hand-side. </a:t>
            </a:r>
          </a:p>
          <a:p>
            <a:pPr marL="342900" indent="-342900" eaLnBrk="1" hangingPunct="1">
              <a:spcBef>
                <a:spcPts val="0"/>
              </a:spcBef>
              <a:spcAft>
                <a:spcPts val="600"/>
              </a:spcAft>
              <a:buSzPct val="100000"/>
              <a:buFont typeface="+mj-lt"/>
              <a:buAutoNum type="arabicPeriod" startAt="4"/>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endParaRPr lang="en-US" sz="1400" dirty="0">
              <a:ea typeface="ＭＳ Ｐゴシック" pitchFamily="34" charset="-128"/>
            </a:endParaRP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512" y="1825700"/>
            <a:ext cx="4200525"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3"/>
          <p:cNvSpPr txBox="1">
            <a:spLocks noChangeArrowheads="1"/>
          </p:cNvSpPr>
          <p:nvPr/>
        </p:nvSpPr>
        <p:spPr bwMode="gray">
          <a:xfrm>
            <a:off x="4702079" y="5251926"/>
            <a:ext cx="3258816"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equation is saved as </a:t>
            </a:r>
            <a:r>
              <a:rPr lang="en-US" sz="1400" b="1" i="1" dirty="0" smtClean="0">
                <a:solidFill>
                  <a:srgbClr val="003399"/>
                </a:solidFill>
              </a:rPr>
              <a:t>eq14</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916064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01112" y="1177683"/>
            <a:ext cx="4225752" cy="2065247"/>
          </a:xfrm>
        </p:spPr>
        <p:txBody>
          <a:bodyPr/>
          <a:lstStyle/>
          <a:p>
            <a:pPr eaLnBrk="1" hangingPunct="1">
              <a:buSzPct val="100000"/>
              <a:buFont typeface="Arial" pitchFamily="34" charset="0"/>
              <a:buChar char="•"/>
              <a:defRPr/>
            </a:pPr>
            <a:r>
              <a:rPr lang="en-US" sz="1600" kern="1200" dirty="0" smtClean="0">
                <a:ea typeface="ＭＳ Ｐゴシック" pitchFamily="34" charset="-128"/>
              </a:rPr>
              <a:t>Estimation output is shown here. Note that EViews has estimated the model over the period </a:t>
            </a:r>
            <a:r>
              <a:rPr lang="en-US" sz="1600" i="1" kern="1200" dirty="0" smtClean="0">
                <a:ea typeface="ＭＳ Ｐゴシック" pitchFamily="34" charset="-128"/>
              </a:rPr>
              <a:t>1960m01 to 2013m03</a:t>
            </a:r>
            <a:r>
              <a:rPr lang="en-US" sz="1600" kern="1200" dirty="0" smtClean="0">
                <a:ea typeface="ＭＳ Ｐゴシック" pitchFamily="34" charset="-128"/>
              </a:rPr>
              <a:t>, for which we have </a:t>
            </a:r>
            <a:r>
              <a:rPr lang="en-US" sz="1600" b="1" i="1" kern="1200" dirty="0" smtClean="0">
                <a:ea typeface="ＭＳ Ｐゴシック" pitchFamily="34" charset="-128"/>
              </a:rPr>
              <a:t>payroll</a:t>
            </a:r>
            <a:r>
              <a:rPr lang="en-US" sz="1600" kern="1200" dirty="0" smtClean="0">
                <a:ea typeface="ＭＳ Ｐゴシック" pitchFamily="34" charset="-128"/>
              </a:rPr>
              <a:t> data.    </a:t>
            </a:r>
          </a:p>
          <a:p>
            <a:pPr eaLnBrk="1" hangingPunct="1">
              <a:buSzPct val="100000"/>
              <a:buFont typeface="Arial" pitchFamily="34" charset="0"/>
              <a:buChar char="•"/>
              <a:defRPr/>
            </a:pPr>
            <a:r>
              <a:rPr lang="en-US" sz="1600" kern="1200" dirty="0" smtClean="0">
                <a:ea typeface="ＭＳ Ｐゴシック" pitchFamily="34" charset="-128"/>
              </a:rPr>
              <a:t>We also plot the actual and fitted values of the model (shown below), by pressing </a:t>
            </a:r>
            <a:r>
              <a:rPr lang="en-US" sz="1600" b="1" kern="1200" dirty="0" smtClean="0">
                <a:ea typeface="ＭＳ Ｐゴシック" pitchFamily="34" charset="-128"/>
              </a:rPr>
              <a:t>View </a:t>
            </a:r>
            <a:r>
              <a:rPr lang="en-US" sz="1600" b="1" dirty="0" smtClean="0"/>
              <a:t>→ Actual, Fitted, Residual → Actual Fitted Residual Graph</a:t>
            </a:r>
            <a:r>
              <a:rPr lang="en-US" sz="1600" kern="1200" dirty="0" smtClean="0">
                <a:ea typeface="ＭＳ Ｐゴシック" pitchFamily="34" charset="-128"/>
              </a:rPr>
              <a:t>.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6</a:t>
            </a:fld>
            <a:endParaRPr lang="en-US" sz="80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6864" y="1242901"/>
            <a:ext cx="4297567" cy="4830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010" y="3343385"/>
            <a:ext cx="3958895" cy="2729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0554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Forecasting</a:t>
            </a:r>
          </a:p>
        </p:txBody>
      </p:sp>
      <p:sp>
        <p:nvSpPr>
          <p:cNvPr id="6148" name="Rectangle 3"/>
          <p:cNvSpPr>
            <a:spLocks noGrp="1" noChangeArrowheads="1"/>
          </p:cNvSpPr>
          <p:nvPr>
            <p:ph idx="1"/>
          </p:nvPr>
        </p:nvSpPr>
        <p:spPr>
          <a:xfrm>
            <a:off x="539335" y="1177684"/>
            <a:ext cx="8434544" cy="821238"/>
          </a:xfrm>
        </p:spPr>
        <p:txBody>
          <a:bodyPr/>
          <a:lstStyle/>
          <a:p>
            <a:pPr eaLnBrk="1" hangingPunct="1">
              <a:buSzPct val="100000"/>
              <a:buFont typeface="Arial" pitchFamily="34" charset="0"/>
              <a:buChar char="•"/>
              <a:defRPr/>
            </a:pPr>
            <a:r>
              <a:rPr lang="en-US" sz="1800" kern="1200" dirty="0" smtClean="0">
                <a:ea typeface="ＭＳ Ｐゴシック" pitchFamily="34" charset="-128"/>
              </a:rPr>
              <a:t>Now, let’s produce a forecast for the </a:t>
            </a:r>
            <a:r>
              <a:rPr lang="en-US" sz="1800" b="1" i="1" kern="1200" dirty="0" smtClean="0">
                <a:ea typeface="ＭＳ Ｐゴシック" pitchFamily="34" charset="-128"/>
              </a:rPr>
              <a:t>payroll</a:t>
            </a:r>
            <a:r>
              <a:rPr lang="en-US" sz="1800" kern="1200" dirty="0" smtClean="0">
                <a:ea typeface="ＭＳ Ｐゴシック" pitchFamily="34" charset="-128"/>
              </a:rPr>
              <a:t> series based on our model.</a:t>
            </a:r>
          </a:p>
          <a:p>
            <a:pPr eaLnBrk="1" hangingPunct="1">
              <a:buSzPct val="100000"/>
              <a:buFont typeface="Arial" pitchFamily="34" charset="0"/>
              <a:buChar char="•"/>
              <a:defRPr/>
            </a:pPr>
            <a:r>
              <a:rPr lang="en-US" sz="1800" kern="1200" dirty="0" smtClean="0">
                <a:ea typeface="ＭＳ Ｐゴシック" pitchFamily="34" charset="-128"/>
              </a:rPr>
              <a:t>For this, all we have to do is press the          button in the equation toolbar.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7</a:t>
            </a:fld>
            <a:endParaRPr lang="en-US" sz="800" smtClean="0"/>
          </a:p>
        </p:txBody>
      </p:sp>
      <p:sp>
        <p:nvSpPr>
          <p:cNvPr id="15" name="Rectangle 3"/>
          <p:cNvSpPr txBox="1">
            <a:spLocks noChangeArrowheads="1"/>
          </p:cNvSpPr>
          <p:nvPr/>
        </p:nvSpPr>
        <p:spPr bwMode="auto">
          <a:xfrm>
            <a:off x="568907" y="1893811"/>
            <a:ext cx="4120051" cy="4517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71450" indent="-171450" algn="l" rtl="0" eaLnBrk="0" fontAlgn="base" hangingPunct="0">
              <a:spcBef>
                <a:spcPct val="20000"/>
              </a:spcBef>
              <a:spcAft>
                <a:spcPct val="0"/>
              </a:spcAft>
              <a:buClr>
                <a:schemeClr val="accent2"/>
              </a:buClr>
              <a:buSzPct val="90000"/>
              <a:buFont typeface="Times" pitchFamily="18" charset="0"/>
              <a:buChar char="•"/>
              <a:defRPr sz="2200">
                <a:solidFill>
                  <a:schemeClr val="hlink"/>
                </a:solidFill>
                <a:latin typeface="+mn-lt"/>
                <a:ea typeface="ＭＳ Ｐゴシック" charset="0"/>
                <a:cs typeface="+mn-cs"/>
              </a:defRPr>
            </a:lvl1pPr>
            <a:lvl2pPr marL="573088" indent="-171450" algn="l" rtl="0" eaLnBrk="0" fontAlgn="base" hangingPunct="0">
              <a:spcBef>
                <a:spcPct val="20000"/>
              </a:spcBef>
              <a:spcAft>
                <a:spcPct val="0"/>
              </a:spcAft>
              <a:buClr>
                <a:schemeClr val="accent2"/>
              </a:buClr>
              <a:buSzPct val="90000"/>
              <a:buFont typeface="Times" pitchFamily="18" charset="0"/>
              <a:buChar char="•"/>
              <a:defRPr>
                <a:solidFill>
                  <a:schemeClr val="hlink"/>
                </a:solidFill>
                <a:latin typeface="+mn-lt"/>
                <a:ea typeface="ＭＳ Ｐゴシック" charset="0"/>
              </a:defRPr>
            </a:lvl2pPr>
            <a:lvl3pPr marL="917575" indent="-173038" algn="l" rtl="0" eaLnBrk="0" fontAlgn="base" hangingPunct="0">
              <a:spcBef>
                <a:spcPct val="20000"/>
              </a:spcBef>
              <a:spcAft>
                <a:spcPct val="0"/>
              </a:spcAft>
              <a:buClr>
                <a:schemeClr val="accent2"/>
              </a:buClr>
              <a:buSzPct val="90000"/>
              <a:buFont typeface="Times" pitchFamily="18" charset="0"/>
              <a:buChar char="•"/>
              <a:defRPr sz="1400">
                <a:solidFill>
                  <a:schemeClr val="hlink"/>
                </a:solidFill>
                <a:latin typeface="+mn-lt"/>
                <a:ea typeface="ＭＳ Ｐゴシック" charset="0"/>
              </a:defRPr>
            </a:lvl3pPr>
            <a:lvl4pPr marL="1196975" indent="-16510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4pPr>
            <a:lvl5pPr marL="1539875" indent="-171450" algn="l" rtl="0" eaLnBrk="0" fontAlgn="base" hangingPunct="0">
              <a:spcBef>
                <a:spcPct val="20000"/>
              </a:spcBef>
              <a:spcAft>
                <a:spcPct val="0"/>
              </a:spcAft>
              <a:buClr>
                <a:schemeClr val="accent2"/>
              </a:buClr>
              <a:buSzPct val="90000"/>
              <a:buFont typeface="Times" pitchFamily="18" charset="0"/>
              <a:buChar char="•"/>
              <a:defRPr sz="1200">
                <a:solidFill>
                  <a:schemeClr val="hlink"/>
                </a:solidFill>
                <a:latin typeface="+mn-lt"/>
                <a:ea typeface="ＭＳ Ｐゴシック" charset="0"/>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a:lstStyle>
          <a:p>
            <a:pPr marL="0" indent="0" eaLnBrk="1" hangingPunct="1">
              <a:buSzPct val="100000"/>
              <a:buNone/>
              <a:defRPr/>
            </a:pPr>
            <a:r>
              <a:rPr lang="en-US" sz="1600" u="sng" dirty="0" smtClean="0">
                <a:ea typeface="ＭＳ Ｐゴシック" pitchFamily="34" charset="-128"/>
              </a:rPr>
              <a:t>Example 1: Forecasting</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Open </a:t>
            </a:r>
            <a:r>
              <a:rPr lang="en-US" sz="1400" b="1" i="1" dirty="0" smtClean="0">
                <a:ea typeface="ＭＳ Ｐゴシック" pitchFamily="34" charset="-128"/>
              </a:rPr>
              <a:t>eq01</a:t>
            </a:r>
            <a:r>
              <a:rPr lang="en-US" sz="1400" dirty="0" smtClean="0">
                <a:ea typeface="ＭＳ Ｐゴシック" pitchFamily="34" charset="-128"/>
              </a:rPr>
              <a:t>. On the equation box toolbar, press the              button. The </a:t>
            </a:r>
            <a:r>
              <a:rPr lang="en-US" sz="1400" b="1" i="1" dirty="0" smtClean="0">
                <a:ea typeface="ＭＳ Ｐゴシック" pitchFamily="34" charset="-128"/>
              </a:rPr>
              <a:t>Forecast</a:t>
            </a:r>
            <a:r>
              <a:rPr lang="en-US" sz="1400" dirty="0" smtClean="0">
                <a:ea typeface="ＭＳ Ｐゴシック" pitchFamily="34" charset="-128"/>
              </a:rPr>
              <a:t> dialog box opens up.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Series name</a:t>
            </a:r>
            <a:r>
              <a:rPr lang="en-US" sz="1400" dirty="0" smtClean="0">
                <a:ea typeface="ＭＳ Ｐゴシック" pitchFamily="34" charset="-128"/>
              </a:rPr>
              <a:t>, specify a name for the  forecast series. EViews suggests a name (</a:t>
            </a:r>
            <a:r>
              <a:rPr lang="en-US" sz="1400" i="1" dirty="0" err="1" smtClean="0">
                <a:ea typeface="ＭＳ Ｐゴシック" pitchFamily="34" charset="-128"/>
              </a:rPr>
              <a:t>payrollf</a:t>
            </a:r>
            <a:r>
              <a:rPr lang="en-US" sz="1400" dirty="0" smtClean="0">
                <a:ea typeface="ＭＳ Ｐゴシック" pitchFamily="34" charset="-128"/>
              </a:rPr>
              <a:t>) but this series will be overwritten every time a new model is estimated. Let’s save our series as </a:t>
            </a:r>
            <a:r>
              <a:rPr lang="en-US" sz="1400" b="1" i="1" dirty="0" smtClean="0">
                <a:ea typeface="ＭＳ Ｐゴシック" pitchFamily="34" charset="-128"/>
              </a:rPr>
              <a:t>eq01_f</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Forecast sample</a:t>
            </a:r>
            <a:r>
              <a:rPr lang="en-US" sz="1400" dirty="0" smtClean="0">
                <a:ea typeface="ＭＳ Ｐゴシック" pitchFamily="34" charset="-128"/>
              </a:rPr>
              <a:t>, select the sample over which the forecast will be carried out. Here we type, </a:t>
            </a:r>
            <a:r>
              <a:rPr lang="en-US" sz="1400" b="1" i="1" dirty="0" smtClean="0">
                <a:ea typeface="ＭＳ Ｐゴシック" pitchFamily="34" charset="-128"/>
              </a:rPr>
              <a:t>2013m04 @last. </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Check “</a:t>
            </a:r>
            <a:r>
              <a:rPr lang="en-US" sz="1400" b="1" dirty="0" smtClean="0">
                <a:ea typeface="ＭＳ Ｐゴシック" pitchFamily="34" charset="-128"/>
              </a:rPr>
              <a:t>Insert actuals for out-of-sample observations</a:t>
            </a:r>
            <a:r>
              <a:rPr lang="en-US" sz="1400" dirty="0" smtClean="0">
                <a:ea typeface="ＭＳ Ｐゴシック" pitchFamily="34" charset="-128"/>
              </a:rPr>
              <a:t>.”</a:t>
            </a: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Under </a:t>
            </a:r>
            <a:r>
              <a:rPr lang="en-US" sz="1400" b="1" i="1" dirty="0" smtClean="0">
                <a:ea typeface="ＭＳ Ｐゴシック" pitchFamily="34" charset="-128"/>
              </a:rPr>
              <a:t>Method</a:t>
            </a:r>
            <a:r>
              <a:rPr lang="en-US" sz="1400" dirty="0" smtClean="0">
                <a:ea typeface="ＭＳ Ｐゴシック" pitchFamily="34" charset="-128"/>
              </a:rPr>
              <a:t>, notice that EViews indicates this is a </a:t>
            </a:r>
            <a:r>
              <a:rPr lang="en-US" sz="1400" b="1" dirty="0" smtClean="0">
                <a:ea typeface="ＭＳ Ｐゴシック" pitchFamily="34" charset="-128"/>
              </a:rPr>
              <a:t>Static</a:t>
            </a:r>
            <a:r>
              <a:rPr lang="en-US" sz="1400" dirty="0" smtClean="0">
                <a:ea typeface="ＭＳ Ｐゴシック" pitchFamily="34" charset="-128"/>
              </a:rPr>
              <a:t> forecast (no dynamics in the equation) (more details later). </a:t>
            </a:r>
          </a:p>
          <a:p>
            <a:pPr marL="342900" indent="-342900" eaLnBrk="1" hangingPunct="1">
              <a:spcBef>
                <a:spcPts val="0"/>
              </a:spcBef>
              <a:spcAft>
                <a:spcPts val="600"/>
              </a:spcAft>
              <a:buSzPct val="100000"/>
              <a:buFont typeface="+mj-lt"/>
              <a:buAutoNum type="arabicPeriod"/>
              <a:defRPr/>
            </a:pPr>
            <a:r>
              <a:rPr lang="en-US" sz="1400" dirty="0">
                <a:ea typeface="ＭＳ Ｐゴシック" pitchFamily="34" charset="-128"/>
              </a:rPr>
              <a:t>Under Output, check </a:t>
            </a:r>
            <a:r>
              <a:rPr lang="en-US" sz="1400" b="1" dirty="0">
                <a:ea typeface="ＭＳ Ｐゴシック" pitchFamily="34" charset="-128"/>
              </a:rPr>
              <a:t>Forecast graph </a:t>
            </a:r>
            <a:r>
              <a:rPr lang="en-US" sz="1400" dirty="0">
                <a:ea typeface="ＭＳ Ｐゴシック" pitchFamily="34" charset="-128"/>
              </a:rPr>
              <a:t>and </a:t>
            </a:r>
            <a:r>
              <a:rPr lang="en-US" sz="1400" b="1" dirty="0">
                <a:ea typeface="ＭＳ Ｐゴシック" pitchFamily="34" charset="-128"/>
              </a:rPr>
              <a:t>Forecast evaluation</a:t>
            </a:r>
            <a:r>
              <a:rPr lang="en-US" sz="1400" dirty="0">
                <a:ea typeface="ＭＳ Ｐゴシック" pitchFamily="34" charset="-128"/>
              </a:rPr>
              <a:t>. </a:t>
            </a:r>
            <a:endParaRPr lang="en-US" sz="1400" dirty="0" smtClean="0">
              <a:ea typeface="ＭＳ Ｐゴシック" pitchFamily="34" charset="-128"/>
            </a:endParaRPr>
          </a:p>
          <a:p>
            <a:pPr marL="342900" indent="-342900" eaLnBrk="1" hangingPunct="1">
              <a:spcBef>
                <a:spcPts val="0"/>
              </a:spcBef>
              <a:spcAft>
                <a:spcPts val="600"/>
              </a:spcAft>
              <a:buSzPct val="100000"/>
              <a:buFont typeface="+mj-lt"/>
              <a:buAutoNum type="arabicPeriod"/>
              <a:defRPr/>
            </a:pPr>
            <a:r>
              <a:rPr lang="en-US" sz="1400" dirty="0" smtClean="0">
                <a:ea typeface="ＭＳ Ｐゴシック" pitchFamily="34" charset="-128"/>
              </a:rPr>
              <a:t>Click </a:t>
            </a:r>
            <a:r>
              <a:rPr lang="en-US" sz="1400" b="1" dirty="0" smtClean="0">
                <a:ea typeface="ＭＳ Ｐゴシック" pitchFamily="34" charset="-128"/>
              </a:rPr>
              <a:t>OK</a:t>
            </a:r>
            <a:r>
              <a:rPr lang="en-US" sz="1400" dirty="0" smtClean="0">
                <a:ea typeface="ＭＳ Ｐゴシック" pitchFamily="34" charset="-128"/>
              </a:rPr>
              <a:t>. </a:t>
            </a:r>
          </a:p>
          <a:p>
            <a:pPr marL="342900" indent="-342900" eaLnBrk="1" hangingPunct="1">
              <a:spcBef>
                <a:spcPts val="0"/>
              </a:spcBef>
              <a:spcAft>
                <a:spcPts val="600"/>
              </a:spcAft>
              <a:buSzPct val="100000"/>
              <a:buFont typeface="+mj-lt"/>
              <a:buAutoNum type="arabicPeriod"/>
              <a:defRPr/>
            </a:pPr>
            <a:endParaRPr lang="en-US" sz="1400" dirty="0" smtClean="0">
              <a:ea typeface="ＭＳ Ｐゴシック" pitchFamily="34" charset="-128"/>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8958" y="1595881"/>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5066" y="2386005"/>
            <a:ext cx="495300" cy="200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2633" y="1968240"/>
            <a:ext cx="4191000"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5497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Forecasting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01112" y="1177684"/>
            <a:ext cx="3830646" cy="1310336"/>
          </a:xfrm>
        </p:spPr>
        <p:txBody>
          <a:bodyPr/>
          <a:lstStyle/>
          <a:p>
            <a:pPr eaLnBrk="1" hangingPunct="1">
              <a:buSzPct val="100000"/>
              <a:buFont typeface="Arial" pitchFamily="34" charset="0"/>
              <a:buChar char="•"/>
              <a:defRPr/>
            </a:pPr>
            <a:r>
              <a:rPr lang="en-US" sz="1600" kern="1200" dirty="0" smtClean="0">
                <a:ea typeface="ＭＳ Ｐゴシック" pitchFamily="34" charset="-128"/>
              </a:rPr>
              <a:t>The </a:t>
            </a:r>
            <a:r>
              <a:rPr lang="en-US" sz="1600" i="1" kern="1200" dirty="0" smtClean="0">
                <a:ea typeface="ＭＳ Ｐゴシック" pitchFamily="34" charset="-128"/>
              </a:rPr>
              <a:t>Forecast Output </a:t>
            </a:r>
            <a:r>
              <a:rPr lang="en-US" sz="1600" kern="1200" dirty="0" smtClean="0">
                <a:ea typeface="ＭＳ Ｐゴシック" pitchFamily="34" charset="-128"/>
              </a:rPr>
              <a:t>is shown here. Notice that EViews shows the series </a:t>
            </a:r>
            <a:r>
              <a:rPr lang="en-US" sz="1600" b="1" i="1" kern="1200" dirty="0" smtClean="0">
                <a:ea typeface="ＭＳ Ｐゴシック" pitchFamily="34" charset="-128"/>
              </a:rPr>
              <a:t>Eq01_f </a:t>
            </a:r>
            <a:r>
              <a:rPr lang="en-US" sz="1600" kern="1200" dirty="0" smtClean="0">
                <a:ea typeface="ＭＳ Ｐゴシック" pitchFamily="34" charset="-128"/>
              </a:rPr>
              <a:t>over the forecast sample, together with 2 standard error bands.     </a:t>
            </a: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8</a:t>
            </a:fld>
            <a:endParaRPr lang="en-US" sz="800" smtClean="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5874" y="1204802"/>
            <a:ext cx="3771900"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3"/>
          <p:cNvSpPr txBox="1">
            <a:spLocks noChangeArrowheads="1"/>
          </p:cNvSpPr>
          <p:nvPr/>
        </p:nvSpPr>
        <p:spPr bwMode="gray">
          <a:xfrm>
            <a:off x="552450" y="3110543"/>
            <a:ext cx="3643424" cy="50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marL="569913" indent="-569913" eaLnBrk="1" hangingPunct="1">
              <a:spcBef>
                <a:spcPct val="20000"/>
              </a:spcBef>
              <a:buClr>
                <a:schemeClr val="accent2"/>
              </a:buClr>
              <a:buSzPct val="90000"/>
              <a:buFont typeface="Times" pitchFamily="18" charset="0"/>
              <a:buNone/>
            </a:pPr>
            <a:r>
              <a:rPr lang="en-US" sz="1400" b="1" dirty="0" smtClean="0">
                <a:solidFill>
                  <a:srgbClr val="003399"/>
                </a:solidFill>
              </a:rPr>
              <a:t>*Note</a:t>
            </a:r>
            <a:r>
              <a:rPr lang="en-US" sz="1400" b="1" dirty="0">
                <a:solidFill>
                  <a:srgbClr val="003399"/>
                </a:solidFill>
              </a:rPr>
              <a:t>: </a:t>
            </a:r>
            <a:r>
              <a:rPr lang="en-US" sz="1400" dirty="0" smtClean="0">
                <a:solidFill>
                  <a:srgbClr val="003399"/>
                </a:solidFill>
              </a:rPr>
              <a:t>This output is saved as </a:t>
            </a:r>
            <a:r>
              <a:rPr lang="en-US" sz="1400" b="1" i="1" dirty="0" smtClean="0">
                <a:solidFill>
                  <a:srgbClr val="003399"/>
                </a:solidFill>
              </a:rPr>
              <a:t>graph01</a:t>
            </a:r>
            <a:r>
              <a:rPr lang="en-US" sz="1400" dirty="0" smtClean="0">
                <a:solidFill>
                  <a:srgbClr val="003399"/>
                </a:solidFill>
              </a:rPr>
              <a:t> in </a:t>
            </a:r>
            <a:r>
              <a:rPr lang="en-US" sz="1400" b="1" i="1" dirty="0" smtClean="0">
                <a:solidFill>
                  <a:srgbClr val="003399"/>
                </a:solidFill>
              </a:rPr>
              <a:t>Results.wf1</a:t>
            </a:r>
            <a:r>
              <a:rPr lang="en-US" sz="1400" dirty="0" smtClean="0">
                <a:solidFill>
                  <a:srgbClr val="003399"/>
                </a:solidFill>
              </a:rPr>
              <a:t> </a:t>
            </a:r>
            <a:r>
              <a:rPr lang="en-US" sz="1400" dirty="0" err="1" smtClean="0">
                <a:solidFill>
                  <a:srgbClr val="003399"/>
                </a:solidFill>
              </a:rPr>
              <a:t>workfile</a:t>
            </a:r>
            <a:r>
              <a:rPr lang="en-US" sz="1400" dirty="0" smtClean="0">
                <a:solidFill>
                  <a:srgbClr val="003399"/>
                </a:solidFill>
              </a:rPr>
              <a:t>. </a:t>
            </a:r>
            <a:endParaRPr lang="en-US" sz="1400" dirty="0">
              <a:solidFill>
                <a:srgbClr val="003399"/>
              </a:solidFill>
            </a:endParaRPr>
          </a:p>
        </p:txBody>
      </p:sp>
    </p:spTree>
    <p:extLst>
      <p:ext uri="{BB962C8B-B14F-4D97-AF65-F5344CB8AC3E}">
        <p14:creationId xmlns:p14="http://schemas.microsoft.com/office/powerpoint/2010/main" val="3228044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smtClean="0">
                <a:ea typeface="ＭＳ Ｐゴシック" pitchFamily="34" charset="-128"/>
              </a:rPr>
              <a:t>Forecasting with Exogenous Variables</a:t>
            </a:r>
            <a:br>
              <a:rPr lang="en-US" dirty="0" smtClean="0">
                <a:ea typeface="ＭＳ Ｐゴシック" pitchFamily="34" charset="-128"/>
              </a:rPr>
            </a:br>
            <a:r>
              <a:rPr lang="en-US" dirty="0" smtClean="0">
                <a:ea typeface="ＭＳ Ｐゴシック" pitchFamily="34" charset="-128"/>
              </a:rPr>
              <a:t>Example 1: Forecasting </a:t>
            </a:r>
            <a:r>
              <a:rPr lang="en-US" sz="1800" dirty="0" smtClean="0">
                <a:ea typeface="ＭＳ Ｐゴシック" pitchFamily="34" charset="-128"/>
              </a:rPr>
              <a:t>(cont’d)</a:t>
            </a:r>
          </a:p>
        </p:txBody>
      </p:sp>
      <p:sp>
        <p:nvSpPr>
          <p:cNvPr id="6148" name="Rectangle 3"/>
          <p:cNvSpPr>
            <a:spLocks noGrp="1" noChangeArrowheads="1"/>
          </p:cNvSpPr>
          <p:nvPr>
            <p:ph idx="1"/>
          </p:nvPr>
        </p:nvSpPr>
        <p:spPr>
          <a:xfrm>
            <a:off x="401111" y="1177683"/>
            <a:ext cx="5011305" cy="4755284"/>
          </a:xfrm>
        </p:spPr>
        <p:txBody>
          <a:bodyPr/>
          <a:lstStyle/>
          <a:p>
            <a:pPr eaLnBrk="1" hangingPunct="1">
              <a:buSzPct val="100000"/>
              <a:buFont typeface="Arial" pitchFamily="34" charset="0"/>
              <a:buChar char="•"/>
              <a:defRPr/>
            </a:pPr>
            <a:r>
              <a:rPr lang="en-US" sz="1400" kern="1200" dirty="0" smtClean="0">
                <a:ea typeface="ＭＳ Ｐゴシック" pitchFamily="34" charset="-128"/>
              </a:rPr>
              <a:t>Note also that there is now a new series</a:t>
            </a:r>
            <a:r>
              <a:rPr lang="en-US" sz="1400" b="1" i="1" kern="1200" dirty="0" smtClean="0">
                <a:ea typeface="ＭＳ Ｐゴシック" pitchFamily="34" charset="-128"/>
              </a:rPr>
              <a:t> eq01_f </a:t>
            </a:r>
            <a:r>
              <a:rPr lang="en-US" sz="1400" kern="1200" dirty="0" smtClean="0">
                <a:ea typeface="ＭＳ Ｐゴシック" pitchFamily="34" charset="-128"/>
              </a:rPr>
              <a:t>saved in the </a:t>
            </a:r>
            <a:r>
              <a:rPr lang="en-US" sz="1400" kern="1200" dirty="0" err="1" smtClean="0">
                <a:ea typeface="ＭＳ Ｐゴシック" pitchFamily="34" charset="-128"/>
              </a:rPr>
              <a:t>workfile</a:t>
            </a:r>
            <a:r>
              <a:rPr lang="en-US" sz="1400" kern="1200" dirty="0" smtClean="0">
                <a:ea typeface="ＭＳ Ｐゴシック" pitchFamily="34" charset="-128"/>
              </a:rPr>
              <a:t>. Let’s open this series and the original </a:t>
            </a:r>
            <a:r>
              <a:rPr lang="en-US" sz="1400" b="1" i="1" kern="1200" dirty="0" smtClean="0">
                <a:ea typeface="ＭＳ Ｐゴシック" pitchFamily="34" charset="-128"/>
              </a:rPr>
              <a:t>payroll</a:t>
            </a:r>
            <a:r>
              <a:rPr lang="en-US" sz="1400" kern="1200" dirty="0" smtClean="0">
                <a:ea typeface="ＭＳ Ｐゴシック" pitchFamily="34" charset="-128"/>
              </a:rPr>
              <a:t> series as a group to inspect them more closely.</a:t>
            </a:r>
          </a:p>
          <a:p>
            <a:pPr eaLnBrk="1" hangingPunct="1">
              <a:buSzPct val="100000"/>
              <a:buFont typeface="Arial" pitchFamily="34" charset="0"/>
              <a:buChar char="•"/>
              <a:defRPr/>
            </a:pPr>
            <a:r>
              <a:rPr lang="en-US" sz="1400" kern="1200" dirty="0" smtClean="0">
                <a:ea typeface="ＭＳ Ｐゴシック" pitchFamily="34" charset="-128"/>
              </a:rPr>
              <a:t>Notice that the two series are identical when looking at the historical data. This is because we elected to check the box “</a:t>
            </a:r>
            <a:r>
              <a:rPr lang="en-US" sz="1400" b="1" dirty="0" smtClean="0">
                <a:ea typeface="ＭＳ Ｐゴシック" pitchFamily="34" charset="-128"/>
              </a:rPr>
              <a:t>Insert </a:t>
            </a:r>
            <a:r>
              <a:rPr lang="en-US" sz="1400" b="1" dirty="0">
                <a:ea typeface="ＭＳ Ｐゴシック" pitchFamily="34" charset="-128"/>
              </a:rPr>
              <a:t>actuals for out-of-sample </a:t>
            </a:r>
            <a:r>
              <a:rPr lang="en-US" sz="1400" b="1" dirty="0" smtClean="0">
                <a:ea typeface="ＭＳ Ｐゴシック" pitchFamily="34" charset="-128"/>
              </a:rPr>
              <a:t>observations” </a:t>
            </a:r>
            <a:r>
              <a:rPr lang="en-US" sz="1400" dirty="0" smtClean="0">
                <a:ea typeface="ＭＳ Ｐゴシック" pitchFamily="34" charset="-128"/>
              </a:rPr>
              <a:t>which instructs EViews to use actual payroll data for the out-of-forecast sample. </a:t>
            </a:r>
            <a:endParaRPr lang="en-US" sz="1400" kern="1200" dirty="0" smtClean="0">
              <a:ea typeface="ＭＳ Ｐゴシック" pitchFamily="34" charset="-128"/>
            </a:endParaRPr>
          </a:p>
          <a:p>
            <a:pPr eaLnBrk="1" hangingPunct="1">
              <a:buSzPct val="100000"/>
              <a:buFont typeface="Arial" pitchFamily="34" charset="0"/>
              <a:buChar char="•"/>
              <a:defRPr/>
            </a:pPr>
            <a:r>
              <a:rPr lang="en-US" sz="1400" kern="1200" dirty="0" smtClean="0">
                <a:ea typeface="ＭＳ Ｐゴシック" pitchFamily="34" charset="-128"/>
              </a:rPr>
              <a:t>However, the </a:t>
            </a:r>
            <a:r>
              <a:rPr lang="en-US" sz="1400" b="1" i="1" kern="1200" dirty="0" smtClean="0">
                <a:ea typeface="ＭＳ Ｐゴシック" pitchFamily="34" charset="-128"/>
              </a:rPr>
              <a:t>eq01_f </a:t>
            </a:r>
            <a:r>
              <a:rPr lang="en-US" sz="1400" kern="1200" dirty="0" smtClean="0">
                <a:ea typeface="ＭＳ Ｐゴシック" pitchFamily="34" charset="-128"/>
              </a:rPr>
              <a:t>series contains actual forecasts of the payroll series for future periods. How does EViews compute these values? </a:t>
            </a:r>
          </a:p>
          <a:p>
            <a:pPr eaLnBrk="1" hangingPunct="1">
              <a:buSzPct val="100000"/>
              <a:buFont typeface="Arial" pitchFamily="34" charset="0"/>
              <a:buChar char="•"/>
              <a:defRPr/>
            </a:pPr>
            <a:r>
              <a:rPr lang="en-US" sz="1400" kern="1200" dirty="0" smtClean="0">
                <a:ea typeface="ＭＳ Ｐゴシック" pitchFamily="34" charset="-128"/>
              </a:rPr>
              <a:t>Recall that the explanatory variables in this model are </a:t>
            </a:r>
            <a:r>
              <a:rPr lang="en-US" sz="1400" b="1" i="1" kern="1200" dirty="0" smtClean="0">
                <a:ea typeface="ＭＳ Ｐゴシック" pitchFamily="34" charset="-128"/>
              </a:rPr>
              <a:t>@trend </a:t>
            </a:r>
            <a:r>
              <a:rPr lang="en-US" sz="1400" kern="1200" dirty="0" smtClean="0">
                <a:ea typeface="ＭＳ Ｐゴシック" pitchFamily="34" charset="-128"/>
              </a:rPr>
              <a:t>and seasonal factors. EViews computes the forecast for April 2013 as follows: </a:t>
            </a:r>
          </a:p>
          <a:p>
            <a:pPr>
              <a:buFont typeface="Wingdings" pitchFamily="2" charset="2"/>
              <a:buChar char="ü"/>
            </a:pPr>
            <a:r>
              <a:rPr lang="en-US" sz="1400" i="1" kern="1200" dirty="0" smtClean="0">
                <a:ea typeface="ＭＳ Ｐゴシック" pitchFamily="34" charset="-128"/>
              </a:rPr>
              <a:t>    @</a:t>
            </a:r>
            <a:r>
              <a:rPr lang="en-US" sz="1400" i="1" kern="1200" dirty="0" err="1" smtClean="0">
                <a:ea typeface="ＭＳ Ｐゴシック" pitchFamily="34" charset="-128"/>
              </a:rPr>
              <a:t>trend</a:t>
            </a:r>
            <a:r>
              <a:rPr lang="en-US" sz="1400" i="1" kern="1200" baseline="-25000" dirty="0" err="1" smtClean="0">
                <a:ea typeface="ＭＳ Ｐゴシック" pitchFamily="34" charset="-128"/>
              </a:rPr>
              <a:t>April</a:t>
            </a:r>
            <a:r>
              <a:rPr lang="en-US" sz="1400" i="1" kern="1200" baseline="-25000" dirty="0" smtClean="0">
                <a:ea typeface="ＭＳ Ｐゴシック" pitchFamily="34" charset="-128"/>
              </a:rPr>
              <a:t> 2013 </a:t>
            </a:r>
            <a:r>
              <a:rPr lang="en-US" sz="1400" i="1" kern="1200" dirty="0" smtClean="0">
                <a:ea typeface="ＭＳ Ｐゴシック" pitchFamily="34" charset="-128"/>
              </a:rPr>
              <a:t>= 639; @trend coefficient=144.4909  </a:t>
            </a:r>
          </a:p>
          <a:p>
            <a:pPr>
              <a:buFont typeface="Wingdings" pitchFamily="2" charset="2"/>
              <a:buChar char="ü"/>
            </a:pPr>
            <a:r>
              <a:rPr lang="en-US" sz="1400" i="1" kern="1200" dirty="0">
                <a:ea typeface="ＭＳ Ｐゴシック" pitchFamily="34" charset="-128"/>
              </a:rPr>
              <a:t> </a:t>
            </a:r>
            <a:r>
              <a:rPr lang="en-US" sz="1400" i="1" kern="1200" dirty="0" smtClean="0">
                <a:ea typeface="ＭＳ Ｐゴシック" pitchFamily="34" charset="-128"/>
              </a:rPr>
              <a:t>   @month=4; @month=4 coefficient 1,476.381. </a:t>
            </a:r>
          </a:p>
          <a:p>
            <a:pPr>
              <a:buFont typeface="Wingdings" pitchFamily="2" charset="2"/>
              <a:buChar char="ü"/>
            </a:pPr>
            <a:r>
              <a:rPr lang="en-US" sz="1400" i="1" kern="1200" dirty="0">
                <a:ea typeface="ＭＳ Ｐゴシック" pitchFamily="34" charset="-128"/>
              </a:rPr>
              <a:t> </a:t>
            </a:r>
            <a:r>
              <a:rPr lang="en-US" sz="1400" i="1" kern="1200" dirty="0" smtClean="0">
                <a:ea typeface="ＭＳ Ｐゴシック" pitchFamily="34" charset="-128"/>
              </a:rPr>
              <a:t>   constant=51,730.04</a:t>
            </a:r>
            <a:endParaRPr lang="en-US" sz="1400" i="1" dirty="0"/>
          </a:p>
          <a:p>
            <a:pPr>
              <a:buFont typeface="Wingdings" pitchFamily="2" charset="2"/>
              <a:buChar char="ü"/>
            </a:pPr>
            <a:r>
              <a:rPr lang="en-US" sz="1400" i="1" dirty="0" smtClean="0"/>
              <a:t>    eq01_f </a:t>
            </a:r>
            <a:r>
              <a:rPr lang="en-US" sz="1400" i="1" baseline="-25000" dirty="0" smtClean="0"/>
              <a:t>April 2013</a:t>
            </a:r>
            <a:r>
              <a:rPr lang="en-US" sz="1400" i="1" dirty="0" smtClean="0"/>
              <a:t>= 51,730.04+144.4909*639+1,476.381*1</a:t>
            </a:r>
            <a:endParaRPr lang="en-US" sz="1400" i="1" dirty="0"/>
          </a:p>
          <a:p>
            <a:pPr marL="0" indent="0">
              <a:buNone/>
            </a:pPr>
            <a:r>
              <a:rPr lang="en-US" sz="1400" i="1" dirty="0" smtClean="0"/>
              <a:t>                               =145,536.076</a:t>
            </a:r>
            <a:r>
              <a:rPr lang="en-US" sz="1400" dirty="0"/>
              <a:t/>
            </a:r>
            <a:br>
              <a:rPr lang="en-US" sz="1400" dirty="0"/>
            </a:br>
            <a:endParaRPr lang="en-US" sz="1400" kern="1200" dirty="0" smtClean="0">
              <a:ea typeface="ＭＳ Ｐゴシック" pitchFamily="34" charset="-128"/>
            </a:endParaRPr>
          </a:p>
        </p:txBody>
      </p:sp>
      <p:sp>
        <p:nvSpPr>
          <p:cNvPr id="717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defRPr/>
            </a:pPr>
            <a:fld id="{8CADFCC1-53AE-405A-9CB5-0C278293556E}" type="slidenum">
              <a:rPr lang="en-US" sz="800" smtClean="0"/>
              <a:pPr eaLnBrk="1" hangingPunct="1">
                <a:defRPr/>
              </a:pPr>
              <a:t>9</a:t>
            </a:fld>
            <a:endParaRPr lang="en-US" sz="800" smtClean="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2416" y="1325193"/>
            <a:ext cx="2933700"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1"/>
          <p:cNvSpPr>
            <a:spLocks noChangeArrowheads="1"/>
          </p:cNvSpPr>
          <p:nvPr/>
        </p:nvSpPr>
        <p:spPr bwMode="auto">
          <a:xfrm>
            <a:off x="6943952" y="3192546"/>
            <a:ext cx="881602" cy="147467"/>
          </a:xfrm>
          <a:prstGeom prst="rect">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extLst>
      <p:ext uri="{BB962C8B-B14F-4D97-AF65-F5344CB8AC3E}">
        <p14:creationId xmlns:p14="http://schemas.microsoft.com/office/powerpoint/2010/main" val="16726195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8.0&quot;&gt;&lt;object type=&quot;1&quot; unique_id=&quot;10001&quot;&gt;&lt;object type=&quot;2&quot; unique_id=&quot;10853&quot;&gt;&lt;object type=&quot;3&quot; unique_id=&quot;10854&quot;&gt;&lt;property id=&quot;20148&quot; value=&quot;5&quot;/&gt;&lt;property id=&quot;20300&quot; value=&quot;Slide 1 - &amp;quot;EViews Training&amp;quot;&quot;/&gt;&lt;property id=&quot;20307&quot; value=&quot;371&quot;/&gt;&lt;/object&gt;&lt;object type=&quot;3&quot; unique_id=&quot;10855&quot;&gt;&lt;property id=&quot;20148&quot; value=&quot;5&quot;/&gt;&lt;property id=&quot;20300&quot; value=&quot;Slide 2 - &amp;quot;Data Series Objects: Series and Groups &amp;quot;&quot;/&gt;&lt;property id=&quot;20307&quot; value=&quot;372&quot;/&gt;&lt;/object&gt;&lt;object type=&quot;3&quot; unique_id=&quot;10856&quot;&gt;&lt;property id=&quot;20148&quot; value=&quot;5&quot;/&gt;&lt;property id=&quot;20300&quot; value=&quot;Slide 3&quot;/&gt;&lt;property id=&quot;20307&quot; value=&quot;374&quot;/&gt;&lt;/object&gt;&lt;object type=&quot;3&quot; unique_id=&quot;10857&quot;&gt;&lt;property id=&quot;20148&quot; value=&quot;5&quot;/&gt;&lt;property id=&quot;20300&quot; value=&quot;Slide 4 - &amp;quot;Creating Simple Dummies: Example 1 &amp;quot;&quot;/&gt;&lt;property id=&quot;20307&quot; value=&quot;375&quot;/&gt;&lt;/object&gt;&lt;object type=&quot;3&quot; unique_id=&quot;10858&quot;&gt;&lt;property id=&quot;20148&quot; value=&quot;5&quot;/&gt;&lt;property id=&quot;20300&quot; value=&quot;Slide 6 - &amp;quot;Creating Simple Dummies: Example 2 &amp;amp; 3 &amp;quot;&quot;/&gt;&lt;property id=&quot;20307&quot; value=&quot;376&quot;/&gt;&lt;/object&gt;&lt;object type=&quot;3&quot; unique_id=&quot;10859&quot;&gt;&lt;property id=&quot;20148&quot; value=&quot;5&quot;/&gt;&lt;property id=&quot;20300&quot; value=&quot;Slide 7&quot;/&gt;&lt;property id=&quot;20307&quot; value=&quot;377&quot;/&gt;&lt;/object&gt;&lt;object type=&quot;3&quot; unique_id=&quot;10860&quot;&gt;&lt;property id=&quot;20148&quot; value=&quot;5&quot;/&gt;&lt;property id=&quot;20300&quot; value=&quot;Slide 8 - &amp;quot;Creating Date Dummies: Example 1 &amp;quot;&quot;/&gt;&lt;property id=&quot;20307&quot; value=&quot;378&quot;/&gt;&lt;/object&gt;&lt;object type=&quot;3&quot; unique_id=&quot;10861&quot;&gt;&lt;property id=&quot;20148&quot; value=&quot;5&quot;/&gt;&lt;property id=&quot;20300&quot; value=&quot;Slide 10 - &amp;quot;Creating Date Dummies: Examples 4 &amp;amp; 5&amp;quot;&quot;/&gt;&lt;property id=&quot;20307&quot; value=&quot;379&quot;/&gt;&lt;/object&gt;&lt;object type=&quot;3&quot; unique_id=&quot;10862&quot;&gt;&lt;property id=&quot;20148&quot; value=&quot;5&quot;/&gt;&lt;property id=&quot;20300&quot; value=&quot;Slide 11&quot;/&gt;&lt;property id=&quot;20307&quot; value=&quot;380&quot;/&gt;&lt;/object&gt;&lt;object type=&quot;3&quot; unique_id=&quot;10863&quot;&gt;&lt;property id=&quot;20148&quot; value=&quot;5&quot;/&gt;&lt;property id=&quot;20300&quot; value=&quot;Slide 12 - &amp;quot;Creating Categorical Dummies: Example 1 &amp;quot;&quot;/&gt;&lt;property id=&quot;20307&quot; value=&quot;381&quot;/&gt;&lt;/object&gt;&lt;object type=&quot;3&quot; unique_id=&quot;10864&quot;&gt;&lt;property id=&quot;20148&quot; value=&quot;5&quot;/&gt;&lt;property id=&quot;20300&quot; value=&quot;Slide 13 - &amp;quot;Creating Categorical Dummies: Example 2 &amp;quot;&quot;/&gt;&lt;property id=&quot;20307&quot; value=&quot;382&quot;/&gt;&lt;/object&gt;&lt;object type=&quot;3&quot; unique_id=&quot;10865&quot;&gt;&lt;property id=&quot;20148&quot; value=&quot;5&quot;/&gt;&lt;property id=&quot;20300&quot; value=&quot;Slide 14 - &amp;quot;Creating Categorical Dummies: Example 3  &amp;quot;&quot;/&gt;&lt;property id=&quot;20307&quot; value=&quot;383&quot;/&gt;&lt;/object&gt;&lt;object type=&quot;3&quot; unique_id=&quot;10866&quot;&gt;&lt;property id=&quot;20148&quot; value=&quot;5&quot;/&gt;&lt;property id=&quot;20300&quot; value=&quot;Slide 15&quot;/&gt;&lt;property id=&quot;20307&quot; value=&quot;384&quot;/&gt;&lt;/object&gt;&lt;object type=&quot;3&quot; unique_id=&quot;10867&quot;&gt;&lt;property id=&quot;20148&quot; value=&quot;5&quot;/&gt;&lt;property id=&quot;20300&quot; value=&quot;Slide 16 - &amp;quot;Dummies in Regressions: Example 1 &amp;quot;&quot;/&gt;&lt;property id=&quot;20307&quot; value=&quot;385&quot;/&gt;&lt;/object&gt;&lt;object type=&quot;3&quot; unique_id=&quot;10868&quot;&gt;&lt;property id=&quot;20148&quot; value=&quot;5&quot;/&gt;&lt;property id=&quot;20300&quot; value=&quot;Slide 17 - &amp;quot;Dummies in Regressions: Example 2 &amp;quot;&quot;/&gt;&lt;property id=&quot;20307&quot; value=&quot;386&quot;/&gt;&lt;/object&gt;&lt;object type=&quot;3&quot; unique_id=&quot;10869&quot;&gt;&lt;property id=&quot;20148&quot; value=&quot;5&quot;/&gt;&lt;property id=&quot;20300&quot; value=&quot;Slide 18 - &amp;quot;Dummies in Regressions: Example 3 &amp;quot;&quot;/&gt;&lt;property id=&quot;20307&quot; value=&quot;387&quot;/&gt;&lt;/object&gt;&lt;object type=&quot;3&quot; unique_id=&quot;10870&quot;&gt;&lt;property id=&quot;20148&quot; value=&quot;5&quot;/&gt;&lt;property id=&quot;20300&quot; value=&quot;Slide 19 - &amp;quot;Dummies in Regressions: Example 3 (cont’d) &amp;quot;&quot;/&gt;&lt;property id=&quot;20307&quot; value=&quot;388&quot;/&gt;&lt;/object&gt;&lt;object type=&quot;3&quot; unique_id=&quot;13614&quot;&gt;&lt;property id=&quot;20148&quot; value=&quot;5&quot;/&gt;&lt;property id=&quot;20300&quot; value=&quot;Slide 9&quot;/&gt;&lt;property id=&quot;20307&quot; value=&quot;389&quot;/&gt;&lt;/object&gt;&lt;object type=&quot;3&quot; unique_id=&quot;13636&quot;&gt;&lt;property id=&quot;20148&quot; value=&quot;5&quot;/&gt;&lt;property id=&quot;20300&quot; value=&quot;Slide 20&quot;/&gt;&lt;property id=&quot;20307&quot; value=&quot;390&quot;/&gt;&lt;/object&gt;&lt;object type=&quot;3&quot; unique_id=&quot;13969&quot;&gt;&lt;property id=&quot;20148&quot; value=&quot;5&quot;/&gt;&lt;property id=&quot;20300&quot; value=&quot;Slide 5&quot;/&gt;&lt;property id=&quot;20307&quot; value=&quot;391&quot;/&gt;&lt;/object&gt;&lt;/object&gt;&lt;object type=&quot;8&quot; unique_id=&quot;10889&quot;&gt;&lt;/object&gt;&lt;/object&gt;&lt;/database&gt;"/>
  <p:tag name="SECTOMILLISECCONVERTED" val="1"/>
</p:tagLst>
</file>

<file path=ppt/theme/theme1.xml><?xml version="1.0" encoding="utf-8"?>
<a:theme xmlns:a="http://schemas.openxmlformats.org/drawingml/2006/main" name="3_Blank Presentation">
  <a:themeElements>
    <a:clrScheme name="3_Blank Presentation 1">
      <a:dk1>
        <a:srgbClr val="000000"/>
      </a:dk1>
      <a:lt1>
        <a:srgbClr val="FFFFFF"/>
      </a:lt1>
      <a:dk2>
        <a:srgbClr val="000000"/>
      </a:dk2>
      <a:lt2>
        <a:srgbClr val="CCCCCC"/>
      </a:lt2>
      <a:accent1>
        <a:srgbClr val="808080"/>
      </a:accent1>
      <a:accent2>
        <a:srgbClr val="3390E1"/>
      </a:accent2>
      <a:accent3>
        <a:srgbClr val="FFFFFF"/>
      </a:accent3>
      <a:accent4>
        <a:srgbClr val="000000"/>
      </a:accent4>
      <a:accent5>
        <a:srgbClr val="C0C0C0"/>
      </a:accent5>
      <a:accent6>
        <a:srgbClr val="2D82CC"/>
      </a:accent6>
      <a:hlink>
        <a:srgbClr val="003399"/>
      </a:hlink>
      <a:folHlink>
        <a:srgbClr val="1C146A"/>
      </a:folHlink>
    </a:clrScheme>
    <a:fontScheme name="3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3_Blank Presentation 1">
        <a:dk1>
          <a:srgbClr val="000000"/>
        </a:dk1>
        <a:lt1>
          <a:srgbClr val="FFFFFF"/>
        </a:lt1>
        <a:dk2>
          <a:srgbClr val="000000"/>
        </a:dk2>
        <a:lt2>
          <a:srgbClr val="CCCCCC"/>
        </a:lt2>
        <a:accent1>
          <a:srgbClr val="808080"/>
        </a:accent1>
        <a:accent2>
          <a:srgbClr val="3390E1"/>
        </a:accent2>
        <a:accent3>
          <a:srgbClr val="FFFFFF"/>
        </a:accent3>
        <a:accent4>
          <a:srgbClr val="000000"/>
        </a:accent4>
        <a:accent5>
          <a:srgbClr val="C0C0C0"/>
        </a:accent5>
        <a:accent6>
          <a:srgbClr val="2D82CC"/>
        </a:accent6>
        <a:hlink>
          <a:srgbClr val="003399"/>
        </a:hlink>
        <a:folHlink>
          <a:srgbClr val="1C146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BFBFBF"/>
      </a:dk1>
      <a:lt1>
        <a:srgbClr val="FFFFFF"/>
      </a:lt1>
      <a:dk2>
        <a:srgbClr val="000000"/>
      </a:dk2>
      <a:lt2>
        <a:srgbClr val="FFFFFF"/>
      </a:lt2>
      <a:accent1>
        <a:srgbClr val="808080"/>
      </a:accent1>
      <a:accent2>
        <a:srgbClr val="00A0DC"/>
      </a:accent2>
      <a:accent3>
        <a:srgbClr val="AAAAAA"/>
      </a:accent3>
      <a:accent4>
        <a:srgbClr val="DADADA"/>
      </a:accent4>
      <a:accent5>
        <a:srgbClr val="C0C0C0"/>
      </a:accent5>
      <a:accent6>
        <a:srgbClr val="0091C7"/>
      </a:accent6>
      <a:hlink>
        <a:srgbClr val="003597"/>
      </a:hlink>
      <a:folHlink>
        <a:srgbClr val="1C146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BFBFBF"/>
      </a:dk1>
      <a:lt1>
        <a:srgbClr val="FFFFFF"/>
      </a:lt1>
      <a:dk2>
        <a:srgbClr val="000000"/>
      </a:dk2>
      <a:lt2>
        <a:srgbClr val="FFFFFF"/>
      </a:lt2>
      <a:accent1>
        <a:srgbClr val="808080"/>
      </a:accent1>
      <a:accent2>
        <a:srgbClr val="00A0DC"/>
      </a:accent2>
      <a:accent3>
        <a:srgbClr val="AAAAAA"/>
      </a:accent3>
      <a:accent4>
        <a:srgbClr val="DADADA"/>
      </a:accent4>
      <a:accent5>
        <a:srgbClr val="C0C0C0"/>
      </a:accent5>
      <a:accent6>
        <a:srgbClr val="0091C7"/>
      </a:accent6>
      <a:hlink>
        <a:srgbClr val="003597"/>
      </a:hlink>
      <a:folHlink>
        <a:srgbClr val="1C146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7B09C5C17184D468F206DBB99D2D6EE" ma:contentTypeVersion="0" ma:contentTypeDescription="Create a new document." ma:contentTypeScope="" ma:versionID="4366e4bfe8c24520c6ac97cf248263b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62B6A4-46AE-44BC-B602-351B8E15754D}">
  <ds:schemaRefs>
    <ds:schemaRef ds:uri="http://schemas.microsoft.com/office/2006/metadata/longProperties"/>
  </ds:schemaRefs>
</ds:datastoreItem>
</file>

<file path=customXml/itemProps2.xml><?xml version="1.0" encoding="utf-8"?>
<ds:datastoreItem xmlns:ds="http://schemas.openxmlformats.org/officeDocument/2006/customXml" ds:itemID="{D3274669-787B-4EFD-8872-69E7B499937A}">
  <ds:schemaRefs>
    <ds:schemaRef ds:uri="http://schemas.microsoft.com/sharepoint/v3/contenttype/forms"/>
  </ds:schemaRefs>
</ds:datastoreItem>
</file>

<file path=customXml/itemProps3.xml><?xml version="1.0" encoding="utf-8"?>
<ds:datastoreItem xmlns:ds="http://schemas.openxmlformats.org/officeDocument/2006/customXml" ds:itemID="{5FB94F2E-DB63-4EA5-A45D-BCB14CB166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EB990552-310A-4CA3-924C-25CB8A1D063D}">
  <ds:schemaRefs>
    <ds:schemaRef ds:uri="http://schemas.microsoft.com/office/2006/metadata/properties"/>
    <ds:schemaRef ds:uri="http://purl.org/dc/elements/1.1/"/>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33333</TotalTime>
  <Words>6498</Words>
  <Application>Microsoft Office PowerPoint</Application>
  <PresentationFormat>On-screen Show (4:3)</PresentationFormat>
  <Paragraphs>528</Paragraphs>
  <Slides>56</Slides>
  <Notes>56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56</vt:i4>
      </vt:variant>
    </vt:vector>
  </HeadingPairs>
  <TitlesOfParts>
    <vt:vector size="62" baseType="lpstr">
      <vt:lpstr>MS PGothic</vt:lpstr>
      <vt:lpstr>Arial</vt:lpstr>
      <vt:lpstr>Courier</vt:lpstr>
      <vt:lpstr>Times</vt:lpstr>
      <vt:lpstr>Wingdings</vt:lpstr>
      <vt:lpstr>3_Blank Presentation</vt:lpstr>
      <vt:lpstr>EViews Training</vt:lpstr>
      <vt:lpstr>Data and Workfile Documentation</vt:lpstr>
      <vt:lpstr>Data and Workfile Documentation (cont’d)</vt:lpstr>
      <vt:lpstr>Forecasting</vt:lpstr>
      <vt:lpstr>Forecasting with Exogenous Variables Example 1</vt:lpstr>
      <vt:lpstr>Forecasting with Exogenous Variables Example 1 (cont’d)</vt:lpstr>
      <vt:lpstr>Forecasting with Exogenous Variables Example 1: Forecasting</vt:lpstr>
      <vt:lpstr>Forecasting with Exogenous Variables Example 1: Forecasting (cont’d)</vt:lpstr>
      <vt:lpstr>Forecasting with Exogenous Variables Example 1: Forecasting (cont’d)</vt:lpstr>
      <vt:lpstr>Forecasting with Exogenous Variables: Example 1: Forecast Sample Changes</vt:lpstr>
      <vt:lpstr>Forecasting with Exogenous Variables Example 1: Forecast Evaluation</vt:lpstr>
      <vt:lpstr>Forecasting with Exogenous Variables Example 1: Forecast Evaluation (cont’d)</vt:lpstr>
      <vt:lpstr>Forecasting with Exogenous Variables In-Sample vs. Out-of-Sample Forecasts</vt:lpstr>
      <vt:lpstr>Forecasting with Exogenous Variables Example 2: Out-of-Sample Forecasts</vt:lpstr>
      <vt:lpstr>Forecasting with Exogenous Variables Example 2: Out-of-Sample Forecasts (cont’d)</vt:lpstr>
      <vt:lpstr>Forecasting with Exogenous Variables Example 2: Out-of-Sample Forecasts (cont’d)</vt:lpstr>
      <vt:lpstr>Forecasting with Exogenous Variables Example 2: Forecast Evaluation Details</vt:lpstr>
      <vt:lpstr>Forecasting with Exogenous Variables Example 2: Forecast Evaluation Details (cont’d)</vt:lpstr>
      <vt:lpstr>Forecasting with Exogenous Variables Example 3: Forecasted Explanatory Variables</vt:lpstr>
      <vt:lpstr>Forecasting with Exogenous Variables Example 3</vt:lpstr>
      <vt:lpstr>Forecasting with Exogenous Variables Example 3: Forecasting</vt:lpstr>
      <vt:lpstr>Forecasting with Exogenous Variables Example 3: Forecasting (cont’d)</vt:lpstr>
      <vt:lpstr>Forecasting with Exogenous Variables Example 3: Forecast Evaluation</vt:lpstr>
      <vt:lpstr>PowerPoint Presentation</vt:lpstr>
      <vt:lpstr>Forecasting with Lagged Dependent Variables</vt:lpstr>
      <vt:lpstr>Forecasting with Lagged Dependent Variables Example 4</vt:lpstr>
      <vt:lpstr>Forecasting with Lagged Dependent Variables Example 4 (cont’d)</vt:lpstr>
      <vt:lpstr>Forecasting with Lagged Dependent Variables Example 4: Dynamic Forecast </vt:lpstr>
      <vt:lpstr>Forecasting with Lagged Dependent Variables Example 4: Dynamic Forecast (cont’d)</vt:lpstr>
      <vt:lpstr>Forecasting with Lagged Dependent Variables Example 4: Static Forecast</vt:lpstr>
      <vt:lpstr>Forecasting with Lagged Dependent Variables Example 4: Static Forecast (cont’d)</vt:lpstr>
      <vt:lpstr>Forecasting with Lagged Dependent Variables Example 4: Dynamic vs. Static Forecast</vt:lpstr>
      <vt:lpstr>PowerPoint Presentation</vt:lpstr>
      <vt:lpstr>Forecasting with AR terms Example 6</vt:lpstr>
      <vt:lpstr>Forecasting with AR Terms Example 6: Forecasting with AR terms</vt:lpstr>
      <vt:lpstr>Forecasting with AR Terms Example 6: Forecasting with AR terms (cont’d)</vt:lpstr>
      <vt:lpstr>Forecasting with AR Terms Example 6: Forecasting with AR terms (cont’d)</vt:lpstr>
      <vt:lpstr>Forecasting with AR Terms Example 6: Forecasting with AR terms (cont’d)</vt:lpstr>
      <vt:lpstr>Forecasting with MA terms Example 8</vt:lpstr>
      <vt:lpstr>Forecasting with MA Terms Example 8: Forecasting</vt:lpstr>
      <vt:lpstr>Forecasting with MA Terms A Few (technical) Notes </vt:lpstr>
      <vt:lpstr>Forecasting with MA Terms A Few (technical) Notes (cont’d)</vt:lpstr>
      <vt:lpstr>Forecasting with MA Terms Example 8 (cont’d)</vt:lpstr>
      <vt:lpstr>PowerPoint Presentation</vt:lpstr>
      <vt:lpstr>Forecasting with Auto-Series Example 9</vt:lpstr>
      <vt:lpstr>Forecasting with Auto-Series Example 9 (cont’d)</vt:lpstr>
      <vt:lpstr>Forecasting with Auto-Series Example 9 (cont’d)</vt:lpstr>
      <vt:lpstr>Forecasting with Auto-Series Example 10</vt:lpstr>
      <vt:lpstr>Forecasting with Auto-Series Example 10 (cont’d)</vt:lpstr>
      <vt:lpstr>Forecasting with Auto-Series Example 11 </vt:lpstr>
      <vt:lpstr>Forecasting with Auto-Series Example 11 (cont’d)</vt:lpstr>
      <vt:lpstr>Forecasting with Auto-Series Example 11a</vt:lpstr>
      <vt:lpstr>Forecasting with Auto-Series Example 11a (cont’d)</vt:lpstr>
      <vt:lpstr>Forecasting with Auto-Series Example 12</vt:lpstr>
      <vt:lpstr>Forecasting with Auto-Series Example 13</vt:lpstr>
      <vt:lpstr>Forecasting with Auto-Series Example 14</vt:lpstr>
    </vt:vector>
  </TitlesOfParts>
  <Company>genesis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dc:creator>
  <cp:lastModifiedBy>Thomas, Gareth</cp:lastModifiedBy>
  <cp:revision>2050</cp:revision>
  <cp:lastPrinted>2005-10-25T18:12:41Z</cp:lastPrinted>
  <dcterms:created xsi:type="dcterms:W3CDTF">2004-06-07T17:05:46Z</dcterms:created>
  <dcterms:modified xsi:type="dcterms:W3CDTF">2016-06-29T18:57:20Z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