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250" r:id="rId5"/>
  </p:sldMasterIdLst>
  <p:notesMasterIdLst>
    <p:notesMasterId r:id="rId34"/>
  </p:notesMasterIdLst>
  <p:handoutMasterIdLst>
    <p:handoutMasterId r:id="rId35"/>
  </p:handoutMasterIdLst>
  <p:sldIdLst>
    <p:sldId id="371" r:id="rId6"/>
    <p:sldId id="453" r:id="rId7"/>
    <p:sldId id="403" r:id="rId8"/>
    <p:sldId id="438" r:id="rId9"/>
    <p:sldId id="424" r:id="rId10"/>
    <p:sldId id="440" r:id="rId11"/>
    <p:sldId id="425" r:id="rId12"/>
    <p:sldId id="443" r:id="rId13"/>
    <p:sldId id="444" r:id="rId14"/>
    <p:sldId id="432" r:id="rId15"/>
    <p:sldId id="441" r:id="rId16"/>
    <p:sldId id="442" r:id="rId17"/>
    <p:sldId id="449" r:id="rId18"/>
    <p:sldId id="450" r:id="rId19"/>
    <p:sldId id="426" r:id="rId20"/>
    <p:sldId id="445" r:id="rId21"/>
    <p:sldId id="446" r:id="rId22"/>
    <p:sldId id="428" r:id="rId23"/>
    <p:sldId id="447" r:id="rId24"/>
    <p:sldId id="435" r:id="rId25"/>
    <p:sldId id="448" r:id="rId26"/>
    <p:sldId id="451" r:id="rId27"/>
    <p:sldId id="452" r:id="rId28"/>
    <p:sldId id="439" r:id="rId29"/>
    <p:sldId id="429" r:id="rId30"/>
    <p:sldId id="430" r:id="rId31"/>
    <p:sldId id="436" r:id="rId32"/>
    <p:sldId id="431" r:id="rId33"/>
  </p:sldIdLst>
  <p:sldSz cx="9144000" cy="6858000" type="screen4x3"/>
  <p:notesSz cx="7061200" cy="9398000"/>
  <p:custDataLst>
    <p:tags r:id="rId3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0">
          <p15:clr>
            <a:srgbClr val="A4A3A4"/>
          </p15:clr>
        </p15:guide>
        <p15:guide id="2" orient="horz" pos="1988">
          <p15:clr>
            <a:srgbClr val="A4A3A4"/>
          </p15:clr>
        </p15:guide>
        <p15:guide id="3" orient="horz" pos="1193">
          <p15:clr>
            <a:srgbClr val="A4A3A4"/>
          </p15:clr>
        </p15:guide>
        <p15:guide id="4" orient="horz" pos="5606">
          <p15:clr>
            <a:srgbClr val="A4A3A4"/>
          </p15:clr>
        </p15:guide>
        <p15:guide id="5" orient="horz" pos="4052">
          <p15:clr>
            <a:srgbClr val="A4A3A4"/>
          </p15:clr>
        </p15:guide>
        <p15:guide id="6" orient="horz" pos="757">
          <p15:clr>
            <a:srgbClr val="A4A3A4"/>
          </p15:clr>
        </p15:guide>
        <p15:guide id="7" pos="2882">
          <p15:clr>
            <a:srgbClr val="A4A3A4"/>
          </p15:clr>
        </p15:guide>
        <p15:guide id="8" pos="3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76">
          <p15:clr>
            <a:srgbClr val="A4A3A4"/>
          </p15:clr>
        </p15:guide>
        <p15:guide id="2" orient="horz" pos="5616">
          <p15:clr>
            <a:srgbClr val="A4A3A4"/>
          </p15:clr>
        </p15:guide>
        <p15:guide id="3" pos="2232">
          <p15:clr>
            <a:srgbClr val="A4A3A4"/>
          </p15:clr>
        </p15:guide>
        <p15:guide id="4" pos="353">
          <p15:clr>
            <a:srgbClr val="A4A3A4"/>
          </p15:clr>
        </p15:guide>
        <p15:guide id="5" pos="419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008"/>
    <a:srgbClr val="003399"/>
    <a:srgbClr val="CCECFF"/>
    <a:srgbClr val="99CCFF"/>
    <a:srgbClr val="75E4FF"/>
    <a:srgbClr val="300ECF"/>
    <a:srgbClr val="FF3D06"/>
    <a:srgbClr val="1E1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60" autoAdjust="0"/>
    <p:restoredTop sz="94713" autoAdjust="0"/>
  </p:normalViewPr>
  <p:slideViewPr>
    <p:cSldViewPr snapToGrid="0">
      <p:cViewPr varScale="1">
        <p:scale>
          <a:sx n="70" d="100"/>
          <a:sy n="70" d="100"/>
        </p:scale>
        <p:origin x="60" y="990"/>
      </p:cViewPr>
      <p:guideLst>
        <p:guide orient="horz" pos="1700"/>
        <p:guide orient="horz" pos="1988"/>
        <p:guide orient="horz" pos="1193"/>
        <p:guide orient="horz" pos="5606"/>
        <p:guide orient="horz" pos="4052"/>
        <p:guide orient="horz" pos="757"/>
        <p:guide pos="2882"/>
        <p:guide pos="3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2016" y="-90"/>
      </p:cViewPr>
      <p:guideLst>
        <p:guide orient="horz" pos="376"/>
        <p:guide orient="horz" pos="5616"/>
        <p:guide pos="2232"/>
        <p:guide pos="353"/>
        <p:guide pos="4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3550" y="508000"/>
            <a:ext cx="30607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F6EC471-4345-4D70-9C97-4BD64AEF5C24}" type="datetime8">
              <a:rPr lang="en-US"/>
              <a:pPr>
                <a:defRPr/>
              </a:pPr>
              <a:t>06/29/16 10:18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40325" y="8742363"/>
            <a:ext cx="14176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>
              <a:defRPr sz="900">
                <a:solidFill>
                  <a:schemeClr val="accent1"/>
                </a:solidFill>
              </a:defRPr>
            </a:lvl1pPr>
          </a:lstStyle>
          <a:p>
            <a:fld id="{950C79FE-16A4-48E3-A824-372C87FB5D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479425" y="8753475"/>
            <a:ext cx="3268663" cy="2143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64465150"/>
      </p:ext>
    </p:extLst>
  </p:cSld>
  <p:clrMap bg1="dk2" tx1="lt1" bg2="dk1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93713" y="339725"/>
            <a:ext cx="27574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E39B7FE3-1A00-48B0-8031-4A4ECAA5EC5B}" type="datetime8">
              <a:rPr lang="en-US"/>
              <a:pPr>
                <a:defRPr/>
              </a:pPr>
              <a:t>06/29/16 10:18</a:t>
            </a:fld>
            <a:endParaRPr lang="en-US"/>
          </a:p>
        </p:txBody>
      </p:sp>
      <p:sp>
        <p:nvSpPr>
          <p:cNvPr id="31747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73150" y="4464050"/>
            <a:ext cx="485933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03875" y="8478838"/>
            <a:ext cx="1116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>
              <a:defRPr sz="900">
                <a:solidFill>
                  <a:schemeClr val="accent1"/>
                </a:solidFill>
              </a:defRPr>
            </a:lvl1pPr>
          </a:lstStyle>
          <a:p>
            <a:fld id="{55D2D2CD-88E9-46FB-A9B2-60A35BD0BD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479425" y="8764588"/>
            <a:ext cx="3268663" cy="2143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65302740"/>
      </p:ext>
    </p:extLst>
  </p:cSld>
  <p:clrMap bg1="dk2" tx1="lt1" bg2="dk1" tx2="lt2" accent1="accent1" accent2="accent2" accent3="accent3" accent4="accent4" accent5="accent5" accent6="accent6" hlink="hlink" folHlink="folHlink"/>
  <p:hf hdr="0" ftr="0"/>
  <p:notesStyle>
    <a:lvl1pPr marL="58738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1000" kern="1200">
        <a:solidFill>
          <a:schemeClr val="bg1"/>
        </a:solidFill>
        <a:latin typeface="Arial" charset="0"/>
        <a:ea typeface="ＭＳ Ｐゴシック" charset="0"/>
        <a:cs typeface="+mn-cs"/>
      </a:defRPr>
    </a:lvl1pPr>
    <a:lvl2pPr marL="233363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900" kern="1200">
        <a:solidFill>
          <a:schemeClr val="bg1"/>
        </a:solidFill>
        <a:latin typeface="Arial" charset="0"/>
        <a:ea typeface="ＭＳ Ｐゴシック" charset="0"/>
        <a:cs typeface="+mn-cs"/>
      </a:defRPr>
    </a:lvl2pPr>
    <a:lvl3pPr marL="396875" indent="-49213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3pPr>
    <a:lvl4pPr marL="571500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4pPr>
    <a:lvl5pPr marL="746125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A5F6E97-BD27-49FD-B931-45EC584423C4}" type="datetime8">
              <a:rPr lang="en-US" sz="900" smtClean="0">
                <a:solidFill>
                  <a:schemeClr val="accent1"/>
                </a:solidFill>
              </a:rPr>
              <a:pPr/>
              <a:t>06/29/16 10:18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327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2E01F69-07AF-4F1E-ABFC-3892684C2B83}" type="slidenum">
              <a:rPr lang="en-US" sz="900">
                <a:solidFill>
                  <a:schemeClr val="accent1"/>
                </a:solidFill>
              </a:rPr>
              <a:pPr/>
              <a:t>1</a:t>
            </a:fld>
            <a:endParaRPr lang="en-US" sz="900">
              <a:solidFill>
                <a:schemeClr val="accent1"/>
              </a:solidFill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4019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3BF64C0-F871-4878-8740-6D7F6A2492E0}" type="slidenum">
              <a:rPr lang="en-US" sz="900"/>
              <a:pPr eaLnBrk="1" hangingPunct="1"/>
              <a:t>10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650875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6CDF4C1-E463-4E45-B97F-051636D5BD66}" type="slidenum">
              <a:rPr lang="en-US" sz="900"/>
              <a:pPr eaLnBrk="1" hangingPunct="1"/>
              <a:t>11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924847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93AAAD6-9A38-48ED-AD81-0977E1F064C3}" type="slidenum">
              <a:rPr lang="en-US" sz="900"/>
              <a:pPr eaLnBrk="1" hangingPunct="1"/>
              <a:t>12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377072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739579-8B97-43DF-AD67-99F056F40029}" type="slidenum">
              <a:rPr lang="en-US" sz="900"/>
              <a:pPr eaLnBrk="1" hangingPunct="1"/>
              <a:t>13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259588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3393B49-40D4-46D0-B5DB-0275B5924436}" type="slidenum">
              <a:rPr lang="en-US" sz="900"/>
              <a:pPr eaLnBrk="1" hangingPunct="1"/>
              <a:t>14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197839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80F18E3-3A06-4C66-A391-41885F405E8E}" type="slidenum">
              <a:rPr lang="en-US" sz="900"/>
              <a:pPr eaLnBrk="1" hangingPunct="1"/>
              <a:t>15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93218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46C42C1-1CED-47E0-B76A-C55FBB7E4D9D}" type="slidenum">
              <a:rPr lang="en-US" sz="900"/>
              <a:pPr eaLnBrk="1" hangingPunct="1"/>
              <a:t>16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699739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7F02E50-6FD8-4DAF-ABD0-9B47D63E754C}" type="slidenum">
              <a:rPr lang="en-US" sz="900"/>
              <a:pPr eaLnBrk="1" hangingPunct="1"/>
              <a:t>17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23939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4E4BA21-32A2-4E8E-A131-D280C821CB58}" type="slidenum">
              <a:rPr lang="en-US" sz="900"/>
              <a:pPr eaLnBrk="1" hangingPunct="1"/>
              <a:t>18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693286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381F91C-CFFA-4EF5-A8AA-05816CCE9F50}" type="slidenum">
              <a:rPr lang="en-US" sz="900"/>
              <a:pPr eaLnBrk="1" hangingPunct="1"/>
              <a:t>19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391741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5A97614-0F2C-46BF-9EDE-116FCEB14998}" type="slidenum">
              <a:rPr lang="en-US" sz="900"/>
              <a:pPr eaLnBrk="1" hangingPunct="1"/>
              <a:t>2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5693368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DBD48DF-44F0-4F17-BE6C-8EB0939F5E9F}" type="slidenum">
              <a:rPr lang="en-US" sz="900"/>
              <a:pPr eaLnBrk="1" hangingPunct="1"/>
              <a:t>20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0647739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85905A0-21C6-4A4E-8266-338DE259FCFC}" type="slidenum">
              <a:rPr lang="en-US" sz="900"/>
              <a:pPr eaLnBrk="1" hangingPunct="1"/>
              <a:t>21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950588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2C1ABF8-435D-4B23-BDD8-575217F03D35}" type="slidenum">
              <a:rPr lang="en-US" sz="900"/>
              <a:pPr eaLnBrk="1" hangingPunct="1"/>
              <a:t>22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4506763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CBAAEDA-15DC-42EC-AD00-7DC3CF66F570}" type="slidenum">
              <a:rPr lang="en-US" sz="900"/>
              <a:pPr eaLnBrk="1" hangingPunct="1"/>
              <a:t>23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1386544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5D167AF-6BA6-44E5-B102-F6BD730A182C}" type="slidenum">
              <a:rPr lang="en-US" sz="900"/>
              <a:pPr eaLnBrk="1" hangingPunct="1"/>
              <a:t>24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5764047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4CD00F4-705C-42EC-BB20-CD6E3B1697D6}" type="slidenum">
              <a:rPr lang="en-US" sz="900"/>
              <a:pPr eaLnBrk="1" hangingPunct="1"/>
              <a:t>25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7366750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2854C7B-2C9D-4459-A0A7-FEBEB5CEC2A4}" type="slidenum">
              <a:rPr lang="en-US" sz="900"/>
              <a:pPr eaLnBrk="1" hangingPunct="1"/>
              <a:t>26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0342650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0452E6A-549F-44EF-BEA8-8AAC407C66EC}" type="slidenum">
              <a:rPr lang="en-US" sz="900"/>
              <a:pPr eaLnBrk="1" hangingPunct="1"/>
              <a:t>27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68377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7545B95-E27E-48E1-A7B9-2CD5F7FDDB7C}" type="slidenum">
              <a:rPr lang="en-US" sz="900"/>
              <a:pPr eaLnBrk="1" hangingPunct="1"/>
              <a:t>28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02354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37A6DEA-3399-4DE4-BC13-67A7630B81B8}" type="slidenum">
              <a:rPr lang="en-US" sz="900"/>
              <a:pPr eaLnBrk="1" hangingPunct="1"/>
              <a:t>3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617353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498E071-5CB5-42D3-BC22-CDC9F9D30A8D}" type="slidenum">
              <a:rPr lang="en-US" sz="900"/>
              <a:pPr eaLnBrk="1" hangingPunct="1"/>
              <a:t>4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528548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DBC946E-2B7E-4A69-B9F4-AB417DD496AA}" type="slidenum">
              <a:rPr lang="en-US" sz="900"/>
              <a:pPr eaLnBrk="1" hangingPunct="1"/>
              <a:t>5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852261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BD6061A-2B20-4B64-B58C-B2D658644AF8}" type="slidenum">
              <a:rPr lang="en-US" sz="900"/>
              <a:pPr eaLnBrk="1" hangingPunct="1"/>
              <a:t>6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12991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4D92DF9-9410-4268-A46E-49166A36D587}" type="slidenum">
              <a:rPr lang="en-US" sz="900"/>
              <a:pPr eaLnBrk="1" hangingPunct="1"/>
              <a:t>7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163980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B5A5C5C-8F42-4F0C-849B-5D139330386D}" type="slidenum">
              <a:rPr lang="en-US" sz="900"/>
              <a:pPr eaLnBrk="1" hangingPunct="1"/>
              <a:t>8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032500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4DA3FB5-4558-4ECC-B03A-C4B9B9A29ADB}" type="slidenum">
              <a:rPr lang="en-US" sz="900"/>
              <a:pPr eaLnBrk="1" hangingPunct="1"/>
              <a:t>9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00494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0" y="846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8938" y="1449388"/>
            <a:ext cx="7643812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8938" y="2824163"/>
            <a:ext cx="7643812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333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3E74C-378A-4C15-A0F2-1BEC1BC753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88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188913"/>
            <a:ext cx="2133600" cy="5881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88913"/>
            <a:ext cx="6251575" cy="5881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382047-9685-4278-A501-FCD5A8732B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5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978D9-A63E-4DC7-83AE-9A1040DEDC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58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D68F4-2E30-45C9-8C64-795CEBFFCA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23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550" y="1562100"/>
            <a:ext cx="4192588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8" y="1562100"/>
            <a:ext cx="419258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3BD59-1CC9-418F-BC2C-9D74E42130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55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C06A9-6973-4A08-9076-DF851CA046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9066A0-BECF-4915-9423-7E44D23B02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657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A036C-EB0A-4943-B014-739DF670B8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29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78F68-7E86-4D04-B3EE-7B5298D439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2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E0867-0F68-43C5-B2BA-62B6BAEE6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4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9"/>
          <p:cNvSpPr>
            <a:spLocks noChangeShapeType="1"/>
          </p:cNvSpPr>
          <p:nvPr userDrawn="1"/>
        </p:nvSpPr>
        <p:spPr bwMode="auto">
          <a:xfrm>
            <a:off x="0" y="-211879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98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194425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A1BA602-6B1B-4B85-8BF6-C36F44C521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1446213"/>
            <a:ext cx="853757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-635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27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52" r:id="rId2"/>
    <p:sldLayoutId id="2147484253" r:id="rId3"/>
    <p:sldLayoutId id="2147484254" r:id="rId4"/>
    <p:sldLayoutId id="2147484255" r:id="rId5"/>
    <p:sldLayoutId id="2147484256" r:id="rId6"/>
    <p:sldLayoutId id="2147484257" r:id="rId7"/>
    <p:sldLayoutId id="2147484258" r:id="rId8"/>
    <p:sldLayoutId id="2147484259" r:id="rId9"/>
    <p:sldLayoutId id="2147484260" r:id="rId10"/>
    <p:sldLayoutId id="214748426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2200">
          <a:solidFill>
            <a:schemeClr val="hlink"/>
          </a:solidFill>
          <a:latin typeface="+mn-lt"/>
          <a:ea typeface="ＭＳ Ｐゴシック" charset="0"/>
          <a:cs typeface="+mn-cs"/>
        </a:defRPr>
      </a:lvl1pPr>
      <a:lvl2pPr marL="573088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>
          <a:solidFill>
            <a:schemeClr val="hlink"/>
          </a:solidFill>
          <a:latin typeface="+mn-lt"/>
          <a:ea typeface="ＭＳ Ｐゴシック" charset="0"/>
        </a:defRPr>
      </a:lvl2pPr>
      <a:lvl3pPr marL="917575" indent="-1730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400">
          <a:solidFill>
            <a:schemeClr val="hlink"/>
          </a:solidFill>
          <a:latin typeface="+mn-lt"/>
          <a:ea typeface="ＭＳ Ｐゴシック" charset="0"/>
        </a:defRPr>
      </a:lvl3pPr>
      <a:lvl4pPr marL="1196975" indent="-1651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4pPr>
      <a:lvl5pPr marL="1539875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EViews Training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en-US" b="1" smtClean="0">
                <a:ea typeface="ＭＳ Ｐゴシック" panose="020B0600070205080204" pitchFamily="34" charset="-128"/>
              </a:rPr>
              <a:t>Samples</a:t>
            </a:r>
            <a:endParaRPr lang="en-US" sz="2400" b="1" smtClean="0">
              <a:ea typeface="ＭＳ Ｐゴシック" panose="020B0600070205080204" pitchFamily="34" charset="-128"/>
            </a:endParaRPr>
          </a:p>
          <a:p>
            <a:pPr eaLnBrk="1" hangingPunct="1">
              <a:buFont typeface="Times" pitchFamily="18" charset="0"/>
              <a:buNone/>
            </a:pPr>
            <a:endParaRPr lang="en-US" smtClean="0">
              <a:ea typeface="ＭＳ Ｐゴシック" panose="020B0600070205080204" pitchFamily="34" charset="-128"/>
            </a:endParaRPr>
          </a:p>
          <a:p>
            <a:pPr eaLnBrk="1" hangingPunct="1">
              <a:buFont typeface="Times" pitchFamily="18" charset="0"/>
              <a:buNone/>
            </a:pPr>
            <a:endParaRPr lang="en-US" smtClean="0">
              <a:ea typeface="ＭＳ Ｐゴシック" panose="020B0600070205080204" pitchFamily="34" charset="-128"/>
            </a:endParaRPr>
          </a:p>
        </p:txBody>
      </p:sp>
      <p:sp>
        <p:nvSpPr>
          <p:cNvPr id="3076" name="Rectangle 3"/>
          <p:cNvSpPr txBox="1">
            <a:spLocks noChangeArrowheads="1"/>
          </p:cNvSpPr>
          <p:nvPr/>
        </p:nvSpPr>
        <p:spPr bwMode="gray">
          <a:xfrm>
            <a:off x="458788" y="5432425"/>
            <a:ext cx="8488362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102870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400" b="1" dirty="0">
                <a:solidFill>
                  <a:srgbClr val="003399"/>
                </a:solidFill>
              </a:rPr>
              <a:t>Note: </a:t>
            </a:r>
            <a:r>
              <a:rPr lang="en-US" sz="1400" dirty="0">
                <a:solidFill>
                  <a:srgbClr val="003399"/>
                </a:solidFill>
              </a:rPr>
              <a:t>The </a:t>
            </a:r>
            <a:r>
              <a:rPr lang="en-US" sz="1400" dirty="0" err="1">
                <a:solidFill>
                  <a:srgbClr val="003399"/>
                </a:solidFill>
              </a:rPr>
              <a:t>Workfiles</a:t>
            </a:r>
            <a:r>
              <a:rPr lang="en-US" sz="1400" dirty="0">
                <a:solidFill>
                  <a:srgbClr val="003399"/>
                </a:solidFill>
              </a:rPr>
              <a:t> and Data for examples for this tutorial are:</a:t>
            </a:r>
            <a:r>
              <a:rPr lang="en-US" sz="1400" b="1" dirty="0">
                <a:solidFill>
                  <a:srgbClr val="003399"/>
                </a:solidFill>
              </a:rPr>
              <a:t> 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3399"/>
                </a:solidFill>
              </a:rPr>
              <a:t>Data: </a:t>
            </a:r>
            <a:r>
              <a:rPr lang="en-US" sz="1400" b="1" i="1" dirty="0" smtClean="0">
                <a:solidFill>
                  <a:srgbClr val="003399"/>
                </a:solidFill>
              </a:rPr>
              <a:t>Data.xls</a:t>
            </a:r>
            <a:endParaRPr lang="en-US" sz="1400" b="1" dirty="0">
              <a:solidFill>
                <a:srgbClr val="003399"/>
              </a:solidFill>
            </a:endParaRP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3399"/>
                </a:solidFill>
              </a:rPr>
              <a:t>Results: </a:t>
            </a:r>
            <a:r>
              <a:rPr lang="en-US" sz="1400" b="1" i="1" dirty="0" smtClean="0">
                <a:solidFill>
                  <a:srgbClr val="003399"/>
                </a:solidFill>
              </a:rPr>
              <a:t>Results.wf1</a:t>
            </a:r>
            <a:r>
              <a:rPr lang="en-US" sz="1400" dirty="0">
                <a:solidFill>
                  <a:srgbClr val="003399"/>
                </a:solidFill>
              </a:rPr>
              <a:t>	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003399"/>
                </a:solidFill>
              </a:rPr>
              <a:t>Practice workfile: </a:t>
            </a:r>
            <a:r>
              <a:rPr lang="en-US" sz="1400" b="1" i="1" dirty="0" smtClean="0">
                <a:solidFill>
                  <a:srgbClr val="003399"/>
                </a:solidFill>
              </a:rPr>
              <a:t>Data.wf1</a:t>
            </a:r>
            <a:r>
              <a:rPr lang="en-US" sz="1400" dirty="0" smtClean="0">
                <a:solidFill>
                  <a:srgbClr val="003399"/>
                </a:solidFill>
              </a:rPr>
              <a:t>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 in Cross-Section Data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Observation Pairs 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590550" y="1282700"/>
            <a:ext cx="3694113" cy="370998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In case of cross-section data, the cross-section identifier CANNOT be used to set/change the sample.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To work through an example for cross-section data, click the </a:t>
            </a:r>
            <a:r>
              <a:rPr lang="en-US" sz="1800" b="1" i="1" dirty="0" err="1" smtClean="0">
                <a:ea typeface="ＭＳ Ｐゴシック" panose="020B0600070205080204" pitchFamily="34" charset="-128"/>
              </a:rPr>
              <a:t>cross_section</a:t>
            </a:r>
            <a:r>
              <a:rPr lang="en-US" sz="1800" i="1" dirty="0" smtClean="0">
                <a:ea typeface="ＭＳ Ｐゴシック" panose="020B0600070205080204" pitchFamily="34" charset="-128"/>
              </a:rPr>
              <a:t> </a:t>
            </a:r>
            <a:r>
              <a:rPr lang="en-US" sz="1800" dirty="0" smtClean="0">
                <a:ea typeface="ＭＳ Ｐゴシック" panose="020B0600070205080204" pitchFamily="34" charset="-128"/>
              </a:rPr>
              <a:t>page in </a:t>
            </a:r>
            <a:r>
              <a:rPr lang="en-US" sz="1800" i="1" dirty="0" smtClean="0">
                <a:ea typeface="ＭＳ Ｐゴシック" panose="020B0600070205080204" pitchFamily="34" charset="-128"/>
              </a:rPr>
              <a:t>Data.wf1</a:t>
            </a:r>
            <a:r>
              <a:rPr lang="en-US" sz="1800" dirty="0" smtClean="0">
                <a:ea typeface="ＭＳ Ｐゴシック" panose="020B0600070205080204" pitchFamily="34" charset="-128"/>
              </a:rPr>
              <a:t> in order to activate that Page.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Here we have population data for all 50 U.S. states in 2000. 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2476A10-E102-46A1-941C-851BFC45C061}" type="slidenum">
              <a:rPr lang="en-US" sz="800"/>
              <a:pPr eaLnBrk="1" hangingPunct="1"/>
              <a:t>10</a:t>
            </a:fld>
            <a:endParaRPr lang="en-US" sz="800"/>
          </a:p>
        </p:txBody>
      </p:sp>
      <p:pic>
        <p:nvPicPr>
          <p:cNvPr id="1229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1316038"/>
            <a:ext cx="2886075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 in Cross-Section Data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Observation Pairs: Example 1</a:t>
            </a:r>
            <a:endParaRPr lang="en-US" sz="20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584200" y="1262063"/>
            <a:ext cx="7953375" cy="15287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Suppose you would like to work with a subsample of US states that includes Arizona through Hawaii.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For this, you must set the sample based on their observation order (3 through 11) and not by using the </a:t>
            </a:r>
            <a:r>
              <a:rPr lang="en-US" sz="1800" i="1" dirty="0" smtClean="0">
                <a:ea typeface="ＭＳ Ｐゴシック" panose="020B0600070205080204" pitchFamily="34" charset="-128"/>
              </a:rPr>
              <a:t>state</a:t>
            </a:r>
            <a:r>
              <a:rPr lang="en-US" sz="1800" dirty="0" smtClean="0">
                <a:ea typeface="ＭＳ Ｐゴシック" panose="020B0600070205080204" pitchFamily="34" charset="-128"/>
              </a:rPr>
              <a:t> identifier.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55C46E0-CA3C-4AF4-9807-B0B06B52279A}" type="slidenum">
              <a:rPr lang="en-US" sz="800"/>
              <a:pPr eaLnBrk="1" hangingPunct="1"/>
              <a:t>11</a:t>
            </a:fld>
            <a:endParaRPr lang="en-US" sz="800"/>
          </a:p>
        </p:txBody>
      </p:sp>
      <p:grpSp>
        <p:nvGrpSpPr>
          <p:cNvPr id="13317" name="Group 1"/>
          <p:cNvGrpSpPr>
            <a:grpSpLocks/>
          </p:cNvGrpSpPr>
          <p:nvPr/>
        </p:nvGrpSpPr>
        <p:grpSpPr bwMode="auto">
          <a:xfrm>
            <a:off x="1430338" y="2800350"/>
            <a:ext cx="6343650" cy="3381375"/>
            <a:chOff x="334963" y="2716213"/>
            <a:chExt cx="6343650" cy="3381375"/>
          </a:xfrm>
        </p:grpSpPr>
        <p:pic>
          <p:nvPicPr>
            <p:cNvPr id="1331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963" y="2716213"/>
              <a:ext cx="2705100" cy="3381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Right Brace 1"/>
            <p:cNvSpPr>
              <a:spLocks/>
            </p:cNvSpPr>
            <p:nvPr/>
          </p:nvSpPr>
          <p:spPr bwMode="auto">
            <a:xfrm>
              <a:off x="1970088" y="4319588"/>
              <a:ext cx="533400" cy="1327150"/>
            </a:xfrm>
            <a:prstGeom prst="rightBrace">
              <a:avLst>
                <a:gd name="adj1" fmla="val 8328"/>
                <a:gd name="adj2" fmla="val 50000"/>
              </a:avLst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sz="800">
                <a:solidFill>
                  <a:srgbClr val="C00000"/>
                </a:solidFill>
              </a:endParaRPr>
            </a:p>
          </p:txBody>
        </p:sp>
        <p:pic>
          <p:nvPicPr>
            <p:cNvPr id="13320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5338" y="2716213"/>
              <a:ext cx="3343275" cy="226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 in Cross-Section Data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Observation Pairs: Example 1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5397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result is shown here.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052E627-EC78-4373-BF3A-88796C0FE89E}" type="slidenum">
              <a:rPr lang="en-US" sz="800"/>
              <a:pPr eaLnBrk="1" hangingPunct="1"/>
              <a:t>12</a:t>
            </a:fld>
            <a:endParaRPr lang="en-US" sz="80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92088" y="1473200"/>
            <a:ext cx="3421062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range is the same as before (50 states), but the sample only include the 9 states we specified.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As expected, after </a:t>
            </a:r>
            <a:r>
              <a:rPr lang="en-US" sz="1600" dirty="0">
                <a:ea typeface="ＭＳ Ｐゴシック" pitchFamily="34" charset="-128"/>
              </a:rPr>
              <a:t>the </a:t>
            </a:r>
            <a:r>
              <a:rPr lang="en-US" sz="1600" dirty="0" smtClean="0">
                <a:ea typeface="ＭＳ Ｐゴシック" pitchFamily="34" charset="-128"/>
              </a:rPr>
              <a:t>sample change, </a:t>
            </a:r>
            <a:r>
              <a:rPr lang="en-US" sz="1600" dirty="0">
                <a:ea typeface="ＭＳ Ｐゴシック" pitchFamily="34" charset="-128"/>
              </a:rPr>
              <a:t>all </a:t>
            </a:r>
            <a:r>
              <a:rPr lang="en-US" sz="1600" dirty="0" smtClean="0">
                <a:ea typeface="ＭＳ Ｐゴシック" pitchFamily="34" charset="-128"/>
              </a:rPr>
              <a:t>analysis </a:t>
            </a:r>
            <a:r>
              <a:rPr lang="en-US" sz="1600" dirty="0">
                <a:ea typeface="ＭＳ Ｐゴシック" pitchFamily="34" charset="-128"/>
              </a:rPr>
              <a:t>(graphs, stats, regressions) are </a:t>
            </a:r>
            <a:r>
              <a:rPr lang="en-US" sz="1600" dirty="0" smtClean="0">
                <a:ea typeface="ＭＳ Ｐゴシック" pitchFamily="34" charset="-128"/>
              </a:rPr>
              <a:t>carried </a:t>
            </a:r>
            <a:r>
              <a:rPr lang="en-US" sz="1600" dirty="0">
                <a:ea typeface="ＭＳ Ｐゴシック" pitchFamily="34" charset="-128"/>
              </a:rPr>
              <a:t>out over the new sample.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  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513" y="1185863"/>
            <a:ext cx="4892675" cy="552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970338" y="2757488"/>
            <a:ext cx="2625725" cy="344487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 in Cross-Section Data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Observation Pairs: Example 2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1031875"/>
          </a:xfrm>
        </p:spPr>
        <p:txBody>
          <a:bodyPr/>
          <a:lstStyle/>
          <a:p>
            <a:pPr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As another example, consider defining the sample over consecutive and non-consecutive observation pairs.</a:t>
            </a:r>
          </a:p>
        </p:txBody>
      </p:sp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66797BD-3AA6-44C6-A055-4FBD9D9A6492}" type="slidenum">
              <a:rPr lang="en-US" sz="800"/>
              <a:pPr eaLnBrk="1" hangingPunct="1"/>
              <a:t>13</a:t>
            </a:fld>
            <a:endParaRPr lang="en-US" sz="800"/>
          </a:p>
        </p:txBody>
      </p:sp>
      <p:sp>
        <p:nvSpPr>
          <p:cNvPr id="7179" name="TextBox 14"/>
          <p:cNvSpPr txBox="1">
            <a:spLocks noChangeArrowheads="1"/>
          </p:cNvSpPr>
          <p:nvPr/>
        </p:nvSpPr>
        <p:spPr bwMode="auto">
          <a:xfrm>
            <a:off x="754063" y="2197100"/>
            <a:ext cx="3914775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Define the sample over consecutive and non-consecutive pairs. 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Select any of the methods (1-3) that allow you to change the sample.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The</a:t>
            </a:r>
            <a:r>
              <a:rPr lang="en-US" sz="1600" b="1" dirty="0" smtClean="0">
                <a:solidFill>
                  <a:schemeClr val="hlink"/>
                </a:solidFill>
              </a:rPr>
              <a:t> Sample </a:t>
            </a:r>
            <a:r>
              <a:rPr lang="en-US" sz="1600" dirty="0" smtClean="0">
                <a:solidFill>
                  <a:schemeClr val="hlink"/>
                </a:solidFill>
              </a:rPr>
              <a:t>dialog box opens up. In the upper portion of the box under </a:t>
            </a:r>
            <a:r>
              <a:rPr lang="en-US" sz="1600" b="1" i="1" dirty="0" smtClean="0">
                <a:solidFill>
                  <a:schemeClr val="hlink"/>
                </a:solidFill>
              </a:rPr>
              <a:t>Sample range pairs , </a:t>
            </a:r>
            <a:r>
              <a:rPr lang="en-US" sz="1600" dirty="0" smtClean="0">
                <a:solidFill>
                  <a:schemeClr val="hlink"/>
                </a:solidFill>
              </a:rPr>
              <a:t>type the new sample in observation pairs.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     	</a:t>
            </a:r>
            <a:r>
              <a:rPr lang="en-US" sz="1600" b="1" i="1" dirty="0" smtClean="0">
                <a:solidFill>
                  <a:schemeClr val="hlink"/>
                </a:solidFill>
              </a:rPr>
              <a:t>2 2 6 6 8 10 25 25</a:t>
            </a:r>
            <a:endParaRPr lang="en-US" sz="1600" dirty="0" smtClean="0">
              <a:solidFill>
                <a:schemeClr val="hlink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</a:t>
            </a:r>
            <a:r>
              <a:rPr lang="en-US" sz="1600" b="1" dirty="0" smtClean="0">
                <a:solidFill>
                  <a:schemeClr val="hlink"/>
                </a:solidFill>
              </a:rPr>
              <a:t>OK. 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13" y="2530475"/>
            <a:ext cx="3352800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7" name="TextBox 15"/>
          <p:cNvSpPr txBox="1">
            <a:spLocks noChangeArrowheads="1"/>
          </p:cNvSpPr>
          <p:nvPr/>
        </p:nvSpPr>
        <p:spPr bwMode="auto">
          <a:xfrm>
            <a:off x="4711700" y="4959350"/>
            <a:ext cx="3733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400" b="1">
                <a:solidFill>
                  <a:srgbClr val="003399"/>
                </a:solidFill>
              </a:rPr>
              <a:t>Note</a:t>
            </a:r>
            <a:r>
              <a:rPr lang="en-US" sz="1400">
                <a:solidFill>
                  <a:srgbClr val="003399"/>
                </a:solidFill>
              </a:rPr>
              <a:t>: this command instructs EViews to </a:t>
            </a:r>
            <a:r>
              <a:rPr lang="en-US" sz="1400">
                <a:solidFill>
                  <a:schemeClr val="hlink"/>
                </a:solidFill>
              </a:rPr>
              <a:t>include only the following observations: 2</a:t>
            </a:r>
            <a:r>
              <a:rPr lang="en-US" sz="1400" baseline="30000">
                <a:solidFill>
                  <a:schemeClr val="hlink"/>
                </a:solidFill>
              </a:rPr>
              <a:t>nd</a:t>
            </a:r>
            <a:r>
              <a:rPr lang="en-US" sz="1400">
                <a:solidFill>
                  <a:schemeClr val="hlink"/>
                </a:solidFill>
              </a:rPr>
              <a:t>, 6</a:t>
            </a:r>
            <a:r>
              <a:rPr lang="en-US" sz="1400" baseline="30000">
                <a:solidFill>
                  <a:schemeClr val="hlink"/>
                </a:solidFill>
              </a:rPr>
              <a:t>th</a:t>
            </a:r>
            <a:r>
              <a:rPr lang="en-US" sz="1400">
                <a:solidFill>
                  <a:schemeClr val="hlink"/>
                </a:solidFill>
              </a:rPr>
              <a:t>, 8-10 and 25</a:t>
            </a:r>
            <a:r>
              <a:rPr lang="en-US" sz="1400" baseline="30000">
                <a:solidFill>
                  <a:schemeClr val="hlink"/>
                </a:solidFill>
              </a:rPr>
              <a:t>th</a:t>
            </a:r>
            <a:r>
              <a:rPr lang="en-US" sz="1400">
                <a:solidFill>
                  <a:schemeClr val="hlink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 in Cross-Section Data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Observation Pairs: Example 2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5397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result is shown here.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DF28307-83C6-4F5D-B790-CC2FB2B66E8F}" type="slidenum">
              <a:rPr lang="en-US" sz="800"/>
              <a:pPr eaLnBrk="1" hangingPunct="1"/>
              <a:t>14</a:t>
            </a:fld>
            <a:endParaRPr lang="en-US" sz="80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92088" y="1473200"/>
            <a:ext cx="3421062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range is the same as before (50 states), but the sample only includes the 6 states we specified. 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  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1200150"/>
            <a:ext cx="5248275" cy="56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3613150" y="2630488"/>
            <a:ext cx="2625725" cy="344487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Keywords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06425" y="1279525"/>
            <a:ext cx="8478838" cy="455613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/>
              <a:t>EViews uses special keywords which make it easier to define samples.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2000" dirty="0" smtClean="0"/>
          </a:p>
          <a:p>
            <a:pPr marL="744537" lvl="2" indent="0" eaLnBrk="1" hangingPunct="1">
              <a:buFont typeface="Times" pitchFamily="17" charset="0"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7380697-8A64-448E-96F7-FF475AADBC58}" type="slidenum">
              <a:rPr lang="en-US" sz="800"/>
              <a:pPr eaLnBrk="1" hangingPunct="1"/>
              <a:t>15</a:t>
            </a:fld>
            <a:endParaRPr lang="en-US" sz="80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58838" y="2278063"/>
          <a:ext cx="7324725" cy="18970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79626"/>
                <a:gridCol w="5745099"/>
              </a:tblGrid>
              <a:tr h="36577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Function</a:t>
                      </a:r>
                      <a:endParaRPr lang="en-US" sz="1800" dirty="0"/>
                    </a:p>
                  </a:txBody>
                  <a:tcPr marL="91429" marR="91429" marT="45717" marB="4571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Description</a:t>
                      </a:r>
                      <a:endParaRPr lang="en-US" sz="1800" dirty="0"/>
                    </a:p>
                  </a:txBody>
                  <a:tcPr marL="91429" marR="91429" marT="45717" marB="45717"/>
                </a:tc>
              </a:tr>
              <a:tr h="370815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@all </a:t>
                      </a:r>
                      <a:endParaRPr lang="en-US" sz="1400" b="1" i="1" dirty="0"/>
                    </a:p>
                  </a:txBody>
                  <a:tcPr marL="91429" marR="91429" marT="45717" marB="45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Refers to the </a:t>
                      </a:r>
                      <a:r>
                        <a:rPr lang="en-US" sz="1400" dirty="0" err="1" smtClean="0"/>
                        <a:t>workfile</a:t>
                      </a:r>
                      <a:r>
                        <a:rPr lang="en-US" sz="1400" dirty="0" smtClean="0"/>
                        <a:t> range (includes all observations)</a:t>
                      </a:r>
                    </a:p>
                  </a:txBody>
                  <a:tcPr marL="91429" marR="91429" marT="45717" marB="45717"/>
                </a:tc>
              </a:tr>
              <a:tr h="370815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@first  @last </a:t>
                      </a:r>
                      <a:endParaRPr lang="en-US" sz="1400" b="1" i="1" dirty="0"/>
                    </a:p>
                  </a:txBody>
                  <a:tcPr marL="91429" marR="91429" marT="45717" marB="45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Also refers to the </a:t>
                      </a:r>
                      <a:r>
                        <a:rPr lang="en-US" sz="1400" dirty="0" err="1" smtClean="0"/>
                        <a:t>workfile</a:t>
                      </a:r>
                      <a:r>
                        <a:rPr lang="en-US" sz="1400" dirty="0" smtClean="0"/>
                        <a:t> range (all obs. from first to last</a:t>
                      </a:r>
                      <a:r>
                        <a:rPr lang="en-US" sz="1400" b="1" dirty="0" smtClean="0"/>
                        <a:t>)</a:t>
                      </a:r>
                    </a:p>
                  </a:txBody>
                  <a:tcPr marL="91429" marR="91429" marT="45717" marB="45717"/>
                </a:tc>
              </a:tr>
              <a:tr h="418839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@first  @first </a:t>
                      </a:r>
                      <a:endParaRPr lang="en-US" sz="1400" b="1" i="1" dirty="0"/>
                    </a:p>
                  </a:txBody>
                  <a:tcPr marL="91429" marR="91429" marT="45717" marB="45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Includes the first observation only</a:t>
                      </a:r>
                    </a:p>
                  </a:txBody>
                  <a:tcPr marL="91429" marR="91429" marT="45717" marB="45717"/>
                </a:tc>
              </a:tr>
              <a:tr h="370815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@last  @last </a:t>
                      </a:r>
                      <a:endParaRPr lang="en-US" sz="1400" b="1" i="1" dirty="0"/>
                    </a:p>
                  </a:txBody>
                  <a:tcPr marL="91429" marR="91429" marT="45717" marB="45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Includes the last observation only</a:t>
                      </a:r>
                    </a:p>
                  </a:txBody>
                  <a:tcPr marL="91429" marR="91429" marT="45717" marB="4571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Keywords: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1031875"/>
          </a:xfrm>
        </p:spPr>
        <p:txBody>
          <a:bodyPr/>
          <a:lstStyle/>
          <a:p>
            <a:pPr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Let’s show the use of sample keywords through an example. 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3F79390-5B05-4AB5-9B46-8B0957FB0F7B}" type="slidenum">
              <a:rPr lang="en-US" sz="800"/>
              <a:pPr eaLnBrk="1" hangingPunct="1"/>
              <a:t>16</a:t>
            </a:fld>
            <a:endParaRPr lang="en-US" sz="800"/>
          </a:p>
        </p:txBody>
      </p:sp>
      <p:sp>
        <p:nvSpPr>
          <p:cNvPr id="7179" name="TextBox 14"/>
          <p:cNvSpPr txBox="1">
            <a:spLocks noChangeArrowheads="1"/>
          </p:cNvSpPr>
          <p:nvPr/>
        </p:nvSpPr>
        <p:spPr bwMode="auto">
          <a:xfrm>
            <a:off x="700088" y="1997075"/>
            <a:ext cx="391477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Define the sample from the beginning of the </a:t>
            </a:r>
            <a:r>
              <a:rPr lang="en-US" sz="1600" u="sng" dirty="0" err="1" smtClean="0">
                <a:solidFill>
                  <a:schemeClr val="hlink"/>
                </a:solidFill>
              </a:rPr>
              <a:t>workfile</a:t>
            </a:r>
            <a:r>
              <a:rPr lang="en-US" sz="1600" u="sng" dirty="0" smtClean="0">
                <a:solidFill>
                  <a:schemeClr val="hlink"/>
                </a:solidFill>
              </a:rPr>
              <a:t> range to Feb 1980 and from Jan 2005 to the end of the </a:t>
            </a:r>
            <a:r>
              <a:rPr lang="en-US" sz="1600" u="sng" dirty="0" err="1" smtClean="0">
                <a:solidFill>
                  <a:schemeClr val="hlink"/>
                </a:solidFill>
              </a:rPr>
              <a:t>workfile</a:t>
            </a:r>
            <a:endParaRPr lang="en-US" sz="1600" u="sng" dirty="0" smtClean="0">
              <a:solidFill>
                <a:schemeClr val="hlink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dirty="0" err="1" smtClean="0">
                <a:solidFill>
                  <a:schemeClr val="hlink"/>
                </a:solidFill>
              </a:rPr>
              <a:t>workfile</a:t>
            </a:r>
            <a:r>
              <a:rPr lang="en-US" sz="1600" dirty="0" smtClean="0">
                <a:solidFill>
                  <a:schemeClr val="hlink"/>
                </a:solidFill>
              </a:rPr>
              <a:t> page </a:t>
            </a:r>
            <a:r>
              <a:rPr lang="en-US" sz="1600" i="1" dirty="0" smtClean="0">
                <a:solidFill>
                  <a:schemeClr val="hlink"/>
                </a:solidFill>
              </a:rPr>
              <a:t>Payroll</a:t>
            </a:r>
            <a:r>
              <a:rPr lang="en-US" sz="1600" dirty="0" smtClean="0">
                <a:solidFill>
                  <a:schemeClr val="hlink"/>
                </a:solidFill>
              </a:rPr>
              <a:t>. 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Select any of the methods (1-3) that allow you to change the sample.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The</a:t>
            </a:r>
            <a:r>
              <a:rPr lang="en-US" sz="1600" b="1" dirty="0" smtClean="0">
                <a:solidFill>
                  <a:schemeClr val="hlink"/>
                </a:solidFill>
              </a:rPr>
              <a:t> Sample </a:t>
            </a:r>
            <a:r>
              <a:rPr lang="en-US" sz="1600" dirty="0" smtClean="0">
                <a:solidFill>
                  <a:schemeClr val="hlink"/>
                </a:solidFill>
              </a:rPr>
              <a:t>dialog box opens up. In the upper portion of the box under </a:t>
            </a:r>
            <a:r>
              <a:rPr lang="en-US" sz="1600" b="1" i="1" dirty="0" smtClean="0">
                <a:solidFill>
                  <a:schemeClr val="hlink"/>
                </a:solidFill>
              </a:rPr>
              <a:t>Sample range pairs , </a:t>
            </a:r>
            <a:r>
              <a:rPr lang="en-US" sz="1600" dirty="0" smtClean="0">
                <a:solidFill>
                  <a:schemeClr val="hlink"/>
                </a:solidFill>
              </a:rPr>
              <a:t>type the new sample placing spaces between keywords and dates. As usual, all specifications are done in date pairs: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     </a:t>
            </a:r>
            <a:r>
              <a:rPr lang="en-US" sz="1600" b="1" i="1" dirty="0" smtClean="0">
                <a:solidFill>
                  <a:schemeClr val="hlink"/>
                </a:solidFill>
              </a:rPr>
              <a:t>@first 1980m2 2005m1 @last</a:t>
            </a:r>
            <a:endParaRPr lang="en-US" sz="1600" dirty="0" smtClean="0">
              <a:solidFill>
                <a:schemeClr val="hlink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</a:t>
            </a:r>
            <a:r>
              <a:rPr lang="en-US" sz="1600" b="1" dirty="0" smtClean="0">
                <a:solidFill>
                  <a:schemeClr val="hlink"/>
                </a:solidFill>
              </a:rPr>
              <a:t>OK. </a:t>
            </a: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2117725"/>
            <a:ext cx="3343275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Keywords: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5397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result is shown here.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4594D99-82EC-483D-81D9-2565F257D438}" type="slidenum">
              <a:rPr lang="en-US" sz="800"/>
              <a:pPr eaLnBrk="1" hangingPunct="1"/>
              <a:t>17</a:t>
            </a:fld>
            <a:endParaRPr lang="en-US" sz="80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92088" y="1473200"/>
            <a:ext cx="3316287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range is the same as before (January 1950 – May 2005), but the sample has changed.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sample now runs from January 1950 (the first observation denoted by </a:t>
            </a:r>
            <a:r>
              <a:rPr lang="en-US" sz="1600" b="1" i="1" dirty="0" smtClean="0">
                <a:ea typeface="ＭＳ Ｐゴシック" pitchFamily="34" charset="-128"/>
              </a:rPr>
              <a:t>@first</a:t>
            </a:r>
            <a:r>
              <a:rPr lang="en-US" sz="1600" dirty="0" smtClean="0">
                <a:ea typeface="ＭＳ Ｐゴシック" pitchFamily="34" charset="-128"/>
              </a:rPr>
              <a:t>) to February 1980 and from January 2005 to May 2012 (the end of the range denoted by </a:t>
            </a:r>
            <a:r>
              <a:rPr lang="en-US" sz="1600" b="1" i="1" dirty="0" smtClean="0">
                <a:ea typeface="ＭＳ Ｐゴシック" pitchFamily="34" charset="-128"/>
              </a:rPr>
              <a:t>@last</a:t>
            </a:r>
            <a:r>
              <a:rPr lang="en-US" sz="1600" dirty="0" smtClean="0">
                <a:ea typeface="ＭＳ Ｐゴシック" pitchFamily="34" charset="-128"/>
              </a:rPr>
              <a:t>).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Note </a:t>
            </a:r>
            <a:r>
              <a:rPr lang="en-US" sz="1600" dirty="0">
                <a:ea typeface="ＭＳ Ｐゴシック" pitchFamily="34" charset="-128"/>
              </a:rPr>
              <a:t>that </a:t>
            </a:r>
            <a:r>
              <a:rPr lang="en-US" sz="1600" dirty="0" smtClean="0">
                <a:ea typeface="ＭＳ Ｐゴシック" pitchFamily="34" charset="-128"/>
              </a:rPr>
              <a:t>the graph (and all other analysis) now reflect the new sample. 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  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8" y="1295400"/>
            <a:ext cx="4733925" cy="530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3806825" y="2492375"/>
            <a:ext cx="3422650" cy="344488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“If” Statements: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25450" y="1174750"/>
            <a:ext cx="8623300" cy="1214438"/>
          </a:xfrm>
        </p:spPr>
        <p:txBody>
          <a:bodyPr/>
          <a:lstStyle/>
          <a:p>
            <a:pPr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The lower portion of the </a:t>
            </a:r>
            <a:r>
              <a:rPr lang="en-US" sz="1800" b="1" i="1" dirty="0" smtClean="0">
                <a:ea typeface="ＭＳ Ｐゴシック" panose="020B0600070205080204" pitchFamily="34" charset="-128"/>
              </a:rPr>
              <a:t>Sample</a:t>
            </a:r>
            <a:r>
              <a:rPr lang="en-US" sz="1800" dirty="0" smtClean="0">
                <a:ea typeface="ＭＳ Ｐゴシック" panose="020B0600070205080204" pitchFamily="34" charset="-128"/>
              </a:rPr>
              <a:t> dialog box allows you to add conditions to sample specifications.</a:t>
            </a:r>
          </a:p>
          <a:p>
            <a:pPr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Suppose you want to restrict the sample only to those observations when “</a:t>
            </a:r>
            <a:r>
              <a:rPr lang="en-US" sz="1800" i="1" dirty="0" smtClean="0">
                <a:ea typeface="ＭＳ Ｐゴシック" panose="020B0600070205080204" pitchFamily="34" charset="-128"/>
              </a:rPr>
              <a:t>payroll” </a:t>
            </a:r>
            <a:r>
              <a:rPr lang="en-US" sz="1800" dirty="0" smtClean="0">
                <a:ea typeface="ＭＳ Ｐゴシック" panose="020B0600070205080204" pitchFamily="34" charset="-128"/>
              </a:rPr>
              <a:t>increased compared to the previous month over the 1955-1992 period.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5111750" y="5062538"/>
            <a:ext cx="35750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1400" b="1">
                <a:solidFill>
                  <a:srgbClr val="003399"/>
                </a:solidFill>
              </a:rPr>
              <a:t>Note</a:t>
            </a:r>
            <a:r>
              <a:rPr lang="en-US" sz="1400">
                <a:solidFill>
                  <a:srgbClr val="003399"/>
                </a:solidFill>
              </a:rPr>
              <a:t>: </a:t>
            </a:r>
            <a:r>
              <a:rPr lang="en-US" sz="1400" i="1">
                <a:solidFill>
                  <a:srgbClr val="003399"/>
                </a:solidFill>
              </a:rPr>
              <a:t>payroll(-1) </a:t>
            </a:r>
            <a:r>
              <a:rPr lang="en-US" sz="1400">
                <a:solidFill>
                  <a:srgbClr val="003399"/>
                </a:solidFill>
              </a:rPr>
              <a:t>denotes the first lag of </a:t>
            </a:r>
            <a:r>
              <a:rPr lang="en-US" sz="1400" i="1">
                <a:solidFill>
                  <a:srgbClr val="003399"/>
                </a:solidFill>
              </a:rPr>
              <a:t>payroll series </a:t>
            </a:r>
            <a:r>
              <a:rPr lang="en-US" sz="1400">
                <a:solidFill>
                  <a:srgbClr val="003399"/>
                </a:solidFill>
              </a:rPr>
              <a:t>. For more details on series lags see the tutorial on </a:t>
            </a:r>
            <a:r>
              <a:rPr lang="en-US" sz="1400" i="1">
                <a:solidFill>
                  <a:srgbClr val="003399"/>
                </a:solidFill>
              </a:rPr>
              <a:t>Data Functions.</a:t>
            </a:r>
            <a:endParaRPr lang="en-US" sz="1400" b="1" i="1"/>
          </a:p>
        </p:txBody>
      </p:sp>
      <p:pic>
        <p:nvPicPr>
          <p:cNvPr id="20485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2708275"/>
            <a:ext cx="33432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585788" y="2384425"/>
            <a:ext cx="4398962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Define sample using “if” condition: Example 1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Select any of the methods (1-3) that allow you to change the sample.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The</a:t>
            </a:r>
            <a:r>
              <a:rPr lang="en-US" sz="1600" b="1" dirty="0" smtClean="0">
                <a:solidFill>
                  <a:schemeClr val="hlink"/>
                </a:solidFill>
              </a:rPr>
              <a:t> Sample </a:t>
            </a:r>
            <a:r>
              <a:rPr lang="en-US" sz="1600" dirty="0" smtClean="0">
                <a:solidFill>
                  <a:schemeClr val="hlink"/>
                </a:solidFill>
              </a:rPr>
              <a:t>dialog box opens up. In the upper portion of the box, type first the sample dates (in pairs).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     	</a:t>
            </a:r>
            <a:r>
              <a:rPr lang="en-US" sz="1600" b="1" i="1" dirty="0" smtClean="0">
                <a:solidFill>
                  <a:schemeClr val="hlink"/>
                </a:solidFill>
              </a:rPr>
              <a:t>1955m1 1992m12</a:t>
            </a:r>
            <a:endParaRPr lang="en-US" sz="1600" dirty="0" smtClean="0">
              <a:solidFill>
                <a:schemeClr val="hlink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In the bottom portion of the </a:t>
            </a:r>
            <a:r>
              <a:rPr lang="en-US" sz="1600" b="1" dirty="0" smtClean="0">
                <a:solidFill>
                  <a:schemeClr val="hlink"/>
                </a:solidFill>
              </a:rPr>
              <a:t>Sample</a:t>
            </a:r>
            <a:r>
              <a:rPr lang="en-US" sz="1600" dirty="0" smtClean="0">
                <a:solidFill>
                  <a:schemeClr val="hlink"/>
                </a:solidFill>
              </a:rPr>
              <a:t> box under </a:t>
            </a:r>
            <a:r>
              <a:rPr lang="en-US" sz="1600" b="1" i="1" dirty="0" smtClean="0">
                <a:solidFill>
                  <a:schemeClr val="hlink"/>
                </a:solidFill>
              </a:rPr>
              <a:t>IF condition</a:t>
            </a:r>
            <a:r>
              <a:rPr lang="en-US" sz="1600" dirty="0" smtClean="0">
                <a:solidFill>
                  <a:schemeClr val="hlink"/>
                </a:solidFill>
              </a:rPr>
              <a:t>, type: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	</a:t>
            </a:r>
            <a:r>
              <a:rPr lang="en-US" sz="1600" b="1" i="1" dirty="0" smtClean="0">
                <a:solidFill>
                  <a:schemeClr val="hlink"/>
                </a:solidFill>
              </a:rPr>
              <a:t>payroll-payroll(-1)&gt;0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	</a:t>
            </a:r>
            <a:r>
              <a:rPr lang="en-US" sz="1400" dirty="0" smtClean="0">
                <a:solidFill>
                  <a:schemeClr val="hlink"/>
                </a:solidFill>
              </a:rPr>
              <a:t>This specification instructs   	EViews to only include those 	observations when payroll increased 	from the previous month.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</a:t>
            </a:r>
            <a:r>
              <a:rPr lang="en-US" sz="1600" b="1" dirty="0" smtClean="0">
                <a:solidFill>
                  <a:schemeClr val="hlink"/>
                </a:solidFill>
              </a:rPr>
              <a:t>OK.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“If” Statements: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1</a:t>
            </a:r>
            <a:r>
              <a:rPr lang="en-US" sz="2400" dirty="0" smtClean="0">
                <a:ea typeface="ＭＳ Ｐゴシック" panose="020B0600070205080204" pitchFamily="34" charset="-128"/>
              </a:rPr>
              <a:t>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5397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result is shown here.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C9F5672-9693-4414-88D9-478C71309397}" type="slidenum">
              <a:rPr lang="en-US" sz="800"/>
              <a:pPr eaLnBrk="1" hangingPunct="1"/>
              <a:t>19</a:t>
            </a:fld>
            <a:endParaRPr lang="en-US" sz="80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92088" y="1473200"/>
            <a:ext cx="3316287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range is the same as before (January 1950 – May 2005), but the sample has changed.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sample now runs from January 1955 – December 1992 and includes only those months when payroll levels rose compared to the previous month.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Note that by default, EViews drops the excluded observations (months when payrolls declined or stayed the same compared to the previous month). </a:t>
            </a:r>
            <a:endParaRPr lang="en-US" dirty="0" smtClean="0">
              <a:ea typeface="ＭＳ Ｐゴシック" pitchFamily="34" charset="-128"/>
            </a:endParaRP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  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25" y="1295400"/>
            <a:ext cx="4972050" cy="530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3870325" y="2501900"/>
            <a:ext cx="3424238" cy="344488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Data and Workfile Documentation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200150"/>
            <a:ext cx="8526462" cy="46863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b="1" i="1" dirty="0" smtClean="0"/>
              <a:t>Data.wf1</a:t>
            </a:r>
            <a:r>
              <a:rPr lang="en-US" sz="1800" dirty="0" smtClean="0"/>
              <a:t> and </a:t>
            </a:r>
            <a:r>
              <a:rPr lang="en-US" sz="1800" b="1" i="1" dirty="0" smtClean="0"/>
              <a:t>Data.xlsx</a:t>
            </a:r>
            <a:r>
              <a:rPr lang="en-US" sz="1800" dirty="0" smtClean="0"/>
              <a:t>  have two pages (tabs) with the following data: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Workfile Page </a:t>
            </a:r>
            <a:r>
              <a:rPr lang="en-US" sz="1600" i="1" dirty="0" smtClean="0"/>
              <a:t>Payroll </a:t>
            </a:r>
            <a:r>
              <a:rPr lang="en-US" sz="1600" dirty="0" smtClean="0"/>
              <a:t>(Data.xlsx: tab </a:t>
            </a:r>
            <a:r>
              <a:rPr lang="en-US" sz="1600" i="1" dirty="0" smtClean="0"/>
              <a:t>Payroll</a:t>
            </a:r>
            <a:r>
              <a:rPr lang="en-US" sz="1600" dirty="0" smtClean="0"/>
              <a:t>): monthly data from Jan 1950 – May 2012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 Payroll – Payroll employment levels (in thousands) (source: Bureau of Labor Statistics) 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 Unemployment – unemployment rate (in percent) (source: Bureau of Labor Statistics).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endParaRPr lang="en-US" sz="16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Workfile Page </a:t>
            </a:r>
            <a:r>
              <a:rPr lang="en-US" sz="1600" i="1" dirty="0" err="1" smtClean="0"/>
              <a:t>Cross_Section</a:t>
            </a:r>
            <a:r>
              <a:rPr lang="en-US" sz="1600" dirty="0" smtClean="0"/>
              <a:t> (Data.xlsx: tab </a:t>
            </a:r>
            <a:r>
              <a:rPr lang="en-US" sz="1600" i="1" dirty="0" err="1" smtClean="0"/>
              <a:t>Cross_Section</a:t>
            </a:r>
            <a:r>
              <a:rPr lang="en-US" sz="1600" dirty="0" smtClean="0"/>
              <a:t>): state-level data (50 states)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Population – population data in 2000 (source: the Census Bureau).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GDP – nominal GDP (in millions of dollars) (source: the Bureau of Economic Statistic).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Area – square miles (source: the Census Bureau).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endParaRPr lang="en-US" sz="2000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3E90E44-948D-4FA3-886E-BAB457B79C56}" type="slidenum">
              <a:rPr lang="en-US" sz="800" smtClean="0"/>
              <a:pPr eaLnBrk="1" hangingPunct="1"/>
              <a:t>2</a:t>
            </a:fld>
            <a:endParaRPr lang="en-US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“If” Statements: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600075" y="1147763"/>
            <a:ext cx="7905750" cy="1212850"/>
          </a:xfrm>
        </p:spPr>
        <p:txBody>
          <a:bodyPr/>
          <a:lstStyle/>
          <a:p>
            <a:pPr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Let’s work on a slightly more complex example. </a:t>
            </a:r>
          </a:p>
          <a:p>
            <a:pPr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Suppose you would like to restrict the sample to those observations when “</a:t>
            </a:r>
            <a:r>
              <a:rPr lang="en-US" sz="1800" i="1" dirty="0" smtClean="0">
                <a:ea typeface="ＭＳ Ｐゴシック" panose="020B0600070205080204" pitchFamily="34" charset="-128"/>
              </a:rPr>
              <a:t>unemployment</a:t>
            </a:r>
            <a:r>
              <a:rPr lang="en-US" sz="1800" dirty="0" smtClean="0">
                <a:ea typeface="ＭＳ Ｐゴシック" panose="020B0600070205080204" pitchFamily="34" charset="-128"/>
              </a:rPr>
              <a:t>” was between 4% and 6% or when “</a:t>
            </a:r>
            <a:r>
              <a:rPr lang="en-US" sz="1800" i="1" dirty="0" smtClean="0">
                <a:ea typeface="ＭＳ Ｐゴシック" panose="020B0600070205080204" pitchFamily="34" charset="-128"/>
              </a:rPr>
              <a:t>payroll</a:t>
            </a:r>
            <a:r>
              <a:rPr lang="en-US" sz="1800" dirty="0" smtClean="0">
                <a:ea typeface="ＭＳ Ｐゴシック" panose="020B0600070205080204" pitchFamily="34" charset="-128"/>
              </a:rPr>
              <a:t>” was unchanged from the previous month.</a:t>
            </a: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AEBCCDA-B88F-49F9-A7F3-74A355BD04F8}" type="slidenum">
              <a:rPr lang="en-US" sz="800"/>
              <a:pPr eaLnBrk="1" hangingPunct="1"/>
              <a:t>20</a:t>
            </a:fld>
            <a:endParaRPr lang="en-US" sz="800"/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555625" y="2470150"/>
            <a:ext cx="4824413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Define sample using “if” condition: Example 2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Select any of the methods (1-3) that allow you to change the sample.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The</a:t>
            </a:r>
            <a:r>
              <a:rPr lang="en-US" sz="1600" b="1" dirty="0" smtClean="0">
                <a:solidFill>
                  <a:schemeClr val="hlink"/>
                </a:solidFill>
              </a:rPr>
              <a:t> Sample </a:t>
            </a:r>
            <a:r>
              <a:rPr lang="en-US" sz="1600" dirty="0" smtClean="0">
                <a:solidFill>
                  <a:schemeClr val="hlink"/>
                </a:solidFill>
              </a:rPr>
              <a:t>dialog box opens up. In the upper portion of the box, type first the sample dates (in pairs).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     	</a:t>
            </a:r>
            <a:r>
              <a:rPr lang="en-US" sz="1600" b="1" i="1" dirty="0" smtClean="0">
                <a:solidFill>
                  <a:schemeClr val="hlink"/>
                </a:solidFill>
              </a:rPr>
              <a:t>1955m1 1992m12</a:t>
            </a:r>
            <a:endParaRPr lang="en-US" sz="1600" dirty="0" smtClean="0">
              <a:solidFill>
                <a:schemeClr val="hlink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In the bottom portion of the Sample box under </a:t>
            </a:r>
            <a:r>
              <a:rPr lang="en-US" sz="1600" b="1" i="1" dirty="0" smtClean="0">
                <a:solidFill>
                  <a:schemeClr val="hlink"/>
                </a:solidFill>
              </a:rPr>
              <a:t>IF condition</a:t>
            </a:r>
            <a:r>
              <a:rPr lang="en-US" sz="1600" dirty="0" smtClean="0">
                <a:solidFill>
                  <a:schemeClr val="hlink"/>
                </a:solidFill>
              </a:rPr>
              <a:t>, type: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      (unemployment&gt;4 and unemployment&lt;6) or   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      payroll=payroll(-1)	</a:t>
            </a:r>
            <a:endParaRPr lang="en-US" sz="1600" dirty="0" smtClean="0">
              <a:solidFill>
                <a:schemeClr val="hlink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</a:t>
            </a:r>
            <a:r>
              <a:rPr lang="en-US" sz="1600" b="1" dirty="0" smtClean="0">
                <a:solidFill>
                  <a:schemeClr val="hlink"/>
                </a:solidFill>
              </a:rPr>
              <a:t>OK. </a:t>
            </a: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038" y="2628900"/>
            <a:ext cx="33432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Box 15"/>
          <p:cNvSpPr txBox="1">
            <a:spLocks noChangeArrowheads="1"/>
          </p:cNvSpPr>
          <p:nvPr/>
        </p:nvSpPr>
        <p:spPr bwMode="auto">
          <a:xfrm>
            <a:off x="5380038" y="5022850"/>
            <a:ext cx="37338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400" b="1">
                <a:solidFill>
                  <a:srgbClr val="003399"/>
                </a:solidFill>
              </a:rPr>
              <a:t>Note</a:t>
            </a:r>
            <a:r>
              <a:rPr lang="en-US" sz="1400">
                <a:solidFill>
                  <a:srgbClr val="003399"/>
                </a:solidFill>
              </a:rPr>
              <a:t>: this command instructs EViews to </a:t>
            </a:r>
            <a:r>
              <a:rPr lang="en-US" sz="1400">
                <a:solidFill>
                  <a:schemeClr val="hlink"/>
                </a:solidFill>
              </a:rPr>
              <a:t>include only those observations when “</a:t>
            </a:r>
            <a:r>
              <a:rPr lang="en-US" sz="1400" i="1">
                <a:solidFill>
                  <a:schemeClr val="hlink"/>
                </a:solidFill>
              </a:rPr>
              <a:t>unemploymen</a:t>
            </a:r>
            <a:r>
              <a:rPr lang="en-US" sz="1400">
                <a:solidFill>
                  <a:schemeClr val="hlink"/>
                </a:solidFill>
              </a:rPr>
              <a:t>t” was between 4 and 6 or  when “</a:t>
            </a:r>
            <a:r>
              <a:rPr lang="en-US" sz="1400" i="1">
                <a:solidFill>
                  <a:schemeClr val="hlink"/>
                </a:solidFill>
              </a:rPr>
              <a:t>payroll</a:t>
            </a:r>
            <a:r>
              <a:rPr lang="en-US" sz="1400">
                <a:solidFill>
                  <a:schemeClr val="hlink"/>
                </a:solidFill>
              </a:rPr>
              <a:t>” was unchanged from the previous month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“If” Statements: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5397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result is shown here.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8A86B0D-B07C-4CBB-8522-192ABD02BDB6}" type="slidenum">
              <a:rPr lang="en-US" sz="800"/>
              <a:pPr eaLnBrk="1" hangingPunct="1"/>
              <a:t>21</a:t>
            </a:fld>
            <a:endParaRPr lang="en-US" sz="80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92088" y="1355725"/>
            <a:ext cx="3533775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range is the same as before (January 1950 – May 2005), but the sample has changed.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sample now runs from January 1955 – December 1992 and includes only those months when “unemployment” was between 4% and 6%, or payroll levels remained unchanged from the previous month.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Note that by default, EViews drops the missing observations so the sample is defined over those months that satisfy the “if” condition.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  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355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5" y="1355725"/>
            <a:ext cx="5200650" cy="451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9" name="Rectangle 10"/>
          <p:cNvSpPr>
            <a:spLocks noChangeArrowheads="1"/>
          </p:cNvSpPr>
          <p:nvPr/>
        </p:nvSpPr>
        <p:spPr bwMode="auto">
          <a:xfrm>
            <a:off x="3736975" y="2476500"/>
            <a:ext cx="4783138" cy="344488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“If” Statements: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5397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You can change the graph so that the sample is defined over all months.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In these cases, the months when the “if” condition does not hold are shown as missing data (see </a:t>
            </a:r>
            <a:r>
              <a:rPr lang="en-US" sz="1800" i="1" dirty="0" smtClean="0">
                <a:ea typeface="ＭＳ Ｐゴシック" pitchFamily="34" charset="-128"/>
              </a:rPr>
              <a:t>Advanced Graphing </a:t>
            </a:r>
            <a:r>
              <a:rPr lang="en-US" sz="1800" dirty="0" smtClean="0">
                <a:ea typeface="ＭＳ Ｐゴシック" pitchFamily="34" charset="-128"/>
              </a:rPr>
              <a:t>tutorial for more details).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306D8A2-10C8-4208-8E80-2D83BF4D730A}" type="slidenum">
              <a:rPr lang="en-US" sz="800"/>
              <a:pPr eaLnBrk="1" hangingPunct="1"/>
              <a:t>22</a:t>
            </a:fld>
            <a:endParaRPr lang="en-US" sz="80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266700" y="2085975"/>
            <a:ext cx="3529013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To change the graph defined over a sample: </a:t>
            </a:r>
          </a:p>
          <a:p>
            <a:pPr marL="744538" lvl="1" indent="-342900" eaLnBrk="1" hangingPunct="1"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ea typeface="ＭＳ Ｐゴシック" pitchFamily="34" charset="-128"/>
              </a:rPr>
              <a:t>Double-click on the graph to bring up the </a:t>
            </a:r>
            <a:r>
              <a:rPr lang="en-US" sz="1600" b="1" i="1" dirty="0" smtClean="0">
                <a:ea typeface="ＭＳ Ｐゴシック" pitchFamily="34" charset="-128"/>
              </a:rPr>
              <a:t>Graph Option </a:t>
            </a:r>
            <a:r>
              <a:rPr lang="en-US" sz="1600" dirty="0" smtClean="0">
                <a:ea typeface="ＭＳ Ｐゴシック" pitchFamily="34" charset="-128"/>
              </a:rPr>
              <a:t>dialog box. </a:t>
            </a:r>
          </a:p>
          <a:p>
            <a:pPr marL="744538" lvl="1" indent="-342900" eaLnBrk="1" hangingPunct="1"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ea typeface="ＭＳ Ｐゴシック" pitchFamily="34" charset="-128"/>
              </a:rPr>
              <a:t>Under </a:t>
            </a:r>
            <a:r>
              <a:rPr lang="en-US" sz="1600" b="1" dirty="0" smtClean="0">
                <a:ea typeface="ＭＳ Ｐゴシック" pitchFamily="34" charset="-128"/>
              </a:rPr>
              <a:t>Sample breaks and NA handling</a:t>
            </a:r>
            <a:r>
              <a:rPr lang="en-US" sz="1600" dirty="0" smtClean="0">
                <a:ea typeface="ＭＳ Ｐゴシック" pitchFamily="34" charset="-128"/>
              </a:rPr>
              <a:t>, select </a:t>
            </a:r>
            <a:r>
              <a:rPr lang="en-US" sz="1600" b="1" dirty="0" smtClean="0">
                <a:ea typeface="ＭＳ Ｐゴシック" pitchFamily="34" charset="-128"/>
              </a:rPr>
              <a:t>Pad excluded obs. </a:t>
            </a:r>
          </a:p>
          <a:p>
            <a:pPr marL="744538" lvl="1" indent="-342900" eaLnBrk="1" hangingPunct="1">
              <a:buSzPct val="100000"/>
              <a:buFont typeface="+mj-lt"/>
              <a:buAutoNum type="arabicPeriod"/>
              <a:defRPr/>
            </a:pPr>
            <a:r>
              <a:rPr lang="en-US" sz="1600" dirty="0" smtClean="0">
                <a:ea typeface="ＭＳ Ｐゴシック" pitchFamily="34" charset="-128"/>
              </a:rPr>
              <a:t>Click </a:t>
            </a:r>
            <a:r>
              <a:rPr lang="en-US" sz="1600" b="1" dirty="0" smtClean="0">
                <a:ea typeface="ＭＳ Ｐゴシック" pitchFamily="34" charset="-128"/>
              </a:rPr>
              <a:t>OK</a:t>
            </a:r>
            <a:r>
              <a:rPr lang="en-US" sz="1600" dirty="0" smtClean="0">
                <a:ea typeface="ＭＳ Ｐゴシック" pitchFamily="34" charset="-128"/>
              </a:rPr>
              <a:t>. </a:t>
            </a:r>
            <a:r>
              <a:rPr lang="en-US" sz="1600" b="1" dirty="0" smtClean="0">
                <a:ea typeface="ＭＳ Ｐゴシック" pitchFamily="34" charset="-128"/>
              </a:rPr>
              <a:t>     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2308225"/>
            <a:ext cx="5238750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3" name="Rectangle 10"/>
          <p:cNvSpPr>
            <a:spLocks noChangeArrowheads="1"/>
          </p:cNvSpPr>
          <p:nvPr/>
        </p:nvSpPr>
        <p:spPr bwMode="auto">
          <a:xfrm>
            <a:off x="6454775" y="3933825"/>
            <a:ext cx="1370013" cy="796925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“If” Statements: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Example 2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5397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result is shown here.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E70A752-48F9-434F-8DD9-288333875DC0}" type="slidenum">
              <a:rPr lang="en-US" sz="800"/>
              <a:pPr eaLnBrk="1" hangingPunct="1"/>
              <a:t>23</a:t>
            </a:fld>
            <a:endParaRPr lang="en-US" sz="80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92088" y="1355725"/>
            <a:ext cx="3382962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As you can see, the sample is the same as before, but the graph has changed to include all months in the 1955-1992 period.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Those months for which the “if” statement does not hold are shown with missing data.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  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355725"/>
            <a:ext cx="5262563" cy="455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Rectangle 10"/>
          <p:cNvSpPr>
            <a:spLocks noChangeArrowheads="1"/>
          </p:cNvSpPr>
          <p:nvPr/>
        </p:nvSpPr>
        <p:spPr bwMode="auto">
          <a:xfrm>
            <a:off x="3725863" y="2486025"/>
            <a:ext cx="4783137" cy="344488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Ranges and Mathematical Expressions 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585788" y="1276350"/>
            <a:ext cx="7848600" cy="10429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Sample ranges can be defined by using mathematical expressions.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ea typeface="ＭＳ Ｐゴシック" panose="020B0600070205080204" pitchFamily="34" charset="-128"/>
              </a:rPr>
              <a:t>This is normally used to define a fixed-width window of observations. </a:t>
            </a:r>
          </a:p>
        </p:txBody>
      </p:sp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A1F544C-EF90-44B6-8E43-65B3938BC48A}" type="slidenum">
              <a:rPr lang="en-US" sz="800"/>
              <a:pPr eaLnBrk="1" hangingPunct="1"/>
              <a:t>24</a:t>
            </a:fld>
            <a:endParaRPr lang="en-US" sz="8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54075" y="2654300"/>
          <a:ext cx="7324725" cy="24177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94930"/>
                <a:gridCol w="5429795"/>
              </a:tblGrid>
              <a:tr h="3659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Function</a:t>
                      </a:r>
                    </a:p>
                  </a:txBody>
                  <a:tcPr marL="91429" marR="91429"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Description</a:t>
                      </a:r>
                      <a:endParaRPr lang="en-US" sz="1800" dirty="0"/>
                    </a:p>
                  </a:txBody>
                  <a:tcPr marL="91429" marR="91429" marT="45740" marB="45740"/>
                </a:tc>
              </a:tr>
              <a:tr h="371007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@first+12 @last </a:t>
                      </a:r>
                      <a:endParaRPr lang="en-US" sz="1400" b="1" i="1" dirty="0"/>
                    </a:p>
                  </a:txBody>
                  <a:tcPr marL="91429" marR="91429" marT="45740" marB="4574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Excludes the first 12 observations </a:t>
                      </a:r>
                    </a:p>
                  </a:txBody>
                  <a:tcPr marL="91429" marR="91429" marT="45740" marB="45740"/>
                </a:tc>
              </a:tr>
              <a:tr h="371007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@first @first+11 </a:t>
                      </a:r>
                      <a:endParaRPr lang="en-US" sz="1400" b="1" i="1" dirty="0"/>
                    </a:p>
                  </a:txBody>
                  <a:tcPr marL="91429" marR="91429" marT="45740" marB="4574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Captures only the first 12 observations</a:t>
                      </a:r>
                    </a:p>
                  </a:txBody>
                  <a:tcPr marL="91429" marR="91429" marT="45740" marB="45740"/>
                </a:tc>
              </a:tr>
              <a:tr h="371007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@first  @last-15 </a:t>
                      </a:r>
                      <a:endParaRPr lang="en-US" sz="1400" b="1" i="1" dirty="0"/>
                    </a:p>
                  </a:txBody>
                  <a:tcPr marL="91429" marR="91429" marT="45740" marB="4574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Excludes the last 15 observations </a:t>
                      </a:r>
                      <a:endParaRPr lang="en-US" sz="1400" b="1" dirty="0" smtClean="0"/>
                    </a:p>
                  </a:txBody>
                  <a:tcPr marL="91429" marR="91429" marT="45740" marB="45740"/>
                </a:tc>
              </a:tr>
              <a:tr h="35932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@last-14  @last </a:t>
                      </a:r>
                      <a:endParaRPr lang="en-US" sz="1400" b="1" i="1" dirty="0"/>
                    </a:p>
                  </a:txBody>
                  <a:tcPr marL="91429" marR="91429" marT="45740" marB="4574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Captures only the last 15 observations</a:t>
                      </a:r>
                    </a:p>
                  </a:txBody>
                  <a:tcPr marL="91429" marR="91429" marT="45740" marB="45740"/>
                </a:tc>
              </a:tr>
              <a:tr h="579456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1960m3  1960m3+11 </a:t>
                      </a:r>
                      <a:endParaRPr lang="en-US" sz="1400" b="1" i="1" dirty="0"/>
                    </a:p>
                  </a:txBody>
                  <a:tcPr marL="91429" marR="91429" marT="45740" marB="4574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Defines a sample with 12 observations starting in  </a:t>
                      </a:r>
                      <a:r>
                        <a:rPr lang="en-US" sz="1400" i="1" dirty="0" smtClean="0"/>
                        <a:t>March 1960 – Feb 1961</a:t>
                      </a:r>
                    </a:p>
                  </a:txBody>
                  <a:tcPr marL="91429" marR="91429" marT="45740" marB="4574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Objects</a:t>
            </a:r>
          </a:p>
        </p:txBody>
      </p:sp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B3A1D52-FA67-46B0-9C99-83667D0B8494}" type="slidenum">
              <a:rPr lang="en-US" sz="800"/>
              <a:pPr eaLnBrk="1" hangingPunct="1"/>
              <a:t>25</a:t>
            </a:fld>
            <a:endParaRPr lang="en-US" sz="800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601663" y="1258888"/>
            <a:ext cx="7981950" cy="187166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/>
              <a:t>If you need to work with a number of different samples, it may be useful to define these samples as </a:t>
            </a:r>
            <a:r>
              <a:rPr lang="en-US" sz="1800" b="1" dirty="0" smtClean="0"/>
              <a:t>Objects</a:t>
            </a:r>
            <a:r>
              <a:rPr lang="en-US" sz="1800" dirty="0" smtClean="0"/>
              <a:t>.</a:t>
            </a:r>
            <a:endParaRPr lang="en-US" sz="1800" dirty="0"/>
          </a:p>
          <a:p>
            <a:pPr marL="509588" indent="-342900" eaLnBrk="1" hangingPunct="1">
              <a:buFont typeface="Times" pitchFamily="17" charset="0"/>
              <a:buNone/>
              <a:defRPr/>
            </a:pPr>
            <a:r>
              <a:rPr lang="en-US" sz="1600" u="sng" dirty="0" smtClean="0"/>
              <a:t>To create a </a:t>
            </a:r>
            <a:r>
              <a:rPr lang="en-US" sz="1600" i="1" u="sng" dirty="0" smtClean="0"/>
              <a:t>Sample </a:t>
            </a:r>
            <a:r>
              <a:rPr lang="en-US" sz="1600" u="sng" dirty="0" smtClean="0"/>
              <a:t>Object </a:t>
            </a:r>
          </a:p>
          <a:p>
            <a:pPr marL="395288" indent="-228600" eaLnBrk="1" hangingPunct="1">
              <a:buFont typeface="+mj-lt"/>
              <a:buAutoNum type="arabicPeriod"/>
              <a:defRPr/>
            </a:pPr>
            <a:r>
              <a:rPr lang="en-US" sz="1600" dirty="0" smtClean="0"/>
              <a:t>Select </a:t>
            </a:r>
            <a:r>
              <a:rPr lang="en-US" sz="1600" b="1" dirty="0" smtClean="0"/>
              <a:t>Object </a:t>
            </a:r>
            <a:r>
              <a:rPr lang="en-US" sz="1800" b="1" dirty="0" smtClean="0"/>
              <a:t>→</a:t>
            </a:r>
            <a:r>
              <a:rPr lang="en-US" sz="1600" b="1" dirty="0" smtClean="0"/>
              <a:t> New Object </a:t>
            </a:r>
            <a:r>
              <a:rPr lang="en-US" sz="1600" dirty="0" smtClean="0"/>
              <a:t>from the menu.</a:t>
            </a:r>
          </a:p>
          <a:p>
            <a:pPr marL="395288" indent="-228600" eaLnBrk="1" hangingPunct="1">
              <a:buFont typeface="+mj-lt"/>
              <a:buAutoNum type="arabicPeriod"/>
              <a:defRPr/>
            </a:pPr>
            <a:r>
              <a:rPr lang="en-US" sz="1600" dirty="0" smtClean="0"/>
              <a:t>Click the </a:t>
            </a:r>
            <a:r>
              <a:rPr lang="en-US" sz="1600" b="1" dirty="0" smtClean="0"/>
              <a:t>Sample</a:t>
            </a:r>
            <a:r>
              <a:rPr lang="en-US" sz="1600" dirty="0" smtClean="0"/>
              <a:t> option, name it (in this case </a:t>
            </a:r>
            <a:r>
              <a:rPr lang="en-US" sz="1600" i="1" dirty="0" smtClean="0"/>
              <a:t>sample1</a:t>
            </a:r>
            <a:r>
              <a:rPr lang="en-US" sz="1600" dirty="0" smtClean="0"/>
              <a:t>), and then click </a:t>
            </a:r>
            <a:r>
              <a:rPr lang="en-US" sz="1600" b="1" dirty="0" smtClean="0"/>
              <a:t>OK</a:t>
            </a:r>
            <a:r>
              <a:rPr lang="en-US" sz="1600" dirty="0" smtClean="0"/>
              <a:t>.</a:t>
            </a:r>
          </a:p>
          <a:p>
            <a:pPr marL="395288" indent="-228600" eaLnBrk="1" hangingPunct="1">
              <a:buFont typeface="+mj-lt"/>
              <a:buAutoNum type="arabicPeriod"/>
              <a:defRPr/>
            </a:pPr>
            <a:r>
              <a:rPr lang="en-US" sz="1600" dirty="0"/>
              <a:t>The </a:t>
            </a:r>
            <a:r>
              <a:rPr lang="en-US" sz="1600" b="1" dirty="0"/>
              <a:t>Sample</a:t>
            </a:r>
            <a:r>
              <a:rPr lang="en-US" sz="1600" dirty="0"/>
              <a:t> dialog box opens up; specify your sample here.</a:t>
            </a:r>
          </a:p>
          <a:p>
            <a:pPr marL="395288" indent="-228600" eaLnBrk="1" hangingPunct="1">
              <a:buFont typeface="+mj-lt"/>
              <a:buAutoNum type="arabicPeriod"/>
              <a:defRPr/>
            </a:pPr>
            <a:endParaRPr lang="en-US" sz="16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276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38" y="3213100"/>
            <a:ext cx="2311400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3213100"/>
            <a:ext cx="4505325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Objects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  <a:r>
              <a:rPr lang="en-US" sz="1800" b="1" dirty="0" smtClean="0"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500538B-6C02-4D9C-807B-8DED57D3C3BE}" type="slidenum">
              <a:rPr lang="en-US" sz="800"/>
              <a:pPr eaLnBrk="1" hangingPunct="1"/>
              <a:t>26</a:t>
            </a:fld>
            <a:endParaRPr lang="en-US" sz="800"/>
          </a:p>
        </p:txBody>
      </p:sp>
      <p:sp>
        <p:nvSpPr>
          <p:cNvPr id="28676" name="TextBox 8"/>
          <p:cNvSpPr txBox="1">
            <a:spLocks noChangeArrowheads="1"/>
          </p:cNvSpPr>
          <p:nvPr/>
        </p:nvSpPr>
        <p:spPr bwMode="auto">
          <a:xfrm>
            <a:off x="677863" y="5818188"/>
            <a:ext cx="33432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300" b="1" i="1">
                <a:solidFill>
                  <a:schemeClr val="hlink"/>
                </a:solidFill>
              </a:rPr>
              <a:t>Sample1 excludes the last 100 observations from the workfile range</a:t>
            </a:r>
          </a:p>
        </p:txBody>
      </p:sp>
      <p:sp>
        <p:nvSpPr>
          <p:cNvPr id="28677" name="TextBox 12"/>
          <p:cNvSpPr txBox="1">
            <a:spLocks noChangeArrowheads="1"/>
          </p:cNvSpPr>
          <p:nvPr/>
        </p:nvSpPr>
        <p:spPr bwMode="auto">
          <a:xfrm>
            <a:off x="4319588" y="5767388"/>
            <a:ext cx="33432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300" b="1" i="1">
                <a:solidFill>
                  <a:schemeClr val="hlink"/>
                </a:solidFill>
              </a:rPr>
              <a:t>Sample2 includes only the last 100 observations from the workfile range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01663" y="1182688"/>
            <a:ext cx="7981950" cy="189071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7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452438" indent="-285750" eaLnBrk="1" hangingPunct="1">
              <a:buFont typeface="Arial" pitchFamily="34" charset="0"/>
              <a:buChar char="•"/>
              <a:defRPr/>
            </a:pPr>
            <a:r>
              <a:rPr lang="en-US" sz="1600" dirty="0" smtClean="0"/>
              <a:t>Lets create two sample objects: </a:t>
            </a:r>
          </a:p>
          <a:p>
            <a:pPr marL="854076" lvl="1" indent="-285750" eaLnBrk="1" hangingPunct="1">
              <a:buFont typeface="Wingdings" pitchFamily="2" charset="2"/>
              <a:buChar char="ü"/>
              <a:defRPr/>
            </a:pPr>
            <a:r>
              <a:rPr lang="en-US" sz="1400" dirty="0" smtClean="0"/>
              <a:t>Sample 1: includes all but the last 100 observations of the data.</a:t>
            </a:r>
          </a:p>
          <a:p>
            <a:pPr marL="854076" lvl="1" indent="-285750" eaLnBrk="1" hangingPunct="1">
              <a:buFont typeface="Wingdings" pitchFamily="2" charset="2"/>
              <a:buChar char="ü"/>
              <a:defRPr/>
            </a:pPr>
            <a:r>
              <a:rPr lang="en-US" sz="1400" dirty="0" smtClean="0"/>
              <a:t>Sample 2: includes only the last 100 observations of the data. </a:t>
            </a:r>
          </a:p>
          <a:p>
            <a:pPr marL="452438" indent="-285750" eaLnBrk="1" hangingPunct="1">
              <a:buFont typeface="Arial" pitchFamily="34" charset="0"/>
              <a:buChar char="•"/>
              <a:defRPr/>
            </a:pPr>
            <a:r>
              <a:rPr lang="en-US" sz="1600" dirty="0" smtClean="0"/>
              <a:t>Note: before proceeding with these two sample objects, lets first set the sample equal to the </a:t>
            </a:r>
            <a:r>
              <a:rPr lang="en-US" sz="1600" dirty="0" err="1" smtClean="0"/>
              <a:t>workfile</a:t>
            </a:r>
            <a:r>
              <a:rPr lang="en-US" sz="1600" dirty="0" smtClean="0"/>
              <a:t> range by typing in the command window:</a:t>
            </a:r>
          </a:p>
          <a:p>
            <a:pPr marL="166688" indent="0" eaLnBrk="1" hangingPunct="1">
              <a:buFont typeface="Times" pitchFamily="17" charset="0"/>
              <a:buNone/>
              <a:defRPr/>
            </a:pPr>
            <a:r>
              <a:rPr lang="en-US" sz="1600" b="1" dirty="0"/>
              <a:t>	</a:t>
            </a:r>
            <a:r>
              <a:rPr lang="en-US" sz="1600" b="1" dirty="0" smtClean="0"/>
              <a:t>		</a:t>
            </a:r>
            <a:r>
              <a:rPr lang="en-US" sz="1600" b="1" i="1" dirty="0" smtClean="0"/>
              <a:t>smpl @all</a:t>
            </a:r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588" y="3165475"/>
            <a:ext cx="3248025" cy="2476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487" y="3165475"/>
            <a:ext cx="3248025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Objects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 </a:t>
            </a:r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330A5C5-390A-442E-BE23-FD686DF4D6EC}" type="slidenum">
              <a:rPr lang="en-US" sz="800"/>
              <a:pPr eaLnBrk="1" hangingPunct="1"/>
              <a:t>27</a:t>
            </a:fld>
            <a:endParaRPr lang="en-US" sz="800"/>
          </a:p>
        </p:txBody>
      </p:sp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592138" y="1295400"/>
            <a:ext cx="2892425" cy="6461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857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171450" indent="-171450"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Both are saved as Objects in </a:t>
            </a:r>
            <a:r>
              <a:rPr lang="en-US" sz="1800" dirty="0" err="1" smtClean="0">
                <a:solidFill>
                  <a:schemeClr val="hlink"/>
                </a:solidFill>
                <a:latin typeface="+mn-lt"/>
                <a:ea typeface="ＭＳ Ｐゴシック" charset="0"/>
              </a:rPr>
              <a:t>workfile</a:t>
            </a:r>
            <a:r>
              <a:rPr lang="en-US" sz="1800" dirty="0" smtClean="0">
                <a:solidFill>
                  <a:schemeClr val="hlink"/>
                </a:solidFill>
                <a:latin typeface="+mn-lt"/>
                <a:ea typeface="ＭＳ Ｐゴシック" charset="0"/>
              </a:rPr>
              <a:t>.</a:t>
            </a:r>
            <a:endParaRPr lang="en-US" sz="1800" dirty="0">
              <a:solidFill>
                <a:schemeClr val="hlink"/>
              </a:solidFill>
              <a:latin typeface="+mn-lt"/>
              <a:ea typeface="ＭＳ Ｐゴシック" charset="0"/>
            </a:endParaRPr>
          </a:p>
        </p:txBody>
      </p:sp>
      <p:pic>
        <p:nvPicPr>
          <p:cNvPr id="2970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14" y="1295400"/>
            <a:ext cx="4895850" cy="51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2" name="Oval 5"/>
          <p:cNvSpPr>
            <a:spLocks noChangeArrowheads="1"/>
          </p:cNvSpPr>
          <p:nvPr/>
        </p:nvSpPr>
        <p:spPr bwMode="auto">
          <a:xfrm>
            <a:off x="2865438" y="3669243"/>
            <a:ext cx="1608137" cy="357188"/>
          </a:xfrm>
          <a:prstGeom prst="ellipse">
            <a:avLst/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 Objects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 </a:t>
            </a:r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A40FFCD-F1D7-4E4A-BC22-97119863037C}" type="slidenum">
              <a:rPr lang="en-US" sz="800"/>
              <a:pPr eaLnBrk="1" hangingPunct="1"/>
              <a:t>28</a:t>
            </a:fld>
            <a:endParaRPr lang="en-US" sz="800"/>
          </a:p>
        </p:txBody>
      </p:sp>
      <p:sp>
        <p:nvSpPr>
          <p:cNvPr id="12296" name="TextBox 18"/>
          <p:cNvSpPr txBox="1">
            <a:spLocks noChangeArrowheads="1"/>
          </p:cNvSpPr>
          <p:nvPr/>
        </p:nvSpPr>
        <p:spPr bwMode="auto">
          <a:xfrm>
            <a:off x="587375" y="1277938"/>
            <a:ext cx="4073525" cy="14922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177800" indent="-177800"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hlink"/>
                </a:solidFill>
                <a:latin typeface="+mn-lt"/>
                <a:ea typeface="ＭＳ Ｐゴシック" charset="0"/>
              </a:rPr>
              <a:t>You can estimate your equation model in the first sample by typing in the command window: </a:t>
            </a:r>
            <a:endParaRPr lang="en-US" sz="1800" b="1" dirty="0" smtClean="0">
              <a:solidFill>
                <a:schemeClr val="hlink"/>
              </a:solidFill>
            </a:endParaRPr>
          </a:p>
          <a:p>
            <a:pPr algn="ctr">
              <a:spcBef>
                <a:spcPts val="600"/>
              </a:spcBef>
              <a:defRPr/>
            </a:pPr>
            <a:r>
              <a:rPr lang="en-US" sz="1600" b="1" i="1" dirty="0" smtClean="0">
                <a:solidFill>
                  <a:srgbClr val="003399"/>
                </a:solidFill>
              </a:rPr>
              <a:t>Smpl sample1 </a:t>
            </a:r>
          </a:p>
          <a:p>
            <a:pPr algn="ctr">
              <a:defRPr/>
            </a:pPr>
            <a:r>
              <a:rPr lang="en-US" sz="1600" b="1" i="1" dirty="0" err="1" smtClean="0">
                <a:solidFill>
                  <a:srgbClr val="003399"/>
                </a:solidFill>
              </a:rPr>
              <a:t>ls</a:t>
            </a:r>
            <a:r>
              <a:rPr lang="en-US" sz="1600" b="1" i="1" dirty="0" smtClean="0">
                <a:solidFill>
                  <a:srgbClr val="003399"/>
                </a:solidFill>
              </a:rPr>
              <a:t> payroll c unemployment</a:t>
            </a:r>
          </a:p>
        </p:txBody>
      </p:sp>
      <p:sp>
        <p:nvSpPr>
          <p:cNvPr id="12297" name="TextBox 19"/>
          <p:cNvSpPr txBox="1">
            <a:spLocks noChangeArrowheads="1"/>
          </p:cNvSpPr>
          <p:nvPr/>
        </p:nvSpPr>
        <p:spPr bwMode="auto">
          <a:xfrm>
            <a:off x="4824413" y="1296988"/>
            <a:ext cx="3978275" cy="16319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177800" indent="-177800"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And perform forecast evaluation in the second sample</a:t>
            </a:r>
            <a:r>
              <a:rPr lang="en-US" sz="1800" dirty="0">
                <a:solidFill>
                  <a:srgbClr val="003399"/>
                </a:solidFill>
              </a:rPr>
              <a:t> </a:t>
            </a:r>
            <a:r>
              <a:rPr lang="en-US" sz="1800" dirty="0" smtClean="0">
                <a:solidFill>
                  <a:srgbClr val="003399"/>
                </a:solidFill>
              </a:rPr>
              <a:t>by clicking the </a:t>
            </a:r>
            <a:r>
              <a:rPr lang="en-US" sz="1800" b="1" i="1" dirty="0" smtClean="0">
                <a:solidFill>
                  <a:srgbClr val="003399"/>
                </a:solidFill>
              </a:rPr>
              <a:t>Forecast</a:t>
            </a:r>
            <a:r>
              <a:rPr lang="en-US" sz="1800" dirty="0" smtClean="0">
                <a:solidFill>
                  <a:srgbClr val="003399"/>
                </a:solidFill>
              </a:rPr>
              <a:t> button and changing the sample to </a:t>
            </a:r>
            <a:r>
              <a:rPr lang="en-US" sz="1800" b="1" i="1" dirty="0" smtClean="0">
                <a:solidFill>
                  <a:srgbClr val="003399"/>
                </a:solidFill>
              </a:rPr>
              <a:t>sample2</a:t>
            </a:r>
            <a:r>
              <a:rPr lang="en-US" sz="1800" dirty="0" smtClean="0">
                <a:solidFill>
                  <a:srgbClr val="003399"/>
                </a:solidFill>
              </a:rPr>
              <a:t>.</a:t>
            </a:r>
          </a:p>
          <a:p>
            <a:pPr algn="ctr">
              <a:spcBef>
                <a:spcPts val="1200"/>
              </a:spcBef>
              <a:defRPr/>
            </a:pPr>
            <a:endParaRPr lang="en-US" sz="1800" b="1" i="1" dirty="0" smtClean="0">
              <a:solidFill>
                <a:srgbClr val="003399"/>
              </a:solidFill>
            </a:endParaRPr>
          </a:p>
        </p:txBody>
      </p:sp>
      <p:pic>
        <p:nvPicPr>
          <p:cNvPr id="3072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3024188"/>
            <a:ext cx="406717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27" name="Straight Arrow Connector 13"/>
          <p:cNvCxnSpPr>
            <a:cxnSpLocks noChangeShapeType="1"/>
          </p:cNvCxnSpPr>
          <p:nvPr/>
        </p:nvCxnSpPr>
        <p:spPr bwMode="auto">
          <a:xfrm flipH="1">
            <a:off x="3290888" y="2606675"/>
            <a:ext cx="1776412" cy="774700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0728" name="Group 1"/>
          <p:cNvGrpSpPr>
            <a:grpSpLocks/>
          </p:cNvGrpSpPr>
          <p:nvPr/>
        </p:nvGrpSpPr>
        <p:grpSpPr bwMode="auto">
          <a:xfrm>
            <a:off x="4851400" y="3024188"/>
            <a:ext cx="4048125" cy="3027362"/>
            <a:chOff x="4767263" y="3105150"/>
            <a:chExt cx="4200525" cy="3305175"/>
          </a:xfrm>
        </p:grpSpPr>
        <p:pic>
          <p:nvPicPr>
            <p:cNvPr id="30729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7263" y="3105150"/>
              <a:ext cx="4200525" cy="3305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0" name="Oval 5"/>
            <p:cNvSpPr>
              <a:spLocks noChangeArrowheads="1"/>
            </p:cNvSpPr>
            <p:nvPr/>
          </p:nvSpPr>
          <p:spPr bwMode="auto">
            <a:xfrm>
              <a:off x="4919663" y="5148263"/>
              <a:ext cx="1608137" cy="271462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300" y="3530600"/>
            <a:ext cx="4838700" cy="876300"/>
          </a:xfrm>
          <a:prstGeom prst="rect">
            <a:avLst/>
          </a:prstGeom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Samples</a:t>
            </a:r>
            <a:r>
              <a:rPr lang="en-US" b="1" dirty="0" smtClean="0"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87375" y="1069975"/>
            <a:ext cx="8556625" cy="1384300"/>
          </a:xfrm>
        </p:spPr>
        <p:txBody>
          <a:bodyPr/>
          <a:lstStyle/>
          <a:p>
            <a:pPr eaLnBrk="1" hangingPunct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" pitchFamily="17" charset="0"/>
              <a:buChar char="•"/>
              <a:defRPr/>
            </a:pPr>
            <a:r>
              <a:rPr lang="en-US" sz="1800" b="1" dirty="0" smtClean="0"/>
              <a:t>Samples</a:t>
            </a:r>
            <a:r>
              <a:rPr lang="en-US" sz="1800" dirty="0" smtClean="0"/>
              <a:t> are sets (usually subsets) of observations in a </a:t>
            </a:r>
            <a:r>
              <a:rPr lang="en-US" sz="1800" dirty="0" err="1" smtClean="0"/>
              <a:t>workfile</a:t>
            </a:r>
            <a:r>
              <a:rPr lang="en-US" sz="1800" dirty="0" smtClean="0"/>
              <a:t>.</a:t>
            </a:r>
          </a:p>
          <a:p>
            <a:pPr eaLnBrk="1" hangingPunct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Times" pitchFamily="17" charset="0"/>
              <a:buChar char="•"/>
              <a:defRPr/>
            </a:pPr>
            <a:r>
              <a:rPr lang="en-US" sz="1800" b="1" dirty="0" smtClean="0"/>
              <a:t>Samples</a:t>
            </a:r>
            <a:r>
              <a:rPr lang="en-US" sz="1800" dirty="0" smtClean="0"/>
              <a:t> may be specified over ranges of observations and “if” conditions. 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sz="20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2000" dirty="0" smtClean="0"/>
          </a:p>
          <a:p>
            <a:pPr marL="744537" lvl="2" indent="0" eaLnBrk="1" hangingPunct="1">
              <a:buFont typeface="Times" pitchFamily="17" charset="0"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97ED872-33C9-4262-A269-7D175D8E3259}" type="slidenum">
              <a:rPr lang="en-US" sz="800"/>
              <a:pPr eaLnBrk="1" hangingPunct="1"/>
              <a:t>3</a:t>
            </a:fld>
            <a:endParaRPr lang="en-US" sz="800"/>
          </a:p>
        </p:txBody>
      </p:sp>
      <p:sp>
        <p:nvSpPr>
          <p:cNvPr id="5125" name="TextBox 14"/>
          <p:cNvSpPr txBox="1">
            <a:spLocks noChangeArrowheads="1"/>
          </p:cNvSpPr>
          <p:nvPr/>
        </p:nvSpPr>
        <p:spPr bwMode="auto">
          <a:xfrm>
            <a:off x="2003425" y="4795838"/>
            <a:ext cx="5441950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600" b="1" i="1">
                <a:solidFill>
                  <a:schemeClr val="hlink"/>
                </a:solidFill>
              </a:rPr>
              <a:t>Workfile Sample (includes only sample observations)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600">
                <a:solidFill>
                  <a:schemeClr val="hlink"/>
                </a:solidFill>
              </a:rPr>
              <a:t>(here from Jan 1990 – Dec 2002</a:t>
            </a:r>
            <a:r>
              <a:rPr lang="en-US" sz="1600">
                <a:solidFill>
                  <a:srgbClr val="003399"/>
                </a:solidFill>
              </a:rPr>
              <a:t>)</a:t>
            </a:r>
          </a:p>
          <a:p>
            <a:endParaRPr lang="en-US"/>
          </a:p>
          <a:p>
            <a:endParaRPr lang="en-US"/>
          </a:p>
        </p:txBody>
      </p:sp>
      <p:cxnSp>
        <p:nvCxnSpPr>
          <p:cNvPr id="5127" name="Straight Arrow Connector 2"/>
          <p:cNvCxnSpPr>
            <a:cxnSpLocks noChangeShapeType="1"/>
          </p:cNvCxnSpPr>
          <p:nvPr/>
        </p:nvCxnSpPr>
        <p:spPr bwMode="auto">
          <a:xfrm>
            <a:off x="3116263" y="3157538"/>
            <a:ext cx="0" cy="884237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8" name="TextBox 6"/>
          <p:cNvSpPr txBox="1">
            <a:spLocks noChangeArrowheads="1"/>
          </p:cNvSpPr>
          <p:nvPr/>
        </p:nvSpPr>
        <p:spPr bwMode="auto">
          <a:xfrm>
            <a:off x="2146300" y="2524125"/>
            <a:ext cx="4322763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600" b="1" i="1">
                <a:solidFill>
                  <a:schemeClr val="hlink"/>
                </a:solidFill>
              </a:rPr>
              <a:t>Workfile Range (includes all observations)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600">
                <a:solidFill>
                  <a:schemeClr val="hlink"/>
                </a:solidFill>
              </a:rPr>
              <a:t>(here from Jan 1950 – May 2012)</a:t>
            </a:r>
          </a:p>
        </p:txBody>
      </p:sp>
      <p:cxnSp>
        <p:nvCxnSpPr>
          <p:cNvPr id="5129" name="Straight Arrow Connector 10"/>
          <p:cNvCxnSpPr>
            <a:cxnSpLocks noChangeShapeType="1"/>
          </p:cNvCxnSpPr>
          <p:nvPr/>
        </p:nvCxnSpPr>
        <p:spPr bwMode="auto">
          <a:xfrm flipV="1">
            <a:off x="3068638" y="4337050"/>
            <a:ext cx="0" cy="476250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175" y="1260475"/>
            <a:ext cx="4638675" cy="3419475"/>
          </a:xfrm>
          <a:prstGeom prst="rect">
            <a:avLst/>
          </a:prstGeom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Range and Sample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60475"/>
            <a:ext cx="3375025" cy="3938588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Workfile </a:t>
            </a:r>
            <a:r>
              <a:rPr lang="en-US" sz="1800" b="1" i="1" dirty="0" smtClean="0">
                <a:ea typeface="ＭＳ Ｐゴシック" pitchFamily="34" charset="-128"/>
              </a:rPr>
              <a:t>Data.wf1 </a:t>
            </a:r>
            <a:r>
              <a:rPr lang="en-US" sz="1800" dirty="0" smtClean="0">
                <a:ea typeface="ＭＳ Ｐゴシック" pitchFamily="34" charset="-128"/>
              </a:rPr>
              <a:t>is a dated workfile with monthly frequency.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Page “</a:t>
            </a:r>
            <a:r>
              <a:rPr lang="en-US" sz="1800" b="1" i="1" dirty="0">
                <a:ea typeface="ＭＳ Ｐゴシック" pitchFamily="34" charset="-128"/>
              </a:rPr>
              <a:t>P</a:t>
            </a:r>
            <a:r>
              <a:rPr lang="en-US" sz="1800" b="1" i="1" dirty="0" smtClean="0">
                <a:ea typeface="ＭＳ Ｐゴシック" pitchFamily="34" charset="-128"/>
              </a:rPr>
              <a:t>ayroll</a:t>
            </a:r>
            <a:r>
              <a:rPr lang="en-US" sz="1800" dirty="0" smtClean="0">
                <a:ea typeface="ＭＳ Ｐゴシック" pitchFamily="34" charset="-128"/>
              </a:rPr>
              <a:t>” of the </a:t>
            </a:r>
            <a:r>
              <a:rPr lang="en-US" sz="1800" dirty="0" err="1" smtClean="0">
                <a:ea typeface="ＭＳ Ｐゴシック" pitchFamily="34" charset="-128"/>
              </a:rPr>
              <a:t>workfile</a:t>
            </a:r>
            <a:r>
              <a:rPr lang="en-US" sz="1800" dirty="0" smtClean="0">
                <a:ea typeface="ＭＳ Ｐゴシック" pitchFamily="34" charset="-128"/>
              </a:rPr>
              <a:t> contains data on “</a:t>
            </a:r>
            <a:r>
              <a:rPr lang="en-US" sz="1800" i="1" dirty="0" smtClean="0">
                <a:ea typeface="ＭＳ Ｐゴシック" pitchFamily="34" charset="-128"/>
              </a:rPr>
              <a:t>payroll</a:t>
            </a:r>
            <a:r>
              <a:rPr lang="en-US" sz="1800" dirty="0" smtClean="0">
                <a:ea typeface="ＭＳ Ｐゴシック" pitchFamily="34" charset="-128"/>
              </a:rPr>
              <a:t>” and “</a:t>
            </a:r>
            <a:r>
              <a:rPr lang="en-US" sz="1800" i="1" dirty="0" smtClean="0">
                <a:ea typeface="ＭＳ Ｐゴシック" pitchFamily="34" charset="-128"/>
              </a:rPr>
              <a:t>unemployment</a:t>
            </a:r>
            <a:r>
              <a:rPr lang="en-US" sz="1800" dirty="0" smtClean="0">
                <a:ea typeface="ＭＳ Ｐゴシック" pitchFamily="34" charset="-128"/>
              </a:rPr>
              <a:t>” from January 1950 to May 2012.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range of the </a:t>
            </a:r>
            <a:r>
              <a:rPr lang="en-US" sz="1800" dirty="0" err="1" smtClean="0">
                <a:ea typeface="ＭＳ Ｐゴシック" pitchFamily="34" charset="-128"/>
              </a:rPr>
              <a:t>workfile</a:t>
            </a:r>
            <a:r>
              <a:rPr lang="en-US" sz="1800" dirty="0" smtClean="0">
                <a:ea typeface="ＭＳ Ｐゴシック" pitchFamily="34" charset="-128"/>
              </a:rPr>
              <a:t> is from1950M1 to 2012M5.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sample is set from 1990M01 to 2002M12.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C0079E1-7243-4422-807A-A523FD44C3F1}" type="slidenum">
              <a:rPr lang="en-US" sz="800"/>
              <a:pPr eaLnBrk="1" hangingPunct="1"/>
              <a:t>4</a:t>
            </a:fld>
            <a:endParaRPr lang="en-US" sz="800"/>
          </a:p>
        </p:txBody>
      </p:sp>
      <p:sp>
        <p:nvSpPr>
          <p:cNvPr id="6150" name="Rectangle 1"/>
          <p:cNvSpPr>
            <a:spLocks noChangeArrowheads="1"/>
          </p:cNvSpPr>
          <p:nvPr/>
        </p:nvSpPr>
        <p:spPr bwMode="auto">
          <a:xfrm>
            <a:off x="4067175" y="1746250"/>
            <a:ext cx="2625725" cy="344488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00" y="5164597"/>
            <a:ext cx="2343150" cy="1190625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93725" y="1273175"/>
            <a:ext cx="3787775" cy="35179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There are a few different ways to change/set the workfile sample:</a:t>
            </a:r>
            <a:endParaRPr lang="en-US" sz="2000" dirty="0" smtClean="0"/>
          </a:p>
          <a:p>
            <a:pPr marL="395288" lvl="1" indent="-215900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600" dirty="0" smtClean="0"/>
              <a:t>Click the </a:t>
            </a:r>
            <a:r>
              <a:rPr lang="en-US" sz="1600" b="1" dirty="0" smtClean="0"/>
              <a:t>Sample</a:t>
            </a:r>
            <a:r>
              <a:rPr lang="en-US" sz="1600" dirty="0" smtClean="0"/>
              <a:t> button in the workkfile toolbar </a:t>
            </a:r>
            <a:r>
              <a:rPr lang="en-US" sz="1600" b="1" dirty="0" smtClean="0">
                <a:solidFill>
                  <a:srgbClr val="C00000"/>
                </a:solidFill>
              </a:rPr>
              <a:t>(1)</a:t>
            </a:r>
            <a:r>
              <a:rPr lang="en-US" sz="1600" dirty="0" smtClean="0"/>
              <a:t>.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marL="395288" lvl="1" indent="-215900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600" dirty="0" smtClean="0"/>
              <a:t>Double click on the </a:t>
            </a:r>
            <a:r>
              <a:rPr lang="en-US" sz="1600" b="1" dirty="0" smtClean="0"/>
              <a:t>Sample </a:t>
            </a:r>
            <a:r>
              <a:rPr lang="en-US" sz="1600" dirty="0"/>
              <a:t>d</a:t>
            </a:r>
            <a:r>
              <a:rPr lang="en-US" sz="1600" dirty="0" smtClean="0"/>
              <a:t>isplay</a:t>
            </a:r>
            <a:r>
              <a:rPr lang="en-US" sz="1600" b="1" dirty="0" smtClean="0"/>
              <a:t> </a:t>
            </a:r>
            <a:r>
              <a:rPr lang="en-US" sz="1600" dirty="0" smtClean="0"/>
              <a:t>in workfile window </a:t>
            </a:r>
            <a:r>
              <a:rPr lang="en-US" sz="1600" b="1" dirty="0" smtClean="0">
                <a:solidFill>
                  <a:srgbClr val="C00000"/>
                </a:solidFill>
              </a:rPr>
              <a:t>(2)</a:t>
            </a:r>
            <a:r>
              <a:rPr lang="en-US" sz="1600" dirty="0" smtClean="0"/>
              <a:t>.</a:t>
            </a:r>
          </a:p>
          <a:p>
            <a:pPr marL="395288" lvl="1" indent="-215900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600" dirty="0" smtClean="0"/>
              <a:t>Select </a:t>
            </a:r>
            <a:r>
              <a:rPr lang="en-US" sz="1600" b="1" dirty="0" smtClean="0"/>
              <a:t>Proc/Set Sample </a:t>
            </a:r>
            <a:r>
              <a:rPr lang="en-US" sz="1600" dirty="0" smtClean="0"/>
              <a:t>from workfile menu </a:t>
            </a:r>
            <a:r>
              <a:rPr lang="en-US" sz="1600" b="1" dirty="0" smtClean="0">
                <a:solidFill>
                  <a:srgbClr val="C00000"/>
                </a:solidFill>
              </a:rPr>
              <a:t>(3)</a:t>
            </a:r>
            <a:r>
              <a:rPr lang="en-US" sz="1600" dirty="0" smtClean="0"/>
              <a:t>.</a:t>
            </a:r>
          </a:p>
          <a:p>
            <a:pPr marL="395288" lvl="1" indent="-215900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en-US" sz="1600" dirty="0" smtClean="0"/>
              <a:t>Type </a:t>
            </a:r>
            <a:r>
              <a:rPr lang="en-US" sz="1600" b="1" dirty="0" smtClean="0"/>
              <a:t>“</a:t>
            </a:r>
            <a:r>
              <a:rPr lang="en-US" sz="16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smpl</a:t>
            </a:r>
            <a:r>
              <a:rPr lang="en-US" sz="1600" b="1" dirty="0" smtClean="0"/>
              <a:t>” </a:t>
            </a:r>
            <a:r>
              <a:rPr lang="en-US" sz="1600" dirty="0" smtClean="0"/>
              <a:t>in the command window </a:t>
            </a:r>
            <a:r>
              <a:rPr lang="en-US" sz="1600" b="1" dirty="0" smtClean="0">
                <a:solidFill>
                  <a:srgbClr val="C00000"/>
                </a:solidFill>
              </a:rPr>
              <a:t>(4)</a:t>
            </a:r>
            <a:r>
              <a:rPr lang="en-US" sz="1600" dirty="0" smtClean="0"/>
              <a:t>.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2000" dirty="0" smtClean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2000" dirty="0" smtClean="0"/>
          </a:p>
          <a:p>
            <a:pPr marL="744537" lvl="2" indent="0" eaLnBrk="1" hangingPunct="1">
              <a:buFont typeface="Times" pitchFamily="17" charset="0"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800" dirty="0" smtClean="0"/>
              <a:t>5</a:t>
            </a:r>
            <a:endParaRPr lang="en-US" sz="800" dirty="0"/>
          </a:p>
        </p:txBody>
      </p:sp>
      <p:grpSp>
        <p:nvGrpSpPr>
          <p:cNvPr id="7172" name="Group 8"/>
          <p:cNvGrpSpPr>
            <a:grpSpLocks/>
          </p:cNvGrpSpPr>
          <p:nvPr/>
        </p:nvGrpSpPr>
        <p:grpSpPr bwMode="auto">
          <a:xfrm>
            <a:off x="4316413" y="2125663"/>
            <a:ext cx="4414837" cy="3984625"/>
            <a:chOff x="4122679" y="2081270"/>
            <a:chExt cx="4287945" cy="3696460"/>
          </a:xfrm>
        </p:grpSpPr>
        <p:sp>
          <p:nvSpPr>
            <p:cNvPr id="7177" name="TextBox 23"/>
            <p:cNvSpPr txBox="1">
              <a:spLocks noChangeArrowheads="1"/>
            </p:cNvSpPr>
            <p:nvPr/>
          </p:nvSpPr>
          <p:spPr bwMode="auto">
            <a:xfrm>
              <a:off x="7229416" y="5438005"/>
              <a:ext cx="436563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sz="1600" b="1">
                  <a:solidFill>
                    <a:srgbClr val="C00000"/>
                  </a:solidFill>
                </a:rPr>
                <a:t>(4)</a:t>
              </a:r>
              <a:endParaRPr lang="en-US" b="1">
                <a:solidFill>
                  <a:srgbClr val="C00000"/>
                </a:solidFill>
              </a:endParaRPr>
            </a:p>
          </p:txBody>
        </p:sp>
        <p:pic>
          <p:nvPicPr>
            <p:cNvPr id="7178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2679" y="2730384"/>
              <a:ext cx="3543300" cy="184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Box 23"/>
            <p:cNvSpPr txBox="1">
              <a:spLocks noChangeArrowheads="1"/>
            </p:cNvSpPr>
            <p:nvPr/>
          </p:nvSpPr>
          <p:spPr bwMode="auto">
            <a:xfrm>
              <a:off x="6558351" y="2214591"/>
              <a:ext cx="436338" cy="33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sz="1600" b="1">
                  <a:solidFill>
                    <a:srgbClr val="C00000"/>
                  </a:solidFill>
                </a:rPr>
                <a:t>(2)</a:t>
              </a:r>
              <a:endParaRPr lang="en-US" b="1">
                <a:solidFill>
                  <a:srgbClr val="C00000"/>
                </a:solidFill>
              </a:endParaRPr>
            </a:p>
          </p:txBody>
        </p:sp>
        <p:sp>
          <p:nvSpPr>
            <p:cNvPr id="7180" name="TextBox 23"/>
            <p:cNvSpPr txBox="1">
              <a:spLocks noChangeArrowheads="1"/>
            </p:cNvSpPr>
            <p:nvPr/>
          </p:nvSpPr>
          <p:spPr bwMode="auto">
            <a:xfrm>
              <a:off x="7974286" y="2225993"/>
              <a:ext cx="436338" cy="338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sz="1600" b="1">
                  <a:solidFill>
                    <a:srgbClr val="C00000"/>
                  </a:solidFill>
                </a:rPr>
                <a:t>(1)</a:t>
              </a:r>
              <a:endParaRPr lang="en-US" b="1">
                <a:solidFill>
                  <a:srgbClr val="C00000"/>
                </a:solidFill>
              </a:endParaRPr>
            </a:p>
          </p:txBody>
        </p:sp>
        <p:cxnSp>
          <p:nvCxnSpPr>
            <p:cNvPr id="7181" name="Straight Arrow Connector 24"/>
            <p:cNvCxnSpPr>
              <a:cxnSpLocks noChangeShapeType="1"/>
              <a:stCxn id="7179" idx="1"/>
            </p:cNvCxnSpPr>
            <p:nvPr/>
          </p:nvCxnSpPr>
          <p:spPr bwMode="auto">
            <a:xfrm flipH="1" flipV="1">
              <a:off x="5903637" y="2081270"/>
              <a:ext cx="654714" cy="302605"/>
            </a:xfrm>
            <a:prstGeom prst="straightConnector1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7174" name="Straight Arrow Connector 24"/>
          <p:cNvCxnSpPr>
            <a:cxnSpLocks noChangeShapeType="1"/>
          </p:cNvCxnSpPr>
          <p:nvPr/>
        </p:nvCxnSpPr>
        <p:spPr bwMode="auto">
          <a:xfrm flipH="1">
            <a:off x="5859463" y="5903913"/>
            <a:ext cx="1503362" cy="0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175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1296988"/>
            <a:ext cx="47339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176" name="Straight Arrow Connector 24"/>
          <p:cNvCxnSpPr>
            <a:cxnSpLocks noChangeShapeType="1"/>
          </p:cNvCxnSpPr>
          <p:nvPr/>
        </p:nvCxnSpPr>
        <p:spPr bwMode="auto">
          <a:xfrm flipV="1">
            <a:off x="8475663" y="1762125"/>
            <a:ext cx="61912" cy="476250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 in Time Series Data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Date Pairs: Example 1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1031875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When using any of the above methods to change/set the sample, EViews opens the </a:t>
            </a:r>
            <a:r>
              <a:rPr lang="en-US" sz="1800" b="1" dirty="0" smtClean="0">
                <a:ea typeface="ＭＳ Ｐゴシック" pitchFamily="34" charset="-128"/>
              </a:rPr>
              <a:t>Sample</a:t>
            </a:r>
            <a:r>
              <a:rPr lang="en-US" sz="1800" dirty="0" smtClean="0">
                <a:ea typeface="ＭＳ Ｐゴシック" pitchFamily="34" charset="-128"/>
              </a:rPr>
              <a:t> dialog box asking for input.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Sample specifications are entered in pairs (i.e., as date or observation pairs).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E10118A-9A7C-4710-A3D2-74EA7202ECD1}" type="slidenum">
              <a:rPr lang="en-US" sz="800"/>
              <a:pPr eaLnBrk="1" hangingPunct="1"/>
              <a:t>6</a:t>
            </a:fld>
            <a:endParaRPr lang="en-US" sz="800" dirty="0"/>
          </a:p>
        </p:txBody>
      </p:sp>
      <p:grpSp>
        <p:nvGrpSpPr>
          <p:cNvPr id="8197" name="Group 1"/>
          <p:cNvGrpSpPr>
            <a:grpSpLocks/>
          </p:cNvGrpSpPr>
          <p:nvPr/>
        </p:nvGrpSpPr>
        <p:grpSpPr bwMode="auto">
          <a:xfrm>
            <a:off x="849313" y="2454275"/>
            <a:ext cx="7092950" cy="2998788"/>
            <a:chOff x="583558" y="2395830"/>
            <a:chExt cx="7092860" cy="2998065"/>
          </a:xfrm>
        </p:grpSpPr>
        <p:pic>
          <p:nvPicPr>
            <p:cNvPr id="819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3336" y="2500771"/>
              <a:ext cx="3243082" cy="2199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Box 14"/>
            <p:cNvSpPr txBox="1">
              <a:spLocks noChangeArrowheads="1"/>
            </p:cNvSpPr>
            <p:nvPr/>
          </p:nvSpPr>
          <p:spPr bwMode="auto">
            <a:xfrm>
              <a:off x="583558" y="2395830"/>
              <a:ext cx="3692478" cy="2998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  <a:defRPr/>
              </a:pPr>
              <a:r>
                <a:rPr lang="en-US" sz="1600" u="sng" dirty="0" smtClean="0">
                  <a:solidFill>
                    <a:schemeClr val="hlink"/>
                  </a:solidFill>
                </a:rPr>
                <a:t>Change the sample to Jan 1990 – Dec. 2002 </a:t>
              </a:r>
            </a:p>
            <a:p>
              <a:pPr marL="342900" indent="-342900"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  <a:buFont typeface="+mj-lt"/>
                <a:buAutoNum type="arabicPeriod"/>
                <a:defRPr/>
              </a:pPr>
              <a:r>
                <a:rPr lang="en-US" sz="1600" dirty="0" smtClean="0">
                  <a:solidFill>
                    <a:schemeClr val="hlink"/>
                  </a:solidFill>
                </a:rPr>
                <a:t>Select any of the above methods (1-3).</a:t>
              </a:r>
            </a:p>
            <a:p>
              <a:pPr marL="342900" indent="-342900"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  <a:buFont typeface="+mj-lt"/>
                <a:buAutoNum type="arabicPeriod"/>
                <a:defRPr/>
              </a:pPr>
              <a:r>
                <a:rPr lang="en-US" sz="1600" dirty="0" smtClean="0">
                  <a:solidFill>
                    <a:schemeClr val="hlink"/>
                  </a:solidFill>
                </a:rPr>
                <a:t>The</a:t>
              </a:r>
              <a:r>
                <a:rPr lang="en-US" sz="1600" b="1" dirty="0" smtClean="0">
                  <a:solidFill>
                    <a:schemeClr val="hlink"/>
                  </a:solidFill>
                </a:rPr>
                <a:t> </a:t>
              </a:r>
              <a:r>
                <a:rPr lang="en-US" sz="1600" b="1" i="1" dirty="0" smtClean="0">
                  <a:solidFill>
                    <a:schemeClr val="hlink"/>
                  </a:solidFill>
                </a:rPr>
                <a:t>Sample</a:t>
              </a:r>
              <a:r>
                <a:rPr lang="en-US" sz="1600" b="1" dirty="0" smtClean="0">
                  <a:solidFill>
                    <a:schemeClr val="hlink"/>
                  </a:solidFill>
                </a:rPr>
                <a:t> </a:t>
              </a:r>
              <a:r>
                <a:rPr lang="en-US" sz="1600" dirty="0" smtClean="0">
                  <a:solidFill>
                    <a:schemeClr val="hlink"/>
                  </a:solidFill>
                </a:rPr>
                <a:t>dialog box opens up. In the upper portion of the box under </a:t>
              </a:r>
              <a:r>
                <a:rPr lang="en-US" sz="1600" b="1" i="1" dirty="0" smtClean="0">
                  <a:solidFill>
                    <a:schemeClr val="hlink"/>
                  </a:solidFill>
                </a:rPr>
                <a:t>Sample range pairs</a:t>
              </a:r>
              <a:r>
                <a:rPr lang="en-US" sz="1600" dirty="0" smtClean="0">
                  <a:solidFill>
                    <a:schemeClr val="hlink"/>
                  </a:solidFill>
                </a:rPr>
                <a:t>, type the new sample in date pairs with spaces between the pairs.</a:t>
              </a:r>
            </a:p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  <a:defRPr/>
              </a:pPr>
              <a:r>
                <a:rPr lang="en-US" sz="1600" b="1" i="1" dirty="0" smtClean="0">
                  <a:solidFill>
                    <a:schemeClr val="hlink"/>
                  </a:solidFill>
                </a:rPr>
                <a:t>	1990m1 2002m12</a:t>
              </a:r>
              <a:endParaRPr lang="en-US" sz="1600" dirty="0" smtClean="0">
                <a:solidFill>
                  <a:schemeClr val="hlink"/>
                </a:solidFill>
              </a:endParaRPr>
            </a:p>
            <a:p>
              <a:pPr marL="342900" indent="-342900" eaLnBrk="1" hangingPunct="1">
                <a:spcBef>
                  <a:spcPct val="20000"/>
                </a:spcBef>
                <a:buClr>
                  <a:schemeClr val="accent2"/>
                </a:buClr>
                <a:buSzPct val="90000"/>
                <a:buFont typeface="+mj-lt"/>
                <a:buAutoNum type="arabicPeriod" startAt="3"/>
                <a:defRPr/>
              </a:pPr>
              <a:r>
                <a:rPr lang="en-US" sz="1600" dirty="0" smtClean="0">
                  <a:solidFill>
                    <a:schemeClr val="hlink"/>
                  </a:solidFill>
                </a:rPr>
                <a:t>Click </a:t>
              </a:r>
              <a:r>
                <a:rPr lang="en-US" sz="1600" b="1" dirty="0" smtClean="0">
                  <a:solidFill>
                    <a:schemeClr val="hlink"/>
                  </a:solidFill>
                </a:rPr>
                <a:t>OK.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 in Time Series Data 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Date Pairs: Example 1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5397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result is shown here.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FBE461C-3EF2-4C97-9DD2-116F38E9B231}" type="slidenum">
              <a:rPr lang="en-US" sz="800"/>
              <a:pPr eaLnBrk="1" hangingPunct="1"/>
              <a:t>7</a:t>
            </a:fld>
            <a:endParaRPr lang="en-US" sz="80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92088" y="1473200"/>
            <a:ext cx="3421062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range is the same as before (January 1950 – May 2005), but the sample has changed as we specified.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Note </a:t>
            </a:r>
            <a:r>
              <a:rPr lang="en-US" sz="1600" dirty="0">
                <a:ea typeface="ＭＳ Ｐゴシック" pitchFamily="34" charset="-128"/>
              </a:rPr>
              <a:t>that a</a:t>
            </a:r>
            <a:r>
              <a:rPr lang="en-US" sz="1600" dirty="0" smtClean="0">
                <a:ea typeface="ＭＳ Ｐゴシック" pitchFamily="34" charset="-128"/>
              </a:rPr>
              <a:t>fter </a:t>
            </a:r>
            <a:r>
              <a:rPr lang="en-US" sz="1600" dirty="0">
                <a:ea typeface="ＭＳ Ｐゴシック" pitchFamily="34" charset="-128"/>
              </a:rPr>
              <a:t>the </a:t>
            </a:r>
            <a:r>
              <a:rPr lang="en-US" sz="1600" dirty="0" smtClean="0">
                <a:ea typeface="ＭＳ Ｐゴシック" pitchFamily="34" charset="-128"/>
              </a:rPr>
              <a:t>sample change, </a:t>
            </a:r>
            <a:r>
              <a:rPr lang="en-US" sz="1600" dirty="0">
                <a:ea typeface="ＭＳ Ｐゴシック" pitchFamily="34" charset="-128"/>
              </a:rPr>
              <a:t>all </a:t>
            </a:r>
            <a:r>
              <a:rPr lang="en-US" sz="1600" dirty="0" smtClean="0">
                <a:ea typeface="ＭＳ Ｐゴシック" pitchFamily="34" charset="-128"/>
              </a:rPr>
              <a:t>analysis </a:t>
            </a:r>
            <a:r>
              <a:rPr lang="en-US" sz="1600" dirty="0">
                <a:ea typeface="ＭＳ Ｐゴシック" pitchFamily="34" charset="-128"/>
              </a:rPr>
              <a:t>(graphs, stats, regressions) are </a:t>
            </a:r>
            <a:r>
              <a:rPr lang="en-US" sz="1600" dirty="0" smtClean="0">
                <a:ea typeface="ＭＳ Ｐゴシック" pitchFamily="34" charset="-128"/>
              </a:rPr>
              <a:t>carried </a:t>
            </a:r>
            <a:r>
              <a:rPr lang="en-US" sz="1600" dirty="0">
                <a:ea typeface="ＭＳ Ｐゴシック" pitchFamily="34" charset="-128"/>
              </a:rPr>
              <a:t>out over the new sample.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  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922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150" y="1181100"/>
            <a:ext cx="5000625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3" name="Rectangle 23"/>
          <p:cNvSpPr>
            <a:spLocks noChangeArrowheads="1"/>
          </p:cNvSpPr>
          <p:nvPr/>
        </p:nvSpPr>
        <p:spPr bwMode="auto">
          <a:xfrm>
            <a:off x="3838575" y="2800350"/>
            <a:ext cx="2624138" cy="344488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 in Time Series Data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Date Pairs: Example 2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1031875"/>
          </a:xfrm>
        </p:spPr>
        <p:txBody>
          <a:bodyPr/>
          <a:lstStyle/>
          <a:p>
            <a:pPr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Suppose that you would like to define the sample over two (non-overlapping) periods.</a:t>
            </a:r>
          </a:p>
          <a:p>
            <a:pPr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sz="1800" smtClean="0">
                <a:ea typeface="ＭＳ Ｐゴシック" panose="020B0600070205080204" pitchFamily="34" charset="-128"/>
              </a:rPr>
              <a:t>The process is the same as before: date ranges should be typed in pairs. </a:t>
            </a:r>
          </a:p>
        </p:txBody>
      </p:sp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FAF7DD3-75D3-4979-BA63-DCCDD3B48E16}" type="slidenum">
              <a:rPr lang="en-US" sz="800"/>
              <a:pPr eaLnBrk="1" hangingPunct="1"/>
              <a:t>8</a:t>
            </a:fld>
            <a:endParaRPr lang="en-US" sz="800"/>
          </a:p>
        </p:txBody>
      </p:sp>
      <p:sp>
        <p:nvSpPr>
          <p:cNvPr id="7179" name="TextBox 14"/>
          <p:cNvSpPr txBox="1">
            <a:spLocks noChangeArrowheads="1"/>
          </p:cNvSpPr>
          <p:nvPr/>
        </p:nvSpPr>
        <p:spPr bwMode="auto">
          <a:xfrm>
            <a:off x="849313" y="2454275"/>
            <a:ext cx="3914775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Define the sample from March 1960 – Feb 1970 and from Jan 1992 – Oct. 2002 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Select any of the methods (1-3) that allow you to change the sample.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The</a:t>
            </a:r>
            <a:r>
              <a:rPr lang="en-US" sz="1600" b="1" dirty="0" smtClean="0">
                <a:solidFill>
                  <a:schemeClr val="hlink"/>
                </a:solidFill>
              </a:rPr>
              <a:t> Sample </a:t>
            </a:r>
            <a:r>
              <a:rPr lang="en-US" sz="1600" dirty="0" smtClean="0">
                <a:solidFill>
                  <a:schemeClr val="hlink"/>
                </a:solidFill>
              </a:rPr>
              <a:t>dialog box opens up. In the upper portion of the box under </a:t>
            </a:r>
            <a:r>
              <a:rPr lang="en-US" sz="1600" b="1" i="1" dirty="0" smtClean="0">
                <a:solidFill>
                  <a:schemeClr val="hlink"/>
                </a:solidFill>
              </a:rPr>
              <a:t>Sample range pairs , </a:t>
            </a:r>
            <a:r>
              <a:rPr lang="en-US" sz="1600" dirty="0" smtClean="0">
                <a:solidFill>
                  <a:schemeClr val="hlink"/>
                </a:solidFill>
              </a:rPr>
              <a:t>type the new sample in date pairs with spaces between each pair: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     </a:t>
            </a:r>
            <a:r>
              <a:rPr lang="en-US" sz="1600" b="1" i="1" dirty="0" smtClean="0">
                <a:solidFill>
                  <a:schemeClr val="hlink"/>
                </a:solidFill>
              </a:rPr>
              <a:t>1960m3 1970m2 1992m1 2002m10</a:t>
            </a:r>
            <a:endParaRPr lang="en-US" sz="1600" dirty="0" smtClean="0">
              <a:solidFill>
                <a:schemeClr val="hlink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</a:t>
            </a:r>
            <a:r>
              <a:rPr lang="en-US" sz="1600" b="1" dirty="0" smtClean="0">
                <a:solidFill>
                  <a:schemeClr val="hlink"/>
                </a:solidFill>
              </a:rPr>
              <a:t>OK. </a:t>
            </a:r>
          </a:p>
        </p:txBody>
      </p:sp>
      <p:pic>
        <p:nvPicPr>
          <p:cNvPr id="1024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238" y="3003550"/>
            <a:ext cx="2947987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anose="020B0600070205080204" pitchFamily="34" charset="-128"/>
              </a:rPr>
              <a:t>Changing the Sample in Time Series Data</a:t>
            </a:r>
            <a:br>
              <a:rPr lang="en-US" dirty="0" smtClean="0">
                <a:ea typeface="ＭＳ Ｐゴシック" panose="020B0600070205080204" pitchFamily="34" charset="-128"/>
              </a:rPr>
            </a:br>
            <a:r>
              <a:rPr lang="en-US" dirty="0" smtClean="0">
                <a:ea typeface="ＭＳ Ｐゴシック" panose="020B0600070205080204" pitchFamily="34" charset="-128"/>
              </a:rPr>
              <a:t>Date Pairs: Example 2 </a:t>
            </a:r>
            <a:r>
              <a:rPr lang="en-US" sz="1800" dirty="0" smtClean="0">
                <a:ea typeface="ＭＳ Ｐゴシック" panose="020B0600070205080204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6900" y="1246188"/>
            <a:ext cx="8139113" cy="5397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result is shown here.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1DFF61-541A-487A-80C7-C28132070AE5}" type="slidenum">
              <a:rPr lang="en-US" sz="800"/>
              <a:pPr eaLnBrk="1" hangingPunct="1"/>
              <a:t>9</a:t>
            </a:fld>
            <a:endParaRPr lang="en-US" sz="800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192088" y="1473200"/>
            <a:ext cx="3316287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endParaRPr lang="en-US" sz="1600" u="sng" dirty="0" smtClean="0">
              <a:ea typeface="ＭＳ Ｐゴシック" pitchFamily="34" charset="-128"/>
            </a:endParaRP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range is the same as before (January 1950 – May 2005), but the sample has changed as we specified.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Note </a:t>
            </a:r>
            <a:r>
              <a:rPr lang="en-US" sz="1600" dirty="0">
                <a:ea typeface="ＭＳ Ｐゴシック" pitchFamily="34" charset="-128"/>
              </a:rPr>
              <a:t>that </a:t>
            </a:r>
            <a:r>
              <a:rPr lang="en-US" sz="1600" dirty="0" smtClean="0">
                <a:ea typeface="ＭＳ Ｐゴシック" pitchFamily="34" charset="-128"/>
              </a:rPr>
              <a:t>the graph (and all other analysis) reflect the new sample.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There is a break in the graph of the series because Jan 1992 comes right after February 1970, as was specified in the sample box. </a:t>
            </a:r>
            <a:endParaRPr lang="en-US" sz="1600" dirty="0">
              <a:ea typeface="ＭＳ Ｐゴシック" pitchFamily="34" charset="-128"/>
            </a:endParaRP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dirty="0" smtClean="0">
                <a:ea typeface="ＭＳ Ｐゴシック" pitchFamily="34" charset="-128"/>
              </a:rPr>
              <a:t>      </a:t>
            </a:r>
          </a:p>
          <a:p>
            <a:pPr marL="401638" lvl="1" indent="0" eaLnBrk="1" hangingPunct="1">
              <a:buSzPct val="100000"/>
              <a:buFont typeface="Times" pitchFamily="18" charset="0"/>
              <a:buNone/>
              <a:defRPr/>
            </a:pP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746125" lvl="2" indent="0" eaLnBrk="1" hangingPunct="1">
              <a:buSzPct val="100000"/>
              <a:buFont typeface="Times" pitchFamily="18" charset="0"/>
              <a:buNone/>
              <a:defRPr/>
            </a:pP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150" y="1311275"/>
            <a:ext cx="4935051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3890963" y="2460625"/>
            <a:ext cx="3424237" cy="342900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EViews Training&amp;quot;&quot;/&gt;&lt;property id=&quot;20307&quot; value=&quot;371&quot;/&gt;&lt;/object&gt;&lt;object type=&quot;3&quot; unique_id=&quot;10004&quot;&gt;&lt;property id=&quot;20148&quot; value=&quot;5&quot;/&gt;&lt;property id=&quot;20300&quot; value=&quot;Slide 2 - &amp;quot;Samples &amp;quot;&quot;/&gt;&lt;property id=&quot;20307&quot; value=&quot;403&quot;/&gt;&lt;/object&gt;&lt;object type=&quot;3&quot; unique_id=&quot;10005&quot;&gt;&lt;property id=&quot;20148&quot; value=&quot;5&quot;/&gt;&lt;property id=&quot;20300&quot; value=&quot;Slide 4 - &amp;quot;Changing the Sample&amp;quot;&quot;/&gt;&lt;property id=&quot;20307&quot; value=&quot;424&quot;/&gt;&lt;/object&gt;&lt;object type=&quot;3&quot; unique_id=&quot;10006&quot;&gt;&lt;property id=&quot;20148&quot; value=&quot;5&quot;/&gt;&lt;property id=&quot;20300&quot; value=&quot;Slide 5 - &amp;quot;Changing the Sample: Date Pairs &amp;quot;&quot;/&gt;&lt;property id=&quot;20307&quot; value=&quot;425&quot;/&gt;&lt;/object&gt;&lt;object type=&quot;3&quot; unique_id=&quot;10007&quot;&gt;&lt;property id=&quot;20148&quot; value=&quot;5&quot;/&gt;&lt;property id=&quot;20300&quot; value=&quot;Slide 8 - &amp;quot;Sample Keywords &amp;quot;&quot;/&gt;&lt;property id=&quot;20307&quot; value=&quot;426&quot;/&gt;&lt;/object&gt;&lt;object type=&quot;3&quot; unique_id=&quot;10008&quot;&gt;&lt;property id=&quot;20148&quot; value=&quot;5&quot;/&gt;&lt;property id=&quot;20300&quot; value=&quot;Slide 10 - &amp;quot;Sample Ranges and Mathematical Expressions &amp;quot;&quot;/&gt;&lt;property id=&quot;20307&quot; value=&quot;427&quot;/&gt;&lt;/object&gt;&lt;object type=&quot;3&quot; unique_id=&quot;10009&quot;&gt;&lt;property id=&quot;20148&quot; value=&quot;5&quot;/&gt;&lt;property id=&quot;20300&quot; value=&quot;Slide 11 - &amp;quot;Sample “If” Statements: Examples 1&amp;quot;&quot;/&gt;&lt;property id=&quot;20307&quot; value=&quot;428&quot;/&gt;&lt;/object&gt;&lt;object type=&quot;3&quot; unique_id=&quot;10010&quot;&gt;&lt;property id=&quot;20148&quot; value=&quot;5&quot;/&gt;&lt;property id=&quot;20300&quot; value=&quot;Slide 13 - &amp;quot;Sample Objects&amp;quot;&quot;/&gt;&lt;property id=&quot;20307&quot; value=&quot;429&quot;/&gt;&lt;/object&gt;&lt;object type=&quot;3&quot; unique_id=&quot;10011&quot;&gt;&lt;property id=&quot;20148&quot; value=&quot;5&quot;/&gt;&lt;property id=&quot;20300&quot; value=&quot;Slide 14 - &amp;quot;Sample Objects: Example 1&amp;quot;&quot;/&gt;&lt;property id=&quot;20307&quot; value=&quot;430&quot;/&gt;&lt;/object&gt;&lt;object type=&quot;3&quot; unique_id=&quot;10012&quot;&gt;&lt;property id=&quot;20148&quot; value=&quot;5&quot;/&gt;&lt;property id=&quot;20300&quot; value=&quot;Slide 16 - &amp;quot;Sample Objects: Example 1 (cont’d) &amp;quot;&quot;/&gt;&lt;property id=&quot;20307&quot; value=&quot;431&quot;/&gt;&lt;/object&gt;&lt;object type=&quot;3&quot; unique_id=&quot;10025&quot;&gt;&lt;property id=&quot;20148&quot; value=&quot;5&quot;/&gt;&lt;property id=&quot;20300&quot; value=&quot;Slide 3 - &amp;quot;Range and Sample&amp;quot;&quot;/&gt;&lt;property id=&quot;20307&quot; value=&quot;438&quot;/&gt;&lt;/object&gt;&lt;object type=&quot;3&quot; unique_id=&quot;10026&quot;&gt;&lt;property id=&quot;20148&quot; value=&quot;5&quot;/&gt;&lt;property id=&quot;20300&quot; value=&quot;Slide 6 - &amp;quot;Changing the Sample: Date Pairs (cont’d) &amp;quot;&quot;/&gt;&lt;property id=&quot;20307&quot; value=&quot;433&quot;/&gt;&lt;/object&gt;&lt;object type=&quot;3&quot; unique_id=&quot;10027&quot;&gt;&lt;property id=&quot;20148&quot; value=&quot;5&quot;/&gt;&lt;property id=&quot;20300&quot; value=&quot;Slide 7 - &amp;quot;Changing the Sample: Observation Pairs &amp;quot;&quot;/&gt;&lt;property id=&quot;20307&quot; value=&quot;432&quot;/&gt;&lt;/object&gt;&lt;object type=&quot;3&quot; unique_id=&quot;10028&quot;&gt;&lt;property id=&quot;20148&quot; value=&quot;5&quot;/&gt;&lt;property id=&quot;20300&quot; value=&quot;Slide 9 - &amp;quot;Sample Keywords Example&amp;quot;&quot;/&gt;&lt;property id=&quot;20307&quot; value=&quot;437&quot;/&gt;&lt;/object&gt;&lt;object type=&quot;3&quot; unique_id=&quot;10029&quot;&gt;&lt;property id=&quot;20148&quot; value=&quot;5&quot;/&gt;&lt;property id=&quot;20300&quot; value=&quot;Slide 12 - &amp;quot;Sample “If” Statements: Example 2&amp;quot;&quot;/&gt;&lt;property id=&quot;20307&quot; value=&quot;435&quot;/&gt;&lt;/object&gt;&lt;object type=&quot;3&quot; unique_id=&quot;10030&quot;&gt;&lt;property id=&quot;20148&quot; value=&quot;5&quot;/&gt;&lt;property id=&quot;20300&quot; value=&quot;Slide 15 - &amp;quot;Sample Objects: Example 1 (cont’d) &amp;quot;&quot;/&gt;&lt;property id=&quot;20307&quot; value=&quot;436&quot;/&gt;&lt;/object&gt;&lt;/object&gt;&lt;object type=&quot;8&quot; unique_id=&quot;10024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3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808080"/>
      </a:accent1>
      <a:accent2>
        <a:srgbClr val="3390E1"/>
      </a:accent2>
      <a:accent3>
        <a:srgbClr val="FFFFFF"/>
      </a:accent3>
      <a:accent4>
        <a:srgbClr val="000000"/>
      </a:accent4>
      <a:accent5>
        <a:srgbClr val="C0C0C0"/>
      </a:accent5>
      <a:accent6>
        <a:srgbClr val="2D82CC"/>
      </a:accent6>
      <a:hlink>
        <a:srgbClr val="003399"/>
      </a:hlink>
      <a:folHlink>
        <a:srgbClr val="1C146A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B09C5C17184D468F206DBB99D2D6EE" ma:contentTypeVersion="0" ma:contentTypeDescription="Create a new document." ma:contentTypeScope="" ma:versionID="4366e4bfe8c24520c6ac97cf248263b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B94F2E-DB63-4EA5-A45D-BCB14CB16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062B6A4-46AE-44BC-B602-351B8E15754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DD70C70B-4F69-4B4C-8518-E808B7DB7DF0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D3274669-787B-4EFD-8872-69E7B49993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11484</TotalTime>
  <Words>2193</Words>
  <Application>Microsoft Office PowerPoint</Application>
  <PresentationFormat>On-screen Show (4:3)</PresentationFormat>
  <Paragraphs>304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ＭＳ Ｐゴシック</vt:lpstr>
      <vt:lpstr>Arial</vt:lpstr>
      <vt:lpstr>Courier New</vt:lpstr>
      <vt:lpstr>Times</vt:lpstr>
      <vt:lpstr>Wingdings</vt:lpstr>
      <vt:lpstr>3_Blank Presentation</vt:lpstr>
      <vt:lpstr>EViews Training</vt:lpstr>
      <vt:lpstr>Data and Workfile Documentation</vt:lpstr>
      <vt:lpstr>Samples </vt:lpstr>
      <vt:lpstr>Range and Sample</vt:lpstr>
      <vt:lpstr>Changing the Sample</vt:lpstr>
      <vt:lpstr>Changing the Sample in Time Series Data Date Pairs: Example 1</vt:lpstr>
      <vt:lpstr>Changing the Sample in Time Series Data  Date Pairs: Example 1 (cont’d)</vt:lpstr>
      <vt:lpstr>Changing the Sample in Time Series Data Date Pairs: Example 2</vt:lpstr>
      <vt:lpstr>Changing the Sample in Time Series Data Date Pairs: Example 2 (cont’d)</vt:lpstr>
      <vt:lpstr>Changing the Sample in Cross-Section Data  Observation Pairs </vt:lpstr>
      <vt:lpstr>Changing the Sample in Cross-Section Data Observation Pairs: Example 1</vt:lpstr>
      <vt:lpstr>Changing the Sample in Cross-Section Data Observation Pairs: Example 1 (cont’d)</vt:lpstr>
      <vt:lpstr>Changing the Sample in Cross-Section Data Observation Pairs: Example 2</vt:lpstr>
      <vt:lpstr>Changing the Sample in Cross-Section Data Observation Pairs: Example 2 (cont’d)</vt:lpstr>
      <vt:lpstr>Sample Keywords </vt:lpstr>
      <vt:lpstr>Sample Keywords: Example</vt:lpstr>
      <vt:lpstr>Sample Keywords: Example (cont’d)</vt:lpstr>
      <vt:lpstr>Sample “If” Statements:  Example 1</vt:lpstr>
      <vt:lpstr>Sample “If” Statements:  Example 1 (cont’d)</vt:lpstr>
      <vt:lpstr>Sample “If” Statements:  Example 2</vt:lpstr>
      <vt:lpstr>Sample “If” Statements:  Example 2 (cont’d)</vt:lpstr>
      <vt:lpstr>Sample “If” Statements:  Example 2 (cont’d)</vt:lpstr>
      <vt:lpstr>Sample “If” Statements:  Example 2 (cont’d)</vt:lpstr>
      <vt:lpstr>Sample Ranges and Mathematical Expressions </vt:lpstr>
      <vt:lpstr>Sample Objects</vt:lpstr>
      <vt:lpstr>Sample Objects (cont’d) </vt:lpstr>
      <vt:lpstr>Sample Objects (cont’d) </vt:lpstr>
      <vt:lpstr>Sample Objects (cont’d) </vt:lpstr>
    </vt:vector>
  </TitlesOfParts>
  <Company>genesis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</dc:creator>
  <cp:lastModifiedBy>Thomas, Gareth</cp:lastModifiedBy>
  <cp:revision>1112</cp:revision>
  <cp:lastPrinted>2005-10-25T18:12:41Z</cp:lastPrinted>
  <dcterms:created xsi:type="dcterms:W3CDTF">2004-06-07T17:05:46Z</dcterms:created>
  <dcterms:modified xsi:type="dcterms:W3CDTF">2016-06-29T17:19:08Z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