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082" r:id="rId5"/>
  </p:sldMasterIdLst>
  <p:notesMasterIdLst>
    <p:notesMasterId r:id="rId81"/>
  </p:notesMasterIdLst>
  <p:handoutMasterIdLst>
    <p:handoutMasterId r:id="rId82"/>
  </p:handoutMasterIdLst>
  <p:sldIdLst>
    <p:sldId id="371" r:id="rId6"/>
    <p:sldId id="667" r:id="rId7"/>
    <p:sldId id="668" r:id="rId8"/>
    <p:sldId id="372" r:id="rId9"/>
    <p:sldId id="594" r:id="rId10"/>
    <p:sldId id="588" r:id="rId11"/>
    <p:sldId id="595" r:id="rId12"/>
    <p:sldId id="596" r:id="rId13"/>
    <p:sldId id="601" r:id="rId14"/>
    <p:sldId id="598" r:id="rId15"/>
    <p:sldId id="597" r:id="rId16"/>
    <p:sldId id="599" r:id="rId17"/>
    <p:sldId id="600" r:id="rId18"/>
    <p:sldId id="602" r:id="rId19"/>
    <p:sldId id="603" r:id="rId20"/>
    <p:sldId id="604" r:id="rId21"/>
    <p:sldId id="605" r:id="rId22"/>
    <p:sldId id="606" r:id="rId23"/>
    <p:sldId id="607" r:id="rId24"/>
    <p:sldId id="608" r:id="rId25"/>
    <p:sldId id="609" r:id="rId26"/>
    <p:sldId id="610" r:id="rId27"/>
    <p:sldId id="611" r:id="rId28"/>
    <p:sldId id="612" r:id="rId29"/>
    <p:sldId id="613" r:id="rId30"/>
    <p:sldId id="614" r:id="rId31"/>
    <p:sldId id="615" r:id="rId32"/>
    <p:sldId id="661" r:id="rId33"/>
    <p:sldId id="642" r:id="rId34"/>
    <p:sldId id="643" r:id="rId35"/>
    <p:sldId id="662" r:id="rId36"/>
    <p:sldId id="663" r:id="rId37"/>
    <p:sldId id="644" r:id="rId38"/>
    <p:sldId id="646" r:id="rId39"/>
    <p:sldId id="645" r:id="rId40"/>
    <p:sldId id="655" r:id="rId41"/>
    <p:sldId id="647" r:id="rId42"/>
    <p:sldId id="656" r:id="rId43"/>
    <p:sldId id="648" r:id="rId44"/>
    <p:sldId id="649" r:id="rId45"/>
    <p:sldId id="657" r:id="rId46"/>
    <p:sldId id="650" r:id="rId47"/>
    <p:sldId id="658" r:id="rId48"/>
    <p:sldId id="664" r:id="rId49"/>
    <p:sldId id="651" r:id="rId50"/>
    <p:sldId id="665" r:id="rId51"/>
    <p:sldId id="652" r:id="rId52"/>
    <p:sldId id="659" r:id="rId53"/>
    <p:sldId id="666" r:id="rId54"/>
    <p:sldId id="653" r:id="rId55"/>
    <p:sldId id="654" r:id="rId56"/>
    <p:sldId id="616" r:id="rId57"/>
    <p:sldId id="617" r:id="rId58"/>
    <p:sldId id="618" r:id="rId59"/>
    <p:sldId id="619" r:id="rId60"/>
    <p:sldId id="620" r:id="rId61"/>
    <p:sldId id="621" r:id="rId62"/>
    <p:sldId id="622" r:id="rId63"/>
    <p:sldId id="623" r:id="rId64"/>
    <p:sldId id="624" r:id="rId65"/>
    <p:sldId id="625" r:id="rId66"/>
    <p:sldId id="626" r:id="rId67"/>
    <p:sldId id="627" r:id="rId68"/>
    <p:sldId id="628" r:id="rId69"/>
    <p:sldId id="629" r:id="rId70"/>
    <p:sldId id="630" r:id="rId71"/>
    <p:sldId id="631" r:id="rId72"/>
    <p:sldId id="660" r:id="rId73"/>
    <p:sldId id="633" r:id="rId74"/>
    <p:sldId id="634" r:id="rId75"/>
    <p:sldId id="635" r:id="rId76"/>
    <p:sldId id="636" r:id="rId77"/>
    <p:sldId id="637" r:id="rId78"/>
    <p:sldId id="640" r:id="rId79"/>
    <p:sldId id="641" r:id="rId80"/>
  </p:sldIdLst>
  <p:sldSz cx="9144000" cy="6858000" type="screen4x3"/>
  <p:notesSz cx="7061200" cy="9398000"/>
  <p:custDataLst>
    <p:tags r:id="rId83"/>
  </p:custDataLst>
  <p:defaultTextStyle>
    <a:defPPr>
      <a:defRPr lang="en-US"/>
    </a:defPPr>
    <a:lvl1pPr algn="l" rtl="0" fontAlgn="base">
      <a:spcBef>
        <a:spcPct val="0"/>
      </a:spcBef>
      <a:spcAft>
        <a:spcPct val="0"/>
      </a:spcAft>
      <a:defRPr sz="10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0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0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0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000" kern="1200">
        <a:solidFill>
          <a:schemeClr val="tx1"/>
        </a:solidFill>
        <a:latin typeface="Arial" charset="0"/>
        <a:ea typeface="ＭＳ Ｐゴシック" pitchFamily="34" charset="-128"/>
        <a:cs typeface="+mn-cs"/>
      </a:defRPr>
    </a:lvl5pPr>
    <a:lvl6pPr marL="2286000" algn="l" defTabSz="914400" rtl="0" eaLnBrk="1" latinLnBrk="0" hangingPunct="1">
      <a:defRPr sz="1000" kern="1200">
        <a:solidFill>
          <a:schemeClr val="tx1"/>
        </a:solidFill>
        <a:latin typeface="Arial" charset="0"/>
        <a:ea typeface="ＭＳ Ｐゴシック" pitchFamily="34" charset="-128"/>
        <a:cs typeface="+mn-cs"/>
      </a:defRPr>
    </a:lvl6pPr>
    <a:lvl7pPr marL="2743200" algn="l" defTabSz="914400" rtl="0" eaLnBrk="1" latinLnBrk="0" hangingPunct="1">
      <a:defRPr sz="1000" kern="1200">
        <a:solidFill>
          <a:schemeClr val="tx1"/>
        </a:solidFill>
        <a:latin typeface="Arial" charset="0"/>
        <a:ea typeface="ＭＳ Ｐゴシック" pitchFamily="34" charset="-128"/>
        <a:cs typeface="+mn-cs"/>
      </a:defRPr>
    </a:lvl7pPr>
    <a:lvl8pPr marL="3200400" algn="l" defTabSz="914400" rtl="0" eaLnBrk="1" latinLnBrk="0" hangingPunct="1">
      <a:defRPr sz="1000" kern="1200">
        <a:solidFill>
          <a:schemeClr val="tx1"/>
        </a:solidFill>
        <a:latin typeface="Arial" charset="0"/>
        <a:ea typeface="ＭＳ Ｐゴシック" pitchFamily="34" charset="-128"/>
        <a:cs typeface="+mn-cs"/>
      </a:defRPr>
    </a:lvl8pPr>
    <a:lvl9pPr marL="3657600" algn="l" defTabSz="914400" rtl="0" eaLnBrk="1" latinLnBrk="0" hangingPunct="1">
      <a:defRPr sz="10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700">
          <p15:clr>
            <a:srgbClr val="A4A3A4"/>
          </p15:clr>
        </p15:guide>
        <p15:guide id="2" orient="horz" pos="1988">
          <p15:clr>
            <a:srgbClr val="A4A3A4"/>
          </p15:clr>
        </p15:guide>
        <p15:guide id="3" orient="horz" pos="1193">
          <p15:clr>
            <a:srgbClr val="A4A3A4"/>
          </p15:clr>
        </p15:guide>
        <p15:guide id="4" orient="horz" pos="5606">
          <p15:clr>
            <a:srgbClr val="A4A3A4"/>
          </p15:clr>
        </p15:guide>
        <p15:guide id="5" orient="horz" pos="4052">
          <p15:clr>
            <a:srgbClr val="A4A3A4"/>
          </p15:clr>
        </p15:guide>
        <p15:guide id="6" orient="horz" pos="757">
          <p15:clr>
            <a:srgbClr val="A4A3A4"/>
          </p15:clr>
        </p15:guide>
        <p15:guide id="7" pos="2882">
          <p15:clr>
            <a:srgbClr val="A4A3A4"/>
          </p15:clr>
        </p15:guide>
        <p15:guide id="8" pos="318">
          <p15:clr>
            <a:srgbClr val="A4A3A4"/>
          </p15:clr>
        </p15:guide>
      </p15:sldGuideLst>
    </p:ext>
    <p:ext uri="{2D200454-40CA-4A62-9FC3-DE9A4176ACB9}">
      <p15:notesGuideLst xmlns:p15="http://schemas.microsoft.com/office/powerpoint/2012/main">
        <p15:guide id="1" orient="horz" pos="376">
          <p15:clr>
            <a:srgbClr val="A4A3A4"/>
          </p15:clr>
        </p15:guide>
        <p15:guide id="2" orient="horz" pos="5616">
          <p15:clr>
            <a:srgbClr val="A4A3A4"/>
          </p15:clr>
        </p15:guide>
        <p15:guide id="3" pos="2232">
          <p15:clr>
            <a:srgbClr val="A4A3A4"/>
          </p15:clr>
        </p15:guide>
        <p15:guide id="4" pos="353">
          <p15:clr>
            <a:srgbClr val="A4A3A4"/>
          </p15:clr>
        </p15:guide>
        <p15:guide id="5" pos="419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E30008"/>
    <a:srgbClr val="CCECFF"/>
    <a:srgbClr val="99CCFF"/>
    <a:srgbClr val="75E4FF"/>
    <a:srgbClr val="300ECF"/>
    <a:srgbClr val="FF3D06"/>
    <a:srgbClr val="1E14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60" autoAdjust="0"/>
    <p:restoredTop sz="94676" autoAdjust="0"/>
  </p:normalViewPr>
  <p:slideViewPr>
    <p:cSldViewPr snapToGrid="0">
      <p:cViewPr varScale="1">
        <p:scale>
          <a:sx n="94" d="100"/>
          <a:sy n="94" d="100"/>
        </p:scale>
        <p:origin x="96" y="468"/>
      </p:cViewPr>
      <p:guideLst>
        <p:guide orient="horz" pos="1700"/>
        <p:guide orient="horz" pos="1988"/>
        <p:guide orient="horz" pos="1193"/>
        <p:guide orient="horz" pos="5606"/>
        <p:guide orient="horz" pos="4052"/>
        <p:guide orient="horz" pos="757"/>
        <p:guide pos="2882"/>
        <p:guide pos="31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8" d="100"/>
          <a:sy n="78" d="100"/>
        </p:scale>
        <p:origin x="-2016" y="-90"/>
      </p:cViewPr>
      <p:guideLst>
        <p:guide orient="horz" pos="376"/>
        <p:guide orient="horz" pos="5616"/>
        <p:guide pos="2232"/>
        <p:guide pos="353"/>
        <p:guide pos="419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tableStyles" Target="tableStyles.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handoutMaster" Target="handoutMasters/handoutMaster1.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notesMaster" Target="notesMasters/notesMaster1.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2227" name="Rectangle 3"/>
          <p:cNvSpPr>
            <a:spLocks noGrp="1" noChangeArrowheads="1"/>
          </p:cNvSpPr>
          <p:nvPr>
            <p:ph type="dt" sz="quarter" idx="1"/>
          </p:nvPr>
        </p:nvSpPr>
        <p:spPr bwMode="auto">
          <a:xfrm>
            <a:off x="463550" y="508000"/>
            <a:ext cx="3060700" cy="234950"/>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lvl1pPr defTabSz="939800" eaLnBrk="0" hangingPunct="0">
              <a:defRPr sz="900">
                <a:solidFill>
                  <a:schemeClr val="accent1"/>
                </a:solidFill>
                <a:latin typeface="Arial" pitchFamily="34" charset="0"/>
                <a:ea typeface="ＭＳ Ｐゴシック" charset="-128"/>
                <a:cs typeface="+mn-cs"/>
              </a:defRPr>
            </a:lvl1pPr>
          </a:lstStyle>
          <a:p>
            <a:pPr>
              <a:defRPr/>
            </a:pPr>
            <a:fld id="{BF2A673C-5623-4B44-A598-1CC932B90EB2}" type="datetime8">
              <a:rPr lang="en-US"/>
              <a:pPr>
                <a:defRPr/>
              </a:pPr>
              <a:t>06/29/16 11:38</a:t>
            </a:fld>
            <a:endParaRPr lang="en-US"/>
          </a:p>
        </p:txBody>
      </p:sp>
      <p:sp>
        <p:nvSpPr>
          <p:cNvPr id="52229" name="Rectangle 5"/>
          <p:cNvSpPr>
            <a:spLocks noGrp="1" noChangeArrowheads="1"/>
          </p:cNvSpPr>
          <p:nvPr>
            <p:ph type="sldNum" sz="quarter" idx="3"/>
          </p:nvPr>
        </p:nvSpPr>
        <p:spPr bwMode="auto">
          <a:xfrm>
            <a:off x="5140325" y="8742363"/>
            <a:ext cx="1417638" cy="211137"/>
          </a:xfrm>
          <a:prstGeom prst="rect">
            <a:avLst/>
          </a:prstGeom>
          <a:noFill/>
          <a:ln w="9525">
            <a:noFill/>
            <a:miter lim="800000"/>
            <a:headEnd/>
            <a:tailEnd/>
          </a:ln>
          <a:effectLst/>
        </p:spPr>
        <p:txBody>
          <a:bodyPr vert="horz" wrap="square" lIns="93955" tIns="46978" rIns="93955" bIns="46978" numCol="1" anchor="b" anchorCtr="0" compatLnSpc="1">
            <a:prstTxWarp prst="textNoShape">
              <a:avLst/>
            </a:prstTxWarp>
          </a:bodyPr>
          <a:lstStyle>
            <a:lvl1pPr algn="r" defTabSz="939800" eaLnBrk="0" hangingPunct="0">
              <a:defRPr sz="900">
                <a:solidFill>
                  <a:schemeClr val="accent1"/>
                </a:solidFill>
                <a:latin typeface="Arial" pitchFamily="34" charset="0"/>
                <a:ea typeface="ＭＳ Ｐゴシック" charset="-128"/>
                <a:cs typeface="+mn-cs"/>
              </a:defRPr>
            </a:lvl1pPr>
          </a:lstStyle>
          <a:p>
            <a:pPr>
              <a:defRPr/>
            </a:pPr>
            <a:fld id="{374E368C-AD8C-4E75-859F-415110C9597F}" type="slidenum">
              <a:rPr lang="en-US"/>
              <a:pPr>
                <a:defRPr/>
              </a:pPr>
              <a:t>‹#›</a:t>
            </a:fld>
            <a:endParaRPr lang="en-US"/>
          </a:p>
        </p:txBody>
      </p:sp>
      <p:sp>
        <p:nvSpPr>
          <p:cNvPr id="24580" name="Text Box 7"/>
          <p:cNvSpPr txBox="1">
            <a:spLocks noChangeArrowheads="1"/>
          </p:cNvSpPr>
          <p:nvPr/>
        </p:nvSpPr>
        <p:spPr bwMode="auto">
          <a:xfrm>
            <a:off x="479425" y="8753475"/>
            <a:ext cx="326866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itchFamily="34" charset="0"/>
                <a:ea typeface="ＭＳ Ｐゴシック" pitchFamily="34" charset="-128"/>
              </a:defRPr>
            </a:lvl1pPr>
            <a:lvl2pPr marL="742950" indent="-285750">
              <a:defRPr sz="1000">
                <a:solidFill>
                  <a:schemeClr val="tx1"/>
                </a:solidFill>
                <a:latin typeface="Arial" pitchFamily="34" charset="0"/>
                <a:ea typeface="ＭＳ Ｐゴシック" pitchFamily="34" charset="-128"/>
              </a:defRPr>
            </a:lvl2pPr>
            <a:lvl3pPr marL="1143000" indent="-228600">
              <a:defRPr sz="1000">
                <a:solidFill>
                  <a:schemeClr val="tx1"/>
                </a:solidFill>
                <a:latin typeface="Arial" pitchFamily="34" charset="0"/>
                <a:ea typeface="ＭＳ Ｐゴシック" pitchFamily="34" charset="-128"/>
              </a:defRPr>
            </a:lvl3pPr>
            <a:lvl4pPr marL="1600200" indent="-228600">
              <a:defRPr sz="1000">
                <a:solidFill>
                  <a:schemeClr val="tx1"/>
                </a:solidFill>
                <a:latin typeface="Arial" pitchFamily="34" charset="0"/>
                <a:ea typeface="ＭＳ Ｐゴシック" pitchFamily="34" charset="-128"/>
              </a:defRPr>
            </a:lvl4pPr>
            <a:lvl5pPr marL="2057400" indent="-228600">
              <a:defRPr sz="1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9pPr>
          </a:lstStyle>
          <a:p>
            <a:pPr eaLnBrk="0" hangingPunct="0">
              <a:defRPr/>
            </a:pPr>
            <a:r>
              <a:rPr lang="en-US" sz="800" smtClean="0">
                <a:solidFill>
                  <a:schemeClr val="accent1"/>
                </a:solidFill>
              </a:rPr>
              <a:t>Copyright </a:t>
            </a:r>
            <a:r>
              <a:rPr lang="en-US" altLang="ja-JP" sz="800" smtClean="0">
                <a:solidFill>
                  <a:schemeClr val="accent1"/>
                </a:solidFill>
              </a:rPr>
              <a:t>© </a:t>
            </a:r>
            <a:r>
              <a:rPr lang="en-US" sz="800" smtClean="0">
                <a:solidFill>
                  <a:schemeClr val="accent1"/>
                </a:solidFill>
              </a:rPr>
              <a:t>2005 IHS Inc. All Rights Reserved.</a:t>
            </a:r>
          </a:p>
        </p:txBody>
      </p:sp>
    </p:spTree>
    <p:extLst>
      <p:ext uri="{BB962C8B-B14F-4D97-AF65-F5344CB8AC3E}">
        <p14:creationId xmlns:p14="http://schemas.microsoft.com/office/powerpoint/2010/main" val="1299677421"/>
      </p:ext>
    </p:extLst>
  </p:cSld>
  <p:clrMap bg1="dk2" tx1="lt1" bg2="dk1" tx2="lt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7" name="Rectangle 3"/>
          <p:cNvSpPr>
            <a:spLocks noGrp="1" noChangeArrowheads="1"/>
          </p:cNvSpPr>
          <p:nvPr>
            <p:ph type="dt" idx="1"/>
          </p:nvPr>
        </p:nvSpPr>
        <p:spPr bwMode="auto">
          <a:xfrm>
            <a:off x="493713" y="339725"/>
            <a:ext cx="2757487" cy="312738"/>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lvl1pPr defTabSz="939800" eaLnBrk="0" hangingPunct="0">
              <a:defRPr sz="900">
                <a:solidFill>
                  <a:schemeClr val="accent1"/>
                </a:solidFill>
                <a:latin typeface="Arial" pitchFamily="34" charset="0"/>
                <a:ea typeface="ＭＳ Ｐゴシック" charset="-128"/>
                <a:cs typeface="+mn-cs"/>
              </a:defRPr>
            </a:lvl1pPr>
          </a:lstStyle>
          <a:p>
            <a:pPr>
              <a:defRPr/>
            </a:pPr>
            <a:fld id="{3149CE7C-4A9E-4261-B1E8-A60F8E401A38}" type="datetime8">
              <a:rPr lang="en-US"/>
              <a:pPr>
                <a:defRPr/>
              </a:pPr>
              <a:t>06/29/16 11:38</a:t>
            </a:fld>
            <a:endParaRPr lang="en-US"/>
          </a:p>
        </p:txBody>
      </p:sp>
      <p:sp>
        <p:nvSpPr>
          <p:cNvPr id="40963" name="Rectangle 4"/>
          <p:cNvSpPr>
            <a:spLocks noGrp="1" noRot="1" noChangeAspect="1" noChangeArrowheads="1" noTextEdit="1"/>
          </p:cNvSpPr>
          <p:nvPr>
            <p:ph type="sldImg" idx="2"/>
          </p:nvPr>
        </p:nvSpPr>
        <p:spPr bwMode="auto">
          <a:xfrm>
            <a:off x="1182688" y="704850"/>
            <a:ext cx="4699000" cy="3524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1073150" y="4464050"/>
            <a:ext cx="4859338" cy="4229100"/>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1" name="Rectangle 7"/>
          <p:cNvSpPr>
            <a:spLocks noGrp="1" noChangeArrowheads="1"/>
          </p:cNvSpPr>
          <p:nvPr>
            <p:ph type="sldNum" sz="quarter" idx="5"/>
          </p:nvPr>
        </p:nvSpPr>
        <p:spPr bwMode="auto">
          <a:xfrm>
            <a:off x="5603875" y="8478838"/>
            <a:ext cx="1116013" cy="492125"/>
          </a:xfrm>
          <a:prstGeom prst="rect">
            <a:avLst/>
          </a:prstGeom>
          <a:noFill/>
          <a:ln w="9525">
            <a:noFill/>
            <a:miter lim="800000"/>
            <a:headEnd/>
            <a:tailEnd/>
          </a:ln>
          <a:effectLst/>
        </p:spPr>
        <p:txBody>
          <a:bodyPr vert="horz" wrap="square" lIns="93955" tIns="46978" rIns="93955" bIns="46978" numCol="1" anchor="b" anchorCtr="0" compatLnSpc="1">
            <a:prstTxWarp prst="textNoShape">
              <a:avLst/>
            </a:prstTxWarp>
          </a:bodyPr>
          <a:lstStyle>
            <a:lvl1pPr algn="r" defTabSz="939800" eaLnBrk="0" hangingPunct="0">
              <a:defRPr sz="900">
                <a:solidFill>
                  <a:schemeClr val="accent1"/>
                </a:solidFill>
                <a:latin typeface="Arial" pitchFamily="34" charset="0"/>
                <a:ea typeface="ＭＳ Ｐゴシック" charset="-128"/>
                <a:cs typeface="+mn-cs"/>
              </a:defRPr>
            </a:lvl1pPr>
          </a:lstStyle>
          <a:p>
            <a:pPr>
              <a:defRPr/>
            </a:pPr>
            <a:fld id="{0B959A94-7DAE-472D-AD9F-DBF042B2D27E}" type="slidenum">
              <a:rPr lang="en-US"/>
              <a:pPr>
                <a:defRPr/>
              </a:pPr>
              <a:t>‹#›</a:t>
            </a:fld>
            <a:endParaRPr lang="en-US"/>
          </a:p>
        </p:txBody>
      </p:sp>
      <p:sp>
        <p:nvSpPr>
          <p:cNvPr id="20486" name="Text Box 8"/>
          <p:cNvSpPr txBox="1">
            <a:spLocks noChangeArrowheads="1"/>
          </p:cNvSpPr>
          <p:nvPr/>
        </p:nvSpPr>
        <p:spPr bwMode="auto">
          <a:xfrm>
            <a:off x="479425" y="8764588"/>
            <a:ext cx="326866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itchFamily="34" charset="0"/>
                <a:ea typeface="ＭＳ Ｐゴシック" pitchFamily="34" charset="-128"/>
              </a:defRPr>
            </a:lvl1pPr>
            <a:lvl2pPr marL="742950" indent="-285750">
              <a:defRPr sz="1000">
                <a:solidFill>
                  <a:schemeClr val="tx1"/>
                </a:solidFill>
                <a:latin typeface="Arial" pitchFamily="34" charset="0"/>
                <a:ea typeface="ＭＳ Ｐゴシック" pitchFamily="34" charset="-128"/>
              </a:defRPr>
            </a:lvl2pPr>
            <a:lvl3pPr marL="1143000" indent="-228600">
              <a:defRPr sz="1000">
                <a:solidFill>
                  <a:schemeClr val="tx1"/>
                </a:solidFill>
                <a:latin typeface="Arial" pitchFamily="34" charset="0"/>
                <a:ea typeface="ＭＳ Ｐゴシック" pitchFamily="34" charset="-128"/>
              </a:defRPr>
            </a:lvl3pPr>
            <a:lvl4pPr marL="1600200" indent="-228600">
              <a:defRPr sz="1000">
                <a:solidFill>
                  <a:schemeClr val="tx1"/>
                </a:solidFill>
                <a:latin typeface="Arial" pitchFamily="34" charset="0"/>
                <a:ea typeface="ＭＳ Ｐゴシック" pitchFamily="34" charset="-128"/>
              </a:defRPr>
            </a:lvl4pPr>
            <a:lvl5pPr marL="2057400" indent="-228600">
              <a:defRPr sz="1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9pPr>
          </a:lstStyle>
          <a:p>
            <a:pPr eaLnBrk="0" hangingPunct="0">
              <a:defRPr/>
            </a:pPr>
            <a:r>
              <a:rPr lang="en-US" sz="800" smtClean="0">
                <a:solidFill>
                  <a:schemeClr val="accent1"/>
                </a:solidFill>
              </a:rPr>
              <a:t>Copyright </a:t>
            </a:r>
            <a:r>
              <a:rPr lang="en-US" altLang="ja-JP" sz="800" smtClean="0">
                <a:solidFill>
                  <a:schemeClr val="accent1"/>
                </a:solidFill>
              </a:rPr>
              <a:t>© </a:t>
            </a:r>
            <a:r>
              <a:rPr lang="en-US" sz="800" smtClean="0">
                <a:solidFill>
                  <a:schemeClr val="accent1"/>
                </a:solidFill>
              </a:rPr>
              <a:t>2005 IHS Inc. All Rights Reserved.</a:t>
            </a:r>
          </a:p>
        </p:txBody>
      </p:sp>
    </p:spTree>
    <p:extLst>
      <p:ext uri="{BB962C8B-B14F-4D97-AF65-F5344CB8AC3E}">
        <p14:creationId xmlns:p14="http://schemas.microsoft.com/office/powerpoint/2010/main" val="1031279172"/>
      </p:ext>
    </p:extLst>
  </p:cSld>
  <p:clrMap bg1="dk2" tx1="lt1" bg2="dk1" tx2="lt2" accent1="accent1" accent2="accent2" accent3="accent3" accent4="accent4" accent5="accent5" accent6="accent6" hlink="hlink" folHlink="folHlink"/>
  <p:hf hdr="0" ftr="0"/>
  <p:notesStyle>
    <a:lvl1pPr marL="58738" indent="-58738" algn="l" rtl="0" eaLnBrk="0" fontAlgn="base" hangingPunct="0">
      <a:spcBef>
        <a:spcPct val="30000"/>
      </a:spcBef>
      <a:spcAft>
        <a:spcPct val="0"/>
      </a:spcAft>
      <a:buSzPct val="90000"/>
      <a:buFont typeface="Times" pitchFamily="18" charset="0"/>
      <a:buChar char="•"/>
      <a:defRPr sz="1000" kern="1200">
        <a:solidFill>
          <a:schemeClr val="bg1"/>
        </a:solidFill>
        <a:latin typeface="Arial" charset="0"/>
        <a:ea typeface="ＭＳ Ｐゴシック" charset="0"/>
        <a:cs typeface="+mn-cs"/>
      </a:defRPr>
    </a:lvl1pPr>
    <a:lvl2pPr marL="233363" indent="-60325" algn="l" rtl="0" eaLnBrk="0" fontAlgn="base" hangingPunct="0">
      <a:spcBef>
        <a:spcPct val="30000"/>
      </a:spcBef>
      <a:spcAft>
        <a:spcPct val="0"/>
      </a:spcAft>
      <a:buSzPct val="90000"/>
      <a:buFont typeface="Times" pitchFamily="18" charset="0"/>
      <a:buChar char="•"/>
      <a:defRPr sz="900" kern="1200">
        <a:solidFill>
          <a:schemeClr val="bg1"/>
        </a:solidFill>
        <a:latin typeface="Arial" charset="0"/>
        <a:ea typeface="ＭＳ Ｐゴシック" charset="0"/>
        <a:cs typeface="+mn-cs"/>
      </a:defRPr>
    </a:lvl2pPr>
    <a:lvl3pPr marL="396875" indent="-49213"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3pPr>
    <a:lvl4pPr marL="571500" indent="-60325"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4pPr>
    <a:lvl5pPr marL="746125" indent="-58738"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F9836717-3B8F-4BB2-A64B-83794577E920}" type="datetime8">
              <a:rPr lang="en-US" sz="900" smtClean="0">
                <a:solidFill>
                  <a:schemeClr val="accent1"/>
                </a:solidFill>
              </a:rPr>
              <a:pPr>
                <a:defRPr/>
              </a:pPr>
              <a:t>06/29/16 11:38</a:t>
            </a:fld>
            <a:endParaRPr lang="en-US" sz="900" smtClean="0">
              <a:solidFill>
                <a:schemeClr val="accent1"/>
              </a:solidFill>
            </a:endParaRPr>
          </a:p>
        </p:txBody>
      </p:sp>
      <p:sp>
        <p:nvSpPr>
          <p:cNvPr id="25603"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58C93054-470B-4846-BD0E-73413461568A}" type="slidenum">
              <a:rPr lang="en-US" sz="900" smtClean="0">
                <a:solidFill>
                  <a:schemeClr val="accent1"/>
                </a:solidFill>
              </a:rPr>
              <a:pPr>
                <a:defRPr/>
              </a:pPr>
              <a:t>1</a:t>
            </a:fld>
            <a:endParaRPr lang="en-US" sz="900" smtClean="0">
              <a:solidFill>
                <a:schemeClr val="accent1"/>
              </a:solidFill>
            </a:endParaRPr>
          </a:p>
        </p:txBody>
      </p:sp>
      <p:sp>
        <p:nvSpPr>
          <p:cNvPr id="41988" name="Rectangle 2"/>
          <p:cNvSpPr>
            <a:spLocks noGrp="1" noRot="1" noChangeAspect="1" noChangeArrowheads="1" noTextEdit="1"/>
          </p:cNvSpPr>
          <p:nvPr>
            <p:ph type="sldImg"/>
          </p:nvPr>
        </p:nvSpPr>
        <p:spPr>
          <a:xfrm>
            <a:off x="1182688" y="706438"/>
            <a:ext cx="4697412" cy="3522662"/>
          </a:xfrm>
          <a:ln/>
        </p:spPr>
      </p:sp>
      <p:sp>
        <p:nvSpPr>
          <p:cNvPr id="41989"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10713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10</a:t>
            </a:fld>
            <a:endParaRPr lang="en-US" sz="900" smtClean="0"/>
          </a:p>
        </p:txBody>
      </p:sp>
    </p:spTree>
    <p:extLst>
      <p:ext uri="{BB962C8B-B14F-4D97-AF65-F5344CB8AC3E}">
        <p14:creationId xmlns:p14="http://schemas.microsoft.com/office/powerpoint/2010/main" val="2151594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11</a:t>
            </a:fld>
            <a:endParaRPr lang="en-US" sz="900" smtClean="0"/>
          </a:p>
        </p:txBody>
      </p:sp>
    </p:spTree>
    <p:extLst>
      <p:ext uri="{BB962C8B-B14F-4D97-AF65-F5344CB8AC3E}">
        <p14:creationId xmlns:p14="http://schemas.microsoft.com/office/powerpoint/2010/main" val="62455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12</a:t>
            </a:fld>
            <a:endParaRPr lang="en-US" sz="900" smtClean="0"/>
          </a:p>
        </p:txBody>
      </p:sp>
    </p:spTree>
    <p:extLst>
      <p:ext uri="{BB962C8B-B14F-4D97-AF65-F5344CB8AC3E}">
        <p14:creationId xmlns:p14="http://schemas.microsoft.com/office/powerpoint/2010/main" val="318495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13</a:t>
            </a:fld>
            <a:endParaRPr lang="en-US" sz="900" smtClean="0"/>
          </a:p>
        </p:txBody>
      </p:sp>
    </p:spTree>
    <p:extLst>
      <p:ext uri="{BB962C8B-B14F-4D97-AF65-F5344CB8AC3E}">
        <p14:creationId xmlns:p14="http://schemas.microsoft.com/office/powerpoint/2010/main" val="4065968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14</a:t>
            </a:fld>
            <a:endParaRPr lang="en-US" sz="900" smtClean="0"/>
          </a:p>
        </p:txBody>
      </p:sp>
    </p:spTree>
    <p:extLst>
      <p:ext uri="{BB962C8B-B14F-4D97-AF65-F5344CB8AC3E}">
        <p14:creationId xmlns:p14="http://schemas.microsoft.com/office/powerpoint/2010/main" val="2241235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15</a:t>
            </a:fld>
            <a:endParaRPr lang="en-US" sz="900" smtClean="0"/>
          </a:p>
        </p:txBody>
      </p:sp>
    </p:spTree>
    <p:extLst>
      <p:ext uri="{BB962C8B-B14F-4D97-AF65-F5344CB8AC3E}">
        <p14:creationId xmlns:p14="http://schemas.microsoft.com/office/powerpoint/2010/main" val="2086431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16</a:t>
            </a:fld>
            <a:endParaRPr lang="en-US" sz="900" smtClean="0"/>
          </a:p>
        </p:txBody>
      </p:sp>
    </p:spTree>
    <p:extLst>
      <p:ext uri="{BB962C8B-B14F-4D97-AF65-F5344CB8AC3E}">
        <p14:creationId xmlns:p14="http://schemas.microsoft.com/office/powerpoint/2010/main" val="416803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17</a:t>
            </a:fld>
            <a:endParaRPr lang="en-US" sz="900" smtClean="0"/>
          </a:p>
        </p:txBody>
      </p:sp>
    </p:spTree>
    <p:extLst>
      <p:ext uri="{BB962C8B-B14F-4D97-AF65-F5344CB8AC3E}">
        <p14:creationId xmlns:p14="http://schemas.microsoft.com/office/powerpoint/2010/main" val="265751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18</a:t>
            </a:fld>
            <a:endParaRPr lang="en-US" sz="900" smtClean="0"/>
          </a:p>
        </p:txBody>
      </p:sp>
    </p:spTree>
    <p:extLst>
      <p:ext uri="{BB962C8B-B14F-4D97-AF65-F5344CB8AC3E}">
        <p14:creationId xmlns:p14="http://schemas.microsoft.com/office/powerpoint/2010/main" val="3369589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19</a:t>
            </a:fld>
            <a:endParaRPr lang="en-US" sz="900" smtClean="0"/>
          </a:p>
        </p:txBody>
      </p:sp>
    </p:spTree>
    <p:extLst>
      <p:ext uri="{BB962C8B-B14F-4D97-AF65-F5344CB8AC3E}">
        <p14:creationId xmlns:p14="http://schemas.microsoft.com/office/powerpoint/2010/main" val="2400028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7987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22F1DAA-7031-46DC-AA5C-D560A6926443}" type="slidenum">
              <a:rPr lang="en-US" sz="900" smtClean="0"/>
              <a:pPr eaLnBrk="1" hangingPunct="1">
                <a:defRPr/>
              </a:pPr>
              <a:t>2</a:t>
            </a:fld>
            <a:endParaRPr lang="en-US" sz="900" smtClean="0"/>
          </a:p>
        </p:txBody>
      </p:sp>
    </p:spTree>
    <p:extLst>
      <p:ext uri="{BB962C8B-B14F-4D97-AF65-F5344CB8AC3E}">
        <p14:creationId xmlns:p14="http://schemas.microsoft.com/office/powerpoint/2010/main" val="2301137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20</a:t>
            </a:fld>
            <a:endParaRPr lang="en-US" sz="900" smtClean="0"/>
          </a:p>
        </p:txBody>
      </p:sp>
    </p:spTree>
    <p:extLst>
      <p:ext uri="{BB962C8B-B14F-4D97-AF65-F5344CB8AC3E}">
        <p14:creationId xmlns:p14="http://schemas.microsoft.com/office/powerpoint/2010/main" val="1831191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21</a:t>
            </a:fld>
            <a:endParaRPr lang="en-US" sz="900" smtClean="0"/>
          </a:p>
        </p:txBody>
      </p:sp>
    </p:spTree>
    <p:extLst>
      <p:ext uri="{BB962C8B-B14F-4D97-AF65-F5344CB8AC3E}">
        <p14:creationId xmlns:p14="http://schemas.microsoft.com/office/powerpoint/2010/main" val="3169518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22</a:t>
            </a:fld>
            <a:endParaRPr lang="en-US" sz="900" smtClean="0"/>
          </a:p>
        </p:txBody>
      </p:sp>
    </p:spTree>
    <p:extLst>
      <p:ext uri="{BB962C8B-B14F-4D97-AF65-F5344CB8AC3E}">
        <p14:creationId xmlns:p14="http://schemas.microsoft.com/office/powerpoint/2010/main" val="395494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23</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24</a:t>
            </a:fld>
            <a:endParaRPr lang="en-US" sz="900" smtClean="0"/>
          </a:p>
        </p:txBody>
      </p:sp>
    </p:spTree>
    <p:extLst>
      <p:ext uri="{BB962C8B-B14F-4D97-AF65-F5344CB8AC3E}">
        <p14:creationId xmlns:p14="http://schemas.microsoft.com/office/powerpoint/2010/main" val="34340168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25</a:t>
            </a:fld>
            <a:endParaRPr lang="en-US" sz="900" smtClean="0"/>
          </a:p>
        </p:txBody>
      </p:sp>
    </p:spTree>
    <p:extLst>
      <p:ext uri="{BB962C8B-B14F-4D97-AF65-F5344CB8AC3E}">
        <p14:creationId xmlns:p14="http://schemas.microsoft.com/office/powerpoint/2010/main" val="6594198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26</a:t>
            </a:fld>
            <a:endParaRPr lang="en-US" sz="900" smtClean="0"/>
          </a:p>
        </p:txBody>
      </p:sp>
    </p:spTree>
    <p:extLst>
      <p:ext uri="{BB962C8B-B14F-4D97-AF65-F5344CB8AC3E}">
        <p14:creationId xmlns:p14="http://schemas.microsoft.com/office/powerpoint/2010/main" val="1030340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9DAB6746-99ED-4A31-8B67-8221C258AE79}" type="datetime8">
              <a:rPr lang="en-US" sz="900" smtClean="0">
                <a:solidFill>
                  <a:schemeClr val="accent1"/>
                </a:solidFill>
              </a:rPr>
              <a:pPr>
                <a:defRPr/>
              </a:pPr>
              <a:t>06/29/16 11:38</a:t>
            </a:fld>
            <a:endParaRPr lang="en-US" sz="900" smtClean="0">
              <a:solidFill>
                <a:schemeClr val="accent1"/>
              </a:solidFill>
            </a:endParaRPr>
          </a:p>
        </p:txBody>
      </p:sp>
      <p:sp>
        <p:nvSpPr>
          <p:cNvPr id="27651"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C3DA479-808C-41B2-B432-9BC8B5D3C327}" type="slidenum">
              <a:rPr lang="en-US" sz="900" smtClean="0">
                <a:solidFill>
                  <a:schemeClr val="accent1"/>
                </a:solidFill>
              </a:rPr>
              <a:pPr>
                <a:defRPr/>
              </a:pPr>
              <a:t>27</a:t>
            </a:fld>
            <a:endParaRPr lang="en-US" sz="900" smtClean="0">
              <a:solidFill>
                <a:schemeClr val="accent1"/>
              </a:solidFill>
            </a:endParaRPr>
          </a:p>
        </p:txBody>
      </p:sp>
      <p:sp>
        <p:nvSpPr>
          <p:cNvPr id="44036" name="Rectangle 2"/>
          <p:cNvSpPr>
            <a:spLocks noGrp="1" noRot="1" noChangeAspect="1" noChangeArrowheads="1" noTextEdit="1"/>
          </p:cNvSpPr>
          <p:nvPr>
            <p:ph type="sldImg"/>
          </p:nvPr>
        </p:nvSpPr>
        <p:spPr>
          <a:xfrm>
            <a:off x="1182688" y="706438"/>
            <a:ext cx="4697412" cy="3522662"/>
          </a:xfrm>
          <a:ln/>
        </p:spPr>
      </p:sp>
      <p:sp>
        <p:nvSpPr>
          <p:cNvPr id="44037"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35757384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66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0B1A41D-4357-4004-8715-8EFE7ABBBD6A}" type="slidenum">
              <a:rPr lang="en-US" sz="900" smtClean="0"/>
              <a:pPr eaLnBrk="1" hangingPunct="1">
                <a:defRPr/>
              </a:pPr>
              <a:t>28</a:t>
            </a:fld>
            <a:endParaRPr lang="en-US" sz="900" smtClean="0"/>
          </a:p>
        </p:txBody>
      </p:sp>
    </p:spTree>
    <p:extLst>
      <p:ext uri="{BB962C8B-B14F-4D97-AF65-F5344CB8AC3E}">
        <p14:creationId xmlns:p14="http://schemas.microsoft.com/office/powerpoint/2010/main" val="6616089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29</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7987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22F1DAA-7031-46DC-AA5C-D560A6926443}" type="slidenum">
              <a:rPr lang="en-US" sz="900" smtClean="0"/>
              <a:pPr eaLnBrk="1" hangingPunct="1">
                <a:defRPr/>
              </a:pPr>
              <a:t>3</a:t>
            </a:fld>
            <a:endParaRPr lang="en-US" sz="900" smtClean="0"/>
          </a:p>
        </p:txBody>
      </p:sp>
    </p:spTree>
    <p:extLst>
      <p:ext uri="{BB962C8B-B14F-4D97-AF65-F5344CB8AC3E}">
        <p14:creationId xmlns:p14="http://schemas.microsoft.com/office/powerpoint/2010/main" val="10167305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30</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31</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32</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34</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35</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36</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37</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38</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39</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40</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66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0B1A41D-4357-4004-8715-8EFE7ABBBD6A}" type="slidenum">
              <a:rPr lang="en-US" sz="900" smtClean="0"/>
              <a:pPr eaLnBrk="1" hangingPunct="1">
                <a:defRPr/>
              </a:pPr>
              <a:t>4</a:t>
            </a:fld>
            <a:endParaRPr lang="en-US" sz="900" smtClean="0"/>
          </a:p>
        </p:txBody>
      </p:sp>
    </p:spTree>
    <p:extLst>
      <p:ext uri="{BB962C8B-B14F-4D97-AF65-F5344CB8AC3E}">
        <p14:creationId xmlns:p14="http://schemas.microsoft.com/office/powerpoint/2010/main" val="20416366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41</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42</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43</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44</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45</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46</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47</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48</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49</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50</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9DAB6746-99ED-4A31-8B67-8221C258AE79}" type="datetime8">
              <a:rPr lang="en-US" sz="900" smtClean="0">
                <a:solidFill>
                  <a:schemeClr val="accent1"/>
                </a:solidFill>
              </a:rPr>
              <a:pPr>
                <a:defRPr/>
              </a:pPr>
              <a:t>06/29/16 11:38</a:t>
            </a:fld>
            <a:endParaRPr lang="en-US" sz="900" smtClean="0">
              <a:solidFill>
                <a:schemeClr val="accent1"/>
              </a:solidFill>
            </a:endParaRPr>
          </a:p>
        </p:txBody>
      </p:sp>
      <p:sp>
        <p:nvSpPr>
          <p:cNvPr id="27651"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C3DA479-808C-41B2-B432-9BC8B5D3C327}" type="slidenum">
              <a:rPr lang="en-US" sz="900" smtClean="0">
                <a:solidFill>
                  <a:schemeClr val="accent1"/>
                </a:solidFill>
              </a:rPr>
              <a:pPr>
                <a:defRPr/>
              </a:pPr>
              <a:t>5</a:t>
            </a:fld>
            <a:endParaRPr lang="en-US" sz="900" smtClean="0">
              <a:solidFill>
                <a:schemeClr val="accent1"/>
              </a:solidFill>
            </a:endParaRPr>
          </a:p>
        </p:txBody>
      </p:sp>
      <p:sp>
        <p:nvSpPr>
          <p:cNvPr id="44036" name="Rectangle 2"/>
          <p:cNvSpPr>
            <a:spLocks noGrp="1" noRot="1" noChangeAspect="1" noChangeArrowheads="1" noTextEdit="1"/>
          </p:cNvSpPr>
          <p:nvPr>
            <p:ph type="sldImg"/>
          </p:nvPr>
        </p:nvSpPr>
        <p:spPr>
          <a:xfrm>
            <a:off x="1182688" y="706438"/>
            <a:ext cx="4697412" cy="3522662"/>
          </a:xfrm>
          <a:ln/>
        </p:spPr>
      </p:sp>
      <p:sp>
        <p:nvSpPr>
          <p:cNvPr id="44037"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18894951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51</a:t>
            </a:fld>
            <a:endParaRPr lang="en-US" sz="900" smtClean="0"/>
          </a:p>
        </p:txBody>
      </p:sp>
    </p:spTree>
    <p:extLst>
      <p:ext uri="{BB962C8B-B14F-4D97-AF65-F5344CB8AC3E}">
        <p14:creationId xmlns:p14="http://schemas.microsoft.com/office/powerpoint/2010/main" val="3547013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9DAB6746-99ED-4A31-8B67-8221C258AE79}" type="datetime8">
              <a:rPr lang="en-US" sz="900" smtClean="0">
                <a:solidFill>
                  <a:schemeClr val="accent1"/>
                </a:solidFill>
              </a:rPr>
              <a:pPr>
                <a:defRPr/>
              </a:pPr>
              <a:t>06/29/16 11:38</a:t>
            </a:fld>
            <a:endParaRPr lang="en-US" sz="900" smtClean="0">
              <a:solidFill>
                <a:schemeClr val="accent1"/>
              </a:solidFill>
            </a:endParaRPr>
          </a:p>
        </p:txBody>
      </p:sp>
      <p:sp>
        <p:nvSpPr>
          <p:cNvPr id="27651"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C3DA479-808C-41B2-B432-9BC8B5D3C327}" type="slidenum">
              <a:rPr lang="en-US" sz="900" smtClean="0">
                <a:solidFill>
                  <a:schemeClr val="accent1"/>
                </a:solidFill>
              </a:rPr>
              <a:pPr>
                <a:defRPr/>
              </a:pPr>
              <a:t>52</a:t>
            </a:fld>
            <a:endParaRPr lang="en-US" sz="900" smtClean="0">
              <a:solidFill>
                <a:schemeClr val="accent1"/>
              </a:solidFill>
            </a:endParaRPr>
          </a:p>
        </p:txBody>
      </p:sp>
      <p:sp>
        <p:nvSpPr>
          <p:cNvPr id="44036" name="Rectangle 2"/>
          <p:cNvSpPr>
            <a:spLocks noGrp="1" noRot="1" noChangeAspect="1" noChangeArrowheads="1" noTextEdit="1"/>
          </p:cNvSpPr>
          <p:nvPr>
            <p:ph type="sldImg"/>
          </p:nvPr>
        </p:nvSpPr>
        <p:spPr>
          <a:xfrm>
            <a:off x="1182688" y="706438"/>
            <a:ext cx="4697412" cy="3522662"/>
          </a:xfrm>
          <a:ln/>
        </p:spPr>
      </p:sp>
      <p:sp>
        <p:nvSpPr>
          <p:cNvPr id="44037"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24772449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66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0B1A41D-4357-4004-8715-8EFE7ABBBD6A}" type="slidenum">
              <a:rPr lang="en-US" sz="900" smtClean="0"/>
              <a:pPr eaLnBrk="1" hangingPunct="1">
                <a:defRPr/>
              </a:pPr>
              <a:t>53</a:t>
            </a:fld>
            <a:endParaRPr lang="en-US" sz="900" smtClean="0"/>
          </a:p>
        </p:txBody>
      </p:sp>
    </p:spTree>
    <p:extLst>
      <p:ext uri="{BB962C8B-B14F-4D97-AF65-F5344CB8AC3E}">
        <p14:creationId xmlns:p14="http://schemas.microsoft.com/office/powerpoint/2010/main" val="6616089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54</a:t>
            </a:fld>
            <a:endParaRPr lang="en-US" sz="900" smtClean="0"/>
          </a:p>
        </p:txBody>
      </p:sp>
    </p:spTree>
    <p:extLst>
      <p:ext uri="{BB962C8B-B14F-4D97-AF65-F5344CB8AC3E}">
        <p14:creationId xmlns:p14="http://schemas.microsoft.com/office/powerpoint/2010/main" val="17150234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55</a:t>
            </a:fld>
            <a:endParaRPr lang="en-US" sz="900" smtClean="0"/>
          </a:p>
        </p:txBody>
      </p:sp>
    </p:spTree>
    <p:extLst>
      <p:ext uri="{BB962C8B-B14F-4D97-AF65-F5344CB8AC3E}">
        <p14:creationId xmlns:p14="http://schemas.microsoft.com/office/powerpoint/2010/main" val="21769113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56</a:t>
            </a:fld>
            <a:endParaRPr lang="en-US" sz="900" smtClean="0"/>
          </a:p>
        </p:txBody>
      </p:sp>
    </p:spTree>
    <p:extLst>
      <p:ext uri="{BB962C8B-B14F-4D97-AF65-F5344CB8AC3E}">
        <p14:creationId xmlns:p14="http://schemas.microsoft.com/office/powerpoint/2010/main" val="3874996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57</a:t>
            </a:fld>
            <a:endParaRPr lang="en-US" sz="900" smtClean="0"/>
          </a:p>
        </p:txBody>
      </p:sp>
    </p:spTree>
    <p:extLst>
      <p:ext uri="{BB962C8B-B14F-4D97-AF65-F5344CB8AC3E}">
        <p14:creationId xmlns:p14="http://schemas.microsoft.com/office/powerpoint/2010/main" val="35255453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58</a:t>
            </a:fld>
            <a:endParaRPr lang="en-US" sz="900" smtClean="0"/>
          </a:p>
        </p:txBody>
      </p:sp>
    </p:spTree>
    <p:extLst>
      <p:ext uri="{BB962C8B-B14F-4D97-AF65-F5344CB8AC3E}">
        <p14:creationId xmlns:p14="http://schemas.microsoft.com/office/powerpoint/2010/main" val="38325960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59</a:t>
            </a:fld>
            <a:endParaRPr lang="en-US" sz="900" smtClean="0"/>
          </a:p>
        </p:txBody>
      </p:sp>
    </p:spTree>
    <p:extLst>
      <p:ext uri="{BB962C8B-B14F-4D97-AF65-F5344CB8AC3E}">
        <p14:creationId xmlns:p14="http://schemas.microsoft.com/office/powerpoint/2010/main" val="24920837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60</a:t>
            </a:fld>
            <a:endParaRPr lang="en-US" sz="900" smtClean="0"/>
          </a:p>
        </p:txBody>
      </p:sp>
    </p:spTree>
    <p:extLst>
      <p:ext uri="{BB962C8B-B14F-4D97-AF65-F5344CB8AC3E}">
        <p14:creationId xmlns:p14="http://schemas.microsoft.com/office/powerpoint/2010/main" val="281314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a:t>
            </a:fld>
            <a:endParaRPr lang="en-US" sz="900" smtClean="0"/>
          </a:p>
        </p:txBody>
      </p:sp>
    </p:spTree>
    <p:extLst>
      <p:ext uri="{BB962C8B-B14F-4D97-AF65-F5344CB8AC3E}">
        <p14:creationId xmlns:p14="http://schemas.microsoft.com/office/powerpoint/2010/main" val="29413418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61</a:t>
            </a:fld>
            <a:endParaRPr lang="en-US" sz="900" smtClean="0"/>
          </a:p>
        </p:txBody>
      </p:sp>
    </p:spTree>
    <p:extLst>
      <p:ext uri="{BB962C8B-B14F-4D97-AF65-F5344CB8AC3E}">
        <p14:creationId xmlns:p14="http://schemas.microsoft.com/office/powerpoint/2010/main" val="41476382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62</a:t>
            </a:fld>
            <a:endParaRPr lang="en-US" sz="900" smtClean="0"/>
          </a:p>
        </p:txBody>
      </p:sp>
    </p:spTree>
    <p:extLst>
      <p:ext uri="{BB962C8B-B14F-4D97-AF65-F5344CB8AC3E}">
        <p14:creationId xmlns:p14="http://schemas.microsoft.com/office/powerpoint/2010/main" val="85280171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63</a:t>
            </a:fld>
            <a:endParaRPr lang="en-US" sz="900" smtClean="0"/>
          </a:p>
        </p:txBody>
      </p:sp>
    </p:spTree>
    <p:extLst>
      <p:ext uri="{BB962C8B-B14F-4D97-AF65-F5344CB8AC3E}">
        <p14:creationId xmlns:p14="http://schemas.microsoft.com/office/powerpoint/2010/main" val="17077846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64</a:t>
            </a:fld>
            <a:endParaRPr lang="en-US" sz="900" smtClean="0"/>
          </a:p>
        </p:txBody>
      </p:sp>
    </p:spTree>
    <p:extLst>
      <p:ext uri="{BB962C8B-B14F-4D97-AF65-F5344CB8AC3E}">
        <p14:creationId xmlns:p14="http://schemas.microsoft.com/office/powerpoint/2010/main" val="2370781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65</a:t>
            </a:fld>
            <a:endParaRPr lang="en-US" sz="900" smtClean="0"/>
          </a:p>
        </p:txBody>
      </p:sp>
    </p:spTree>
    <p:extLst>
      <p:ext uri="{BB962C8B-B14F-4D97-AF65-F5344CB8AC3E}">
        <p14:creationId xmlns:p14="http://schemas.microsoft.com/office/powerpoint/2010/main" val="205167772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66</a:t>
            </a:fld>
            <a:endParaRPr lang="en-US" sz="900" smtClean="0"/>
          </a:p>
        </p:txBody>
      </p:sp>
    </p:spTree>
    <p:extLst>
      <p:ext uri="{BB962C8B-B14F-4D97-AF65-F5344CB8AC3E}">
        <p14:creationId xmlns:p14="http://schemas.microsoft.com/office/powerpoint/2010/main" val="37704280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67</a:t>
            </a:fld>
            <a:endParaRPr lang="en-US" sz="900" smtClean="0"/>
          </a:p>
        </p:txBody>
      </p:sp>
    </p:spTree>
    <p:extLst>
      <p:ext uri="{BB962C8B-B14F-4D97-AF65-F5344CB8AC3E}">
        <p14:creationId xmlns:p14="http://schemas.microsoft.com/office/powerpoint/2010/main" val="28213659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68</a:t>
            </a:fld>
            <a:endParaRPr lang="en-US" sz="900" smtClean="0"/>
          </a:p>
        </p:txBody>
      </p:sp>
    </p:spTree>
    <p:extLst>
      <p:ext uri="{BB962C8B-B14F-4D97-AF65-F5344CB8AC3E}">
        <p14:creationId xmlns:p14="http://schemas.microsoft.com/office/powerpoint/2010/main" val="112818661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69</a:t>
            </a:fld>
            <a:endParaRPr lang="en-US" sz="900" smtClean="0"/>
          </a:p>
        </p:txBody>
      </p:sp>
    </p:spTree>
    <p:extLst>
      <p:ext uri="{BB962C8B-B14F-4D97-AF65-F5344CB8AC3E}">
        <p14:creationId xmlns:p14="http://schemas.microsoft.com/office/powerpoint/2010/main" val="3342871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70</a:t>
            </a:fld>
            <a:endParaRPr lang="en-US" sz="900" smtClean="0"/>
          </a:p>
        </p:txBody>
      </p:sp>
    </p:spTree>
    <p:extLst>
      <p:ext uri="{BB962C8B-B14F-4D97-AF65-F5344CB8AC3E}">
        <p14:creationId xmlns:p14="http://schemas.microsoft.com/office/powerpoint/2010/main" val="2665139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a:t>
            </a:fld>
            <a:endParaRPr lang="en-US" sz="900" smtClean="0"/>
          </a:p>
        </p:txBody>
      </p:sp>
    </p:spTree>
    <p:extLst>
      <p:ext uri="{BB962C8B-B14F-4D97-AF65-F5344CB8AC3E}">
        <p14:creationId xmlns:p14="http://schemas.microsoft.com/office/powerpoint/2010/main" val="27216312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71</a:t>
            </a:fld>
            <a:endParaRPr lang="en-US" sz="900" smtClean="0"/>
          </a:p>
        </p:txBody>
      </p:sp>
    </p:spTree>
    <p:extLst>
      <p:ext uri="{BB962C8B-B14F-4D97-AF65-F5344CB8AC3E}">
        <p14:creationId xmlns:p14="http://schemas.microsoft.com/office/powerpoint/2010/main" val="29008776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72</a:t>
            </a:fld>
            <a:endParaRPr lang="en-US" sz="900" smtClean="0"/>
          </a:p>
        </p:txBody>
      </p:sp>
    </p:spTree>
    <p:extLst>
      <p:ext uri="{BB962C8B-B14F-4D97-AF65-F5344CB8AC3E}">
        <p14:creationId xmlns:p14="http://schemas.microsoft.com/office/powerpoint/2010/main" val="11048326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73</a:t>
            </a:fld>
            <a:endParaRPr lang="en-US" sz="900" smtClean="0"/>
          </a:p>
        </p:txBody>
      </p:sp>
    </p:spTree>
    <p:extLst>
      <p:ext uri="{BB962C8B-B14F-4D97-AF65-F5344CB8AC3E}">
        <p14:creationId xmlns:p14="http://schemas.microsoft.com/office/powerpoint/2010/main" val="91096844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74</a:t>
            </a:fld>
            <a:endParaRPr lang="en-US" sz="900" smtClean="0"/>
          </a:p>
        </p:txBody>
      </p:sp>
    </p:spTree>
    <p:extLst>
      <p:ext uri="{BB962C8B-B14F-4D97-AF65-F5344CB8AC3E}">
        <p14:creationId xmlns:p14="http://schemas.microsoft.com/office/powerpoint/2010/main" val="371015081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75</a:t>
            </a:fld>
            <a:endParaRPr lang="en-US" sz="900" smtClean="0"/>
          </a:p>
        </p:txBody>
      </p:sp>
    </p:spTree>
    <p:extLst>
      <p:ext uri="{BB962C8B-B14F-4D97-AF65-F5344CB8AC3E}">
        <p14:creationId xmlns:p14="http://schemas.microsoft.com/office/powerpoint/2010/main" val="1205252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8</a:t>
            </a:fld>
            <a:endParaRPr lang="en-US" sz="900" smtClean="0"/>
          </a:p>
        </p:txBody>
      </p:sp>
    </p:spTree>
    <p:extLst>
      <p:ext uri="{BB962C8B-B14F-4D97-AF65-F5344CB8AC3E}">
        <p14:creationId xmlns:p14="http://schemas.microsoft.com/office/powerpoint/2010/main" val="2512357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9</a:t>
            </a:fld>
            <a:endParaRPr lang="en-US" sz="900" smtClean="0"/>
          </a:p>
        </p:txBody>
      </p:sp>
    </p:spTree>
    <p:extLst>
      <p:ext uri="{BB962C8B-B14F-4D97-AF65-F5344CB8AC3E}">
        <p14:creationId xmlns:p14="http://schemas.microsoft.com/office/powerpoint/2010/main" val="904108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Line 11"/>
          <p:cNvSpPr>
            <a:spLocks noChangeShapeType="1"/>
          </p:cNvSpPr>
          <p:nvPr userDrawn="1"/>
        </p:nvSpPr>
        <p:spPr bwMode="auto">
          <a:xfrm>
            <a:off x="0" y="846"/>
            <a:ext cx="91440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0854" name="Rectangle 6"/>
          <p:cNvSpPr>
            <a:spLocks noGrp="1" noChangeArrowheads="1"/>
          </p:cNvSpPr>
          <p:nvPr>
            <p:ph type="ctrTitle"/>
          </p:nvPr>
        </p:nvSpPr>
        <p:spPr>
          <a:xfrm>
            <a:off x="388938" y="1449388"/>
            <a:ext cx="7643812" cy="1371600"/>
          </a:xfrm>
        </p:spPr>
        <p:txBody>
          <a:bodyPr/>
          <a:lstStyle>
            <a:lvl1pPr>
              <a:lnSpc>
                <a:spcPct val="90000"/>
              </a:lnSpc>
              <a:defRPr sz="3600"/>
            </a:lvl1pPr>
          </a:lstStyle>
          <a:p>
            <a:r>
              <a:rPr lang="en-US"/>
              <a:t>Click to edit Master title style</a:t>
            </a:r>
          </a:p>
        </p:txBody>
      </p:sp>
      <p:sp>
        <p:nvSpPr>
          <p:cNvPr id="590855" name="Rectangle 7"/>
          <p:cNvSpPr>
            <a:spLocks noGrp="1" noChangeArrowheads="1"/>
          </p:cNvSpPr>
          <p:nvPr>
            <p:ph type="subTitle" idx="1"/>
          </p:nvPr>
        </p:nvSpPr>
        <p:spPr bwMode="gray">
          <a:xfrm>
            <a:off x="388938" y="2824163"/>
            <a:ext cx="7643812" cy="1063625"/>
          </a:xfrm>
          <a:ln/>
        </p:spPr>
        <p:txBody>
          <a:bodyPr/>
          <a:lstStyle>
            <a:lvl1pPr marL="0" indent="0">
              <a:buFont typeface="Times" pitchFamily="96" charset="0"/>
              <a:buNone/>
              <a:defRPr>
                <a:solidFill>
                  <a:schemeClr val="accent1"/>
                </a:solidFill>
              </a:defRPr>
            </a:lvl1pPr>
          </a:lstStyle>
          <a:p>
            <a:r>
              <a:rPr lang="en-US"/>
              <a:t>Click to edit Master subtitle style</a:t>
            </a:r>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28769" y="72976"/>
            <a:ext cx="108585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02773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90A3E74C-378A-4C15-A0F2-1BEC1BC7539F}" type="slidenum">
              <a:rPr lang="en-US"/>
              <a:pPr/>
              <a:t>‹#›</a:t>
            </a:fld>
            <a:endParaRPr lang="en-US"/>
          </a:p>
        </p:txBody>
      </p:sp>
    </p:spTree>
    <p:extLst>
      <p:ext uri="{BB962C8B-B14F-4D97-AF65-F5344CB8AC3E}">
        <p14:creationId xmlns:p14="http://schemas.microsoft.com/office/powerpoint/2010/main" val="2873773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188913"/>
            <a:ext cx="2133600" cy="5881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9550" y="188913"/>
            <a:ext cx="6251575" cy="5881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0F382047-9685-4278-A501-FCD5A8732B99}" type="slidenum">
              <a:rPr lang="en-US"/>
              <a:pPr/>
              <a:t>‹#›</a:t>
            </a:fld>
            <a:endParaRPr lang="en-US"/>
          </a:p>
        </p:txBody>
      </p:sp>
    </p:spTree>
    <p:extLst>
      <p:ext uri="{BB962C8B-B14F-4D97-AF65-F5344CB8AC3E}">
        <p14:creationId xmlns:p14="http://schemas.microsoft.com/office/powerpoint/2010/main" val="2966187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E4978D9-A63E-4DC7-83AE-9A1040DEDC2E}" type="slidenum">
              <a:rPr lang="en-US"/>
              <a:pPr/>
              <a:t>‹#›</a:t>
            </a:fld>
            <a:endParaRPr lang="en-US"/>
          </a:p>
        </p:txBody>
      </p:sp>
    </p:spTree>
    <p:extLst>
      <p:ext uri="{BB962C8B-B14F-4D97-AF65-F5344CB8AC3E}">
        <p14:creationId xmlns:p14="http://schemas.microsoft.com/office/powerpoint/2010/main" val="846892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1E2D68F4-2E30-45C9-8C64-795CEBFFCA52}" type="slidenum">
              <a:rPr lang="en-US"/>
              <a:pPr/>
              <a:t>‹#›</a:t>
            </a:fld>
            <a:endParaRPr lang="en-US"/>
          </a:p>
        </p:txBody>
      </p:sp>
    </p:spTree>
    <p:extLst>
      <p:ext uri="{BB962C8B-B14F-4D97-AF65-F5344CB8AC3E}">
        <p14:creationId xmlns:p14="http://schemas.microsoft.com/office/powerpoint/2010/main" val="102687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9550" y="1562100"/>
            <a:ext cx="4192588"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4538" y="1562100"/>
            <a:ext cx="4192587"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9C53BD59-1CC9-418F-BC2C-9D74E42130A4}" type="slidenum">
              <a:rPr lang="en-US"/>
              <a:pPr/>
              <a:t>‹#›</a:t>
            </a:fld>
            <a:endParaRPr lang="en-US"/>
          </a:p>
        </p:txBody>
      </p:sp>
    </p:spTree>
    <p:extLst>
      <p:ext uri="{BB962C8B-B14F-4D97-AF65-F5344CB8AC3E}">
        <p14:creationId xmlns:p14="http://schemas.microsoft.com/office/powerpoint/2010/main" val="323121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489C06A9-6973-4A08-9076-DF851CA0463F}" type="slidenum">
              <a:rPr lang="en-US"/>
              <a:pPr/>
              <a:t>‹#›</a:t>
            </a:fld>
            <a:endParaRPr lang="en-US"/>
          </a:p>
        </p:txBody>
      </p:sp>
    </p:spTree>
    <p:extLst>
      <p:ext uri="{BB962C8B-B14F-4D97-AF65-F5344CB8AC3E}">
        <p14:creationId xmlns:p14="http://schemas.microsoft.com/office/powerpoint/2010/main" val="3616601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279066A0-BECF-4915-9423-7E44D23B02DF}" type="slidenum">
              <a:rPr lang="en-US"/>
              <a:pPr/>
              <a:t>‹#›</a:t>
            </a:fld>
            <a:endParaRPr lang="en-US"/>
          </a:p>
        </p:txBody>
      </p:sp>
    </p:spTree>
    <p:extLst>
      <p:ext uri="{BB962C8B-B14F-4D97-AF65-F5344CB8AC3E}">
        <p14:creationId xmlns:p14="http://schemas.microsoft.com/office/powerpoint/2010/main" val="906613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028A036C-EB0A-4943-B014-739DF670B89B}" type="slidenum">
              <a:rPr lang="en-US"/>
              <a:pPr/>
              <a:t>‹#›</a:t>
            </a:fld>
            <a:endParaRPr lang="en-US"/>
          </a:p>
        </p:txBody>
      </p:sp>
    </p:spTree>
    <p:extLst>
      <p:ext uri="{BB962C8B-B14F-4D97-AF65-F5344CB8AC3E}">
        <p14:creationId xmlns:p14="http://schemas.microsoft.com/office/powerpoint/2010/main" val="3899740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F3C78F68-7E86-4D04-B3EE-7B5298D4394C}" type="slidenum">
              <a:rPr lang="en-US"/>
              <a:pPr/>
              <a:t>‹#›</a:t>
            </a:fld>
            <a:endParaRPr lang="en-US"/>
          </a:p>
        </p:txBody>
      </p:sp>
    </p:spTree>
    <p:extLst>
      <p:ext uri="{BB962C8B-B14F-4D97-AF65-F5344CB8AC3E}">
        <p14:creationId xmlns:p14="http://schemas.microsoft.com/office/powerpoint/2010/main" val="122262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E98E0867-0F68-43C5-B2BA-62B6BAEE6340}" type="slidenum">
              <a:rPr lang="en-US"/>
              <a:pPr/>
              <a:t>‹#›</a:t>
            </a:fld>
            <a:endParaRPr lang="en-US"/>
          </a:p>
        </p:txBody>
      </p:sp>
    </p:spTree>
    <p:extLst>
      <p:ext uri="{BB962C8B-B14F-4D97-AF65-F5344CB8AC3E}">
        <p14:creationId xmlns:p14="http://schemas.microsoft.com/office/powerpoint/2010/main" val="357944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Line 9"/>
          <p:cNvSpPr>
            <a:spLocks noChangeShapeType="1"/>
          </p:cNvSpPr>
          <p:nvPr userDrawn="1"/>
        </p:nvSpPr>
        <p:spPr bwMode="auto">
          <a:xfrm>
            <a:off x="0" y="-211879"/>
            <a:ext cx="91440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832" name="Rectangle 8"/>
          <p:cNvSpPr>
            <a:spLocks noGrp="1" noChangeArrowheads="1"/>
          </p:cNvSpPr>
          <p:nvPr>
            <p:ph type="sldNum" sz="quarter" idx="4"/>
          </p:nvPr>
        </p:nvSpPr>
        <p:spPr bwMode="auto">
          <a:xfrm>
            <a:off x="7696200" y="6194425"/>
            <a:ext cx="914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solidFill>
                  <a:schemeClr val="accent1"/>
                </a:solidFill>
              </a:defRPr>
            </a:lvl1pPr>
          </a:lstStyle>
          <a:p>
            <a:fld id="{7A1BA602-6B1B-4B85-8BF6-C36F44C52130}" type="slidenum">
              <a:rPr lang="en-US"/>
              <a:pPr/>
              <a:t>‹#›</a:t>
            </a:fld>
            <a:endParaRPr lang="en-US"/>
          </a:p>
        </p:txBody>
      </p:sp>
      <p:sp>
        <p:nvSpPr>
          <p:cNvPr id="1028" name="Rectangle 6"/>
          <p:cNvSpPr>
            <a:spLocks noGrp="1" noChangeArrowheads="1"/>
          </p:cNvSpPr>
          <p:nvPr>
            <p:ph type="body" idx="1"/>
          </p:nvPr>
        </p:nvSpPr>
        <p:spPr bwMode="auto">
          <a:xfrm>
            <a:off x="227013" y="1446213"/>
            <a:ext cx="8537575"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7"/>
          <p:cNvSpPr>
            <a:spLocks noGrp="1" noChangeArrowheads="1"/>
          </p:cNvSpPr>
          <p:nvPr>
            <p:ph type="title"/>
          </p:nvPr>
        </p:nvSpPr>
        <p:spPr bwMode="auto">
          <a:xfrm>
            <a:off x="382588" y="-6350"/>
            <a:ext cx="7521575"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pic>
        <p:nvPicPr>
          <p:cNvPr id="8"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28769" y="72976"/>
            <a:ext cx="108585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7872894"/>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2800">
          <a:solidFill>
            <a:schemeClr val="hlink"/>
          </a:solidFill>
          <a:latin typeface="+mj-lt"/>
          <a:ea typeface="ＭＳ Ｐゴシック" charset="0"/>
          <a:cs typeface="+mj-cs"/>
        </a:defRPr>
      </a:lvl1pPr>
      <a:lvl2pPr algn="l" rtl="0" eaLnBrk="0" fontAlgn="base" hangingPunct="0">
        <a:spcBef>
          <a:spcPct val="0"/>
        </a:spcBef>
        <a:spcAft>
          <a:spcPct val="0"/>
        </a:spcAft>
        <a:defRPr sz="2800">
          <a:solidFill>
            <a:schemeClr val="hlink"/>
          </a:solidFill>
          <a:latin typeface="Arial" charset="0"/>
          <a:ea typeface="ＭＳ Ｐゴシック" charset="0"/>
        </a:defRPr>
      </a:lvl2pPr>
      <a:lvl3pPr algn="l" rtl="0" eaLnBrk="0" fontAlgn="base" hangingPunct="0">
        <a:spcBef>
          <a:spcPct val="0"/>
        </a:spcBef>
        <a:spcAft>
          <a:spcPct val="0"/>
        </a:spcAft>
        <a:defRPr sz="2800">
          <a:solidFill>
            <a:schemeClr val="hlink"/>
          </a:solidFill>
          <a:latin typeface="Arial" charset="0"/>
          <a:ea typeface="ＭＳ Ｐゴシック" charset="0"/>
        </a:defRPr>
      </a:lvl3pPr>
      <a:lvl4pPr algn="l" rtl="0" eaLnBrk="0" fontAlgn="base" hangingPunct="0">
        <a:spcBef>
          <a:spcPct val="0"/>
        </a:spcBef>
        <a:spcAft>
          <a:spcPct val="0"/>
        </a:spcAft>
        <a:defRPr sz="2800">
          <a:solidFill>
            <a:schemeClr val="hlink"/>
          </a:solidFill>
          <a:latin typeface="Arial" charset="0"/>
          <a:ea typeface="ＭＳ Ｐゴシック" charset="0"/>
        </a:defRPr>
      </a:lvl4pPr>
      <a:lvl5pPr algn="l" rtl="0" eaLnBrk="0" fontAlgn="base" hangingPunct="0">
        <a:spcBef>
          <a:spcPct val="0"/>
        </a:spcBef>
        <a:spcAft>
          <a:spcPct val="0"/>
        </a:spcAft>
        <a:defRPr sz="2800">
          <a:solidFill>
            <a:schemeClr val="hlink"/>
          </a:solidFill>
          <a:latin typeface="Arial" charset="0"/>
          <a:ea typeface="ＭＳ Ｐゴシック" charset="0"/>
        </a:defRPr>
      </a:lvl5pPr>
      <a:lvl6pPr marL="457200" algn="l" rtl="0" fontAlgn="base">
        <a:spcBef>
          <a:spcPct val="0"/>
        </a:spcBef>
        <a:spcAft>
          <a:spcPct val="0"/>
        </a:spcAft>
        <a:defRPr sz="2800">
          <a:solidFill>
            <a:schemeClr val="hlink"/>
          </a:solidFill>
          <a:latin typeface="Arial" charset="0"/>
        </a:defRPr>
      </a:lvl6pPr>
      <a:lvl7pPr marL="914400" algn="l" rtl="0" fontAlgn="base">
        <a:spcBef>
          <a:spcPct val="0"/>
        </a:spcBef>
        <a:spcAft>
          <a:spcPct val="0"/>
        </a:spcAft>
        <a:defRPr sz="2800">
          <a:solidFill>
            <a:schemeClr val="hlink"/>
          </a:solidFill>
          <a:latin typeface="Arial" charset="0"/>
        </a:defRPr>
      </a:lvl7pPr>
      <a:lvl8pPr marL="1371600" algn="l" rtl="0" fontAlgn="base">
        <a:spcBef>
          <a:spcPct val="0"/>
        </a:spcBef>
        <a:spcAft>
          <a:spcPct val="0"/>
        </a:spcAft>
        <a:defRPr sz="2800">
          <a:solidFill>
            <a:schemeClr val="hlink"/>
          </a:solidFill>
          <a:latin typeface="Arial" charset="0"/>
        </a:defRPr>
      </a:lvl8pPr>
      <a:lvl9pPr marL="1828800" algn="l" rtl="0" fontAlgn="base">
        <a:spcBef>
          <a:spcPct val="0"/>
        </a:spcBef>
        <a:spcAft>
          <a:spcPct val="0"/>
        </a:spcAft>
        <a:defRPr sz="2800">
          <a:solidFill>
            <a:schemeClr val="hlink"/>
          </a:solidFill>
          <a:latin typeface="Arial" charset="0"/>
        </a:defRPr>
      </a:lvl9pPr>
    </p:titleStyle>
    <p:body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13.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5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5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6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7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7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4.xml"/><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dirty="0" smtClean="0">
                <a:ea typeface="ＭＳ Ｐゴシック" pitchFamily="34" charset="-128"/>
              </a:rPr>
              <a:t>EViews Training</a:t>
            </a:r>
          </a:p>
        </p:txBody>
      </p:sp>
      <p:sp>
        <p:nvSpPr>
          <p:cNvPr id="3075" name="Rectangle 3"/>
          <p:cNvSpPr>
            <a:spLocks noGrp="1" noChangeArrowheads="1"/>
          </p:cNvSpPr>
          <p:nvPr>
            <p:ph type="subTitle" idx="1"/>
          </p:nvPr>
        </p:nvSpPr>
        <p:spPr>
          <a:xfrm>
            <a:off x="388938" y="2824163"/>
            <a:ext cx="7643812" cy="1606550"/>
          </a:xfrm>
        </p:spPr>
        <p:txBody>
          <a:bodyPr/>
          <a:lstStyle/>
          <a:p>
            <a:pPr eaLnBrk="1" hangingPunct="1">
              <a:buFont typeface="Times" pitchFamily="18" charset="0"/>
              <a:buNone/>
            </a:pPr>
            <a:r>
              <a:rPr lang="en-US" b="1" dirty="0" smtClean="0">
                <a:ea typeface="ＭＳ Ｐゴシック" pitchFamily="34" charset="-128"/>
              </a:rPr>
              <a:t>Tables and Spools	</a:t>
            </a:r>
            <a:endParaRPr lang="en-US" sz="2400" b="1" dirty="0" smtClean="0">
              <a:ea typeface="ＭＳ Ｐゴシック" pitchFamily="34" charset="-128"/>
            </a:endParaRPr>
          </a:p>
          <a:p>
            <a:pPr eaLnBrk="1" hangingPunct="1">
              <a:buFont typeface="Times" pitchFamily="18" charset="0"/>
              <a:buNone/>
            </a:pPr>
            <a:endParaRPr lang="en-US" dirty="0" smtClean="0">
              <a:ea typeface="ＭＳ Ｐゴシック" pitchFamily="34" charset="-128"/>
            </a:endParaRPr>
          </a:p>
          <a:p>
            <a:pPr eaLnBrk="1" hangingPunct="1">
              <a:buFont typeface="Times" pitchFamily="18" charset="0"/>
              <a:buNone/>
            </a:pPr>
            <a:endParaRPr lang="en-US" dirty="0" smtClean="0">
              <a:ea typeface="ＭＳ Ｐゴシック" pitchFamily="34" charset="-128"/>
            </a:endParaRPr>
          </a:p>
        </p:txBody>
      </p:sp>
      <p:sp>
        <p:nvSpPr>
          <p:cNvPr id="4" name="Rectangle 3"/>
          <p:cNvSpPr txBox="1">
            <a:spLocks noChangeArrowheads="1"/>
          </p:cNvSpPr>
          <p:nvPr/>
        </p:nvSpPr>
        <p:spPr bwMode="gray">
          <a:xfrm>
            <a:off x="257529" y="5583343"/>
            <a:ext cx="6072894" cy="1136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102870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20000"/>
              </a:spcBef>
              <a:buClr>
                <a:schemeClr val="accent2"/>
              </a:buClr>
              <a:buSzPct val="90000"/>
              <a:buFont typeface="Times" pitchFamily="18" charset="0"/>
              <a:buNone/>
            </a:pPr>
            <a:r>
              <a:rPr lang="en-US" sz="1400" b="1" dirty="0">
                <a:solidFill>
                  <a:srgbClr val="003399"/>
                </a:solidFill>
              </a:rPr>
              <a:t>Note:</a:t>
            </a:r>
            <a:r>
              <a:rPr lang="en-US" sz="1400" dirty="0">
                <a:solidFill>
                  <a:srgbClr val="003399"/>
                </a:solidFill>
              </a:rPr>
              <a:t> Data and </a:t>
            </a:r>
            <a:r>
              <a:rPr lang="en-US" sz="1400" dirty="0" err="1">
                <a:solidFill>
                  <a:srgbClr val="003399"/>
                </a:solidFill>
              </a:rPr>
              <a:t>workfiles</a:t>
            </a:r>
            <a:r>
              <a:rPr lang="en-US" sz="1400" dirty="0">
                <a:solidFill>
                  <a:srgbClr val="003399"/>
                </a:solidFill>
              </a:rPr>
              <a:t> for this tutorial are provided </a:t>
            </a:r>
            <a:r>
              <a:rPr lang="en-US" sz="1400" dirty="0" smtClean="0">
                <a:solidFill>
                  <a:srgbClr val="003399"/>
                </a:solidFill>
              </a:rPr>
              <a:t>in: </a:t>
            </a:r>
            <a:endParaRPr lang="en-US" sz="1400" dirty="0">
              <a:solidFill>
                <a:srgbClr val="003399"/>
              </a:solidFill>
            </a:endParaRPr>
          </a:p>
          <a:p>
            <a:pPr lvl="1" eaLnBrk="1" hangingPunct="1">
              <a:spcBef>
                <a:spcPct val="20000"/>
              </a:spcBef>
              <a:buClr>
                <a:schemeClr val="accent2"/>
              </a:buClr>
              <a:buSzPct val="90000"/>
              <a:buFont typeface="Wingdings" pitchFamily="2" charset="2"/>
              <a:buChar char="ü"/>
            </a:pPr>
            <a:r>
              <a:rPr lang="en-US" sz="1400" dirty="0" smtClean="0">
                <a:solidFill>
                  <a:srgbClr val="003399"/>
                </a:solidFill>
              </a:rPr>
              <a:t>Results</a:t>
            </a:r>
            <a:r>
              <a:rPr lang="en-US" sz="1400" dirty="0">
                <a:solidFill>
                  <a:srgbClr val="003399"/>
                </a:solidFill>
              </a:rPr>
              <a:t>: </a:t>
            </a:r>
            <a:r>
              <a:rPr lang="en-US" sz="1400" b="1" i="1" dirty="0">
                <a:solidFill>
                  <a:srgbClr val="003399"/>
                </a:solidFill>
              </a:rPr>
              <a:t>R</a:t>
            </a:r>
            <a:r>
              <a:rPr lang="en-US" sz="1400" b="1" i="1" dirty="0" smtClean="0">
                <a:solidFill>
                  <a:srgbClr val="003399"/>
                </a:solidFill>
              </a:rPr>
              <a:t>esults.wf1</a:t>
            </a:r>
            <a:r>
              <a:rPr lang="en-US" sz="1400" dirty="0">
                <a:solidFill>
                  <a:srgbClr val="003399"/>
                </a:solidFill>
              </a:rPr>
              <a:t>	</a:t>
            </a:r>
          </a:p>
          <a:p>
            <a:pPr lvl="1" eaLnBrk="1" hangingPunct="1">
              <a:spcBef>
                <a:spcPct val="20000"/>
              </a:spcBef>
              <a:buClr>
                <a:schemeClr val="accent2"/>
              </a:buClr>
              <a:buSzPct val="90000"/>
              <a:buFont typeface="Wingdings" pitchFamily="2" charset="2"/>
              <a:buChar char="ü"/>
            </a:pPr>
            <a:r>
              <a:rPr lang="en-US" sz="1400" dirty="0">
                <a:solidFill>
                  <a:srgbClr val="003399"/>
                </a:solidFill>
              </a:rPr>
              <a:t>Practice </a:t>
            </a:r>
            <a:r>
              <a:rPr lang="en-US" sz="1400" dirty="0" err="1">
                <a:solidFill>
                  <a:srgbClr val="003399"/>
                </a:solidFill>
              </a:rPr>
              <a:t>Workfile</a:t>
            </a:r>
            <a:r>
              <a:rPr lang="en-US" sz="1400" dirty="0">
                <a:solidFill>
                  <a:srgbClr val="003399"/>
                </a:solidFill>
              </a:rPr>
              <a:t>: </a:t>
            </a:r>
            <a:r>
              <a:rPr lang="en-US" sz="1400" b="1" i="1" dirty="0" smtClean="0">
                <a:solidFill>
                  <a:srgbClr val="003399"/>
                </a:solidFill>
              </a:rPr>
              <a:t>Data.wf1 </a:t>
            </a:r>
            <a:endParaRPr lang="en-US" sz="1400" b="1" i="1" dirty="0">
              <a:solidFill>
                <a:srgbClr val="003399"/>
              </a:soli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Editing Tables:</a:t>
            </a:r>
            <a:br>
              <a:rPr lang="en-US" dirty="0" smtClean="0">
                <a:ea typeface="ＭＳ Ｐゴシック" pitchFamily="34" charset="-128"/>
              </a:rPr>
            </a:br>
            <a:r>
              <a:rPr lang="en-US" dirty="0" smtClean="0">
                <a:ea typeface="ＭＳ Ｐゴシック" pitchFamily="34" charset="-128"/>
              </a:rPr>
              <a:t>Selecting Cells </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10</a:t>
            </a:fld>
            <a:endParaRPr lang="en-US" sz="800" smtClean="0"/>
          </a:p>
        </p:txBody>
      </p:sp>
      <p:sp>
        <p:nvSpPr>
          <p:cNvPr id="7" name="Rectangle 3"/>
          <p:cNvSpPr txBox="1">
            <a:spLocks noChangeArrowheads="1"/>
          </p:cNvSpPr>
          <p:nvPr/>
        </p:nvSpPr>
        <p:spPr bwMode="auto">
          <a:xfrm>
            <a:off x="446569" y="1235133"/>
            <a:ext cx="81232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Selecting/editing cells is one of the most common tasks in </a:t>
            </a:r>
            <a:r>
              <a:rPr lang="en-US" sz="1800" i="1" dirty="0" smtClean="0">
                <a:ea typeface="ＭＳ Ｐゴシック" pitchFamily="34" charset="-128"/>
              </a:rPr>
              <a:t>Table </a:t>
            </a:r>
            <a:r>
              <a:rPr lang="en-US" sz="1800" i="1" dirty="0">
                <a:ea typeface="ＭＳ Ｐゴシック" pitchFamily="34" charset="-128"/>
              </a:rPr>
              <a:t>O</a:t>
            </a:r>
            <a:r>
              <a:rPr lang="en-US" sz="1800" i="1" dirty="0" smtClean="0">
                <a:ea typeface="ＭＳ Ｐゴシック" pitchFamily="34" charset="-128"/>
              </a:rPr>
              <a:t>bjects</a:t>
            </a:r>
            <a:r>
              <a:rPr lang="en-US" sz="1800" kern="1200" dirty="0" smtClean="0">
                <a:ea typeface="ＭＳ Ｐゴシック" pitchFamily="34" charset="-128"/>
              </a:rPr>
              <a:t>. </a:t>
            </a:r>
          </a:p>
          <a:p>
            <a:pPr eaLnBrk="1" hangingPunct="1">
              <a:spcBef>
                <a:spcPts val="600"/>
              </a:spcBef>
              <a:buFont typeface="Times" pitchFamily="17" charset="0"/>
              <a:buChar char="•"/>
              <a:defRPr/>
            </a:pPr>
            <a:r>
              <a:rPr lang="en-US" sz="1800" dirty="0" smtClean="0">
                <a:ea typeface="ＭＳ Ｐゴシック" pitchFamily="34" charset="-128"/>
              </a:rPr>
              <a:t>The process is very similar to editing cells in other Windows programs.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30131" y="2008173"/>
            <a:ext cx="3881986"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Editing a Table: Selecting Cells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ea typeface="ＭＳ Ｐゴシック" pitchFamily="34" charset="-128"/>
              </a:rPr>
              <a:t>. Click the           button on the top menu.</a:t>
            </a:r>
          </a:p>
          <a:p>
            <a:pPr marL="1089025" lvl="2" indent="-342900" eaLnBrk="1" hangingPunct="1">
              <a:buSzPct val="100000"/>
              <a:buFont typeface="+mj-lt"/>
              <a:buAutoNum type="arabicPeriod"/>
              <a:defRPr/>
            </a:pPr>
            <a:r>
              <a:rPr lang="en-US" dirty="0" smtClean="0">
                <a:ea typeface="ＭＳ Ｐゴシック" pitchFamily="34" charset="-128"/>
              </a:rPr>
              <a:t>You can now start typing in text/numbers, etc.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2117" y="2008173"/>
            <a:ext cx="4364646" cy="3952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9185" y="2560896"/>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
          <p:cNvSpPr>
            <a:spLocks noChangeArrowheads="1"/>
          </p:cNvSpPr>
          <p:nvPr/>
        </p:nvSpPr>
        <p:spPr bwMode="auto">
          <a:xfrm>
            <a:off x="5582802" y="2265984"/>
            <a:ext cx="402632" cy="16473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3" name="Rectangle 3"/>
          <p:cNvSpPr txBox="1">
            <a:spLocks noChangeArrowheads="1"/>
          </p:cNvSpPr>
          <p:nvPr/>
        </p:nvSpPr>
        <p:spPr bwMode="auto">
          <a:xfrm>
            <a:off x="446569" y="3540772"/>
            <a:ext cx="3465548"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171450" lvl="2" indent="-171450" eaLnBrk="1" hangingPunct="1">
              <a:spcBef>
                <a:spcPts val="600"/>
              </a:spcBef>
              <a:buFont typeface="Times" pitchFamily="17" charset="0"/>
              <a:buChar char="•"/>
              <a:defRPr/>
            </a:pPr>
            <a:r>
              <a:rPr lang="en-US" dirty="0">
                <a:ea typeface="ＭＳ Ｐゴシック" pitchFamily="34" charset="-128"/>
              </a:rPr>
              <a:t>Note that when the </a:t>
            </a:r>
            <a:r>
              <a:rPr lang="en-US" i="1" dirty="0">
                <a:ea typeface="ＭＳ Ｐゴシック" pitchFamily="34" charset="-128"/>
              </a:rPr>
              <a:t>Edit mode </a:t>
            </a:r>
            <a:r>
              <a:rPr lang="en-US" dirty="0">
                <a:ea typeface="ＭＳ Ｐゴシック" pitchFamily="34" charset="-128"/>
              </a:rPr>
              <a:t>is on, the selected cell is highlighted by a black border around the cell. When the edit mode is off, the selected cell is shaded with a light blue color.  </a:t>
            </a:r>
            <a:endParaRPr lang="en-US" sz="1400" dirty="0" smtClean="0">
              <a:ea typeface="ＭＳ Ｐゴシック" pitchFamily="34" charset="-128"/>
            </a:endParaRPr>
          </a:p>
          <a:p>
            <a:pPr eaLnBrk="1" hangingPunct="1">
              <a:spcBef>
                <a:spcPts val="600"/>
              </a:spcBef>
              <a:buFont typeface="Times" pitchFamily="17" charset="0"/>
              <a:buChar char="•"/>
              <a:defRPr/>
            </a:pPr>
            <a:r>
              <a:rPr lang="en-US" sz="1400" dirty="0" smtClean="0">
                <a:ea typeface="ＭＳ Ｐゴシック" pitchFamily="34" charset="-128"/>
              </a:rPr>
              <a:t>Note that you may enter a numerical expression when edit mode is on and have EViews evaluate that expression. To evaluate a numeric expression enter “=“ followed by the operation you wish to perform (much like in Excel).</a:t>
            </a:r>
            <a:endParaRPr lang="en-US" sz="1400" kern="1200" dirty="0" smtClean="0">
              <a:ea typeface="ＭＳ Ｐゴシック" pitchFamily="34" charset="-128"/>
            </a:endParaRPr>
          </a:p>
          <a:p>
            <a:pPr marL="0" indent="0" eaLnBrk="1" hangingPunct="1">
              <a:buNone/>
              <a:defRPr/>
            </a:pPr>
            <a:endParaRPr lang="en-US" sz="14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Tree>
    <p:extLst>
      <p:ext uri="{BB962C8B-B14F-4D97-AF65-F5344CB8AC3E}">
        <p14:creationId xmlns:p14="http://schemas.microsoft.com/office/powerpoint/2010/main" val="569058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Editing Tables:</a:t>
            </a:r>
            <a:br>
              <a:rPr lang="en-US" dirty="0" smtClean="0">
                <a:ea typeface="ＭＳ Ｐゴシック" pitchFamily="34" charset="-128"/>
              </a:rPr>
            </a:br>
            <a:r>
              <a:rPr lang="en-US" dirty="0" smtClean="0">
                <a:ea typeface="ＭＳ Ｐゴシック" pitchFamily="34" charset="-128"/>
              </a:rPr>
              <a:t>Selecting Cells </a:t>
            </a:r>
            <a:r>
              <a:rPr lang="en-US" sz="1800" dirty="0" smtClean="0">
                <a:ea typeface="ＭＳ Ｐゴシック" pitchFamily="34" charset="-128"/>
              </a:rPr>
              <a:t>(cont’d) </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11</a:t>
            </a:fld>
            <a:endParaRPr lang="en-US" sz="800" smtClean="0"/>
          </a:p>
        </p:txBody>
      </p:sp>
      <p:sp>
        <p:nvSpPr>
          <p:cNvPr id="7" name="Rectangle 3"/>
          <p:cNvSpPr txBox="1">
            <a:spLocks noChangeArrowheads="1"/>
          </p:cNvSpPr>
          <p:nvPr/>
        </p:nvSpPr>
        <p:spPr bwMode="auto">
          <a:xfrm>
            <a:off x="446569" y="1235133"/>
            <a:ext cx="81232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We can also type in directly in the (empty) table object we created earlier.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308346" y="1727288"/>
            <a:ext cx="3701233"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Editing a Table: Selecting Cells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table02</a:t>
            </a:r>
            <a:r>
              <a:rPr lang="en-US" dirty="0" smtClean="0">
                <a:ea typeface="ＭＳ Ｐゴシック" pitchFamily="34" charset="-128"/>
              </a:rPr>
              <a:t>. Click the           button on the top menu.</a:t>
            </a:r>
          </a:p>
          <a:p>
            <a:pPr marL="1089025" lvl="2" indent="-342900" eaLnBrk="1" hangingPunct="1">
              <a:buSzPct val="100000"/>
              <a:buFont typeface="+mj-lt"/>
              <a:buAutoNum type="arabicPeriod"/>
              <a:defRPr/>
            </a:pPr>
            <a:r>
              <a:rPr lang="en-US" dirty="0" smtClean="0">
                <a:ea typeface="ＭＳ Ｐゴシック" pitchFamily="34" charset="-128"/>
              </a:rPr>
              <a:t>Start typing your data/notes here. </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1088" y="2049456"/>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840" y="1727287"/>
            <a:ext cx="3486150" cy="319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
          <p:cNvSpPr>
            <a:spLocks noChangeArrowheads="1"/>
          </p:cNvSpPr>
          <p:nvPr/>
        </p:nvSpPr>
        <p:spPr bwMode="auto">
          <a:xfrm>
            <a:off x="5789636" y="2026492"/>
            <a:ext cx="402632" cy="16473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0883706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Title </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12</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It is easy to add a title to a table.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6" y="1719765"/>
            <a:ext cx="3701233"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Title</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From the top menu click </a:t>
            </a:r>
            <a:r>
              <a:rPr lang="en-US" b="1" dirty="0" err="1" smtClean="0">
                <a:ea typeface="ＭＳ Ｐゴシック" pitchFamily="34" charset="-128"/>
              </a:rPr>
              <a:t>Proc</a:t>
            </a:r>
            <a:r>
              <a:rPr lang="en-US" b="1" dirty="0" smtClean="0">
                <a:ea typeface="ＭＳ Ｐゴシック" pitchFamily="34" charset="-128"/>
              </a:rPr>
              <a:t> </a:t>
            </a:r>
            <a:r>
              <a:rPr lang="en-US" sz="1600" b="1" dirty="0"/>
              <a:t>→</a:t>
            </a:r>
            <a:r>
              <a:rPr lang="en-US" b="1" dirty="0"/>
              <a:t> </a:t>
            </a:r>
            <a:r>
              <a:rPr lang="en-US" b="1" dirty="0" smtClean="0"/>
              <a:t>Title </a:t>
            </a:r>
            <a:r>
              <a:rPr lang="en-US" dirty="0" smtClean="0"/>
              <a:t>or simply click the       button.  </a:t>
            </a:r>
          </a:p>
          <a:p>
            <a:pPr marL="1089025" lvl="2" indent="-342900" eaLnBrk="1" hangingPunct="1">
              <a:buSzPct val="100000"/>
              <a:buFont typeface="+mj-lt"/>
              <a:buAutoNum type="arabicPeriod"/>
              <a:defRPr/>
            </a:pPr>
            <a:r>
              <a:rPr lang="en-US" dirty="0" smtClean="0">
                <a:ea typeface="ＭＳ Ｐゴシック" pitchFamily="34" charset="-128"/>
              </a:rPr>
              <a:t>The </a:t>
            </a:r>
            <a:r>
              <a:rPr lang="en-US" b="1" i="1" dirty="0" smtClean="0">
                <a:ea typeface="ＭＳ Ｐゴシック" pitchFamily="34" charset="-128"/>
              </a:rPr>
              <a:t>Table Title </a:t>
            </a:r>
            <a:r>
              <a:rPr lang="en-US" dirty="0" smtClean="0">
                <a:ea typeface="ＭＳ Ｐゴシック" pitchFamily="34" charset="-128"/>
              </a:rPr>
              <a:t>dialog box opens up. Specify here your title (in this case </a:t>
            </a:r>
            <a:r>
              <a:rPr lang="en-US" b="1" dirty="0" smtClean="0">
                <a:ea typeface="ＭＳ Ｐゴシック" pitchFamily="34" charset="-128"/>
              </a:rPr>
              <a:t>Table 1 Equation 1</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6609" y="1654491"/>
            <a:ext cx="4762500" cy="402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6900527" y="1957387"/>
            <a:ext cx="318281" cy="15410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1"/>
          <p:cNvSpPr>
            <a:spLocks noChangeArrowheads="1"/>
          </p:cNvSpPr>
          <p:nvPr/>
        </p:nvSpPr>
        <p:spPr bwMode="auto">
          <a:xfrm>
            <a:off x="4182848" y="1946754"/>
            <a:ext cx="325358" cy="16473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4" name="Rectangle 1"/>
          <p:cNvSpPr>
            <a:spLocks noChangeArrowheads="1"/>
          </p:cNvSpPr>
          <p:nvPr/>
        </p:nvSpPr>
        <p:spPr bwMode="auto">
          <a:xfrm>
            <a:off x="4259050" y="2540927"/>
            <a:ext cx="1172417" cy="25518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0040" y="2491625"/>
            <a:ext cx="26670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198" y="4083366"/>
            <a:ext cx="30003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6813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Title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13</a:t>
            </a:fld>
            <a:endParaRPr lang="en-US" sz="800" smtClean="0"/>
          </a:p>
        </p:txBody>
      </p:sp>
      <p:sp>
        <p:nvSpPr>
          <p:cNvPr id="7" name="Rectangle 3"/>
          <p:cNvSpPr txBox="1">
            <a:spLocks noChangeArrowheads="1"/>
          </p:cNvSpPr>
          <p:nvPr/>
        </p:nvSpPr>
        <p:spPr bwMode="auto">
          <a:xfrm>
            <a:off x="446569" y="1172896"/>
            <a:ext cx="3370300"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The customized table is shown here. Notice that EViews has added the new title in the top center of the table. </a:t>
            </a:r>
          </a:p>
          <a:p>
            <a:pPr eaLnBrk="1" hangingPunct="1">
              <a:spcBef>
                <a:spcPts val="600"/>
              </a:spcBef>
              <a:buFont typeface="Times" pitchFamily="17" charset="0"/>
              <a:buChar char="•"/>
              <a:defRPr/>
            </a:pPr>
            <a:r>
              <a:rPr lang="en-US" sz="1600" kern="1200" dirty="0" smtClean="0">
                <a:ea typeface="ＭＳ Ｐゴシック" pitchFamily="34" charset="-128"/>
              </a:rPr>
              <a:t>The table title is different from the name of the table in the workfile (this table is still saved in the workfile as </a:t>
            </a:r>
            <a:r>
              <a:rPr lang="en-US" sz="1600" b="1" i="1" kern="1200" dirty="0" smtClean="0">
                <a:ea typeface="ＭＳ Ｐゴシック" pitchFamily="34" charset="-128"/>
              </a:rPr>
              <a:t>table01</a:t>
            </a:r>
            <a:r>
              <a:rPr lang="en-US" sz="1600" kern="1200" dirty="0" smtClean="0">
                <a:ea typeface="ＭＳ Ｐゴシック" pitchFamily="34" charset="-128"/>
              </a:rPr>
              <a:t>). </a:t>
            </a:r>
          </a:p>
          <a:p>
            <a:pPr eaLnBrk="1" hangingPunct="1">
              <a:spcBef>
                <a:spcPts val="600"/>
              </a:spcBef>
              <a:buFont typeface="Times" pitchFamily="17" charset="0"/>
              <a:buChar char="•"/>
              <a:defRPr/>
            </a:pPr>
            <a:r>
              <a:rPr lang="en-US" sz="1600" dirty="0" smtClean="0">
                <a:ea typeface="ＭＳ Ｐゴシック" pitchFamily="34" charset="-128"/>
              </a:rPr>
              <a:t>To remove the table title, simply display the title dialog box (by clicking the       button or selecting </a:t>
            </a:r>
            <a:r>
              <a:rPr lang="en-US" sz="1600" b="1" dirty="0" smtClean="0">
                <a:ea typeface="ＭＳ Ｐゴシック" pitchFamily="34" charset="-128"/>
              </a:rPr>
              <a:t>Proc </a:t>
            </a:r>
            <a:r>
              <a:rPr lang="en-US" sz="1600" b="1" dirty="0"/>
              <a:t>→ </a:t>
            </a:r>
            <a:r>
              <a:rPr lang="en-US" sz="1600" b="1" dirty="0" smtClean="0"/>
              <a:t>Title) </a:t>
            </a:r>
            <a:r>
              <a:rPr lang="en-US" sz="1600" dirty="0" smtClean="0"/>
              <a:t>and then delete the title. </a:t>
            </a:r>
            <a:endParaRPr lang="en-US" sz="16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8573" y="1308008"/>
            <a:ext cx="4752975" cy="415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
          <p:cNvSpPr>
            <a:spLocks noChangeArrowheads="1"/>
          </p:cNvSpPr>
          <p:nvPr/>
        </p:nvSpPr>
        <p:spPr bwMode="auto">
          <a:xfrm>
            <a:off x="5568969" y="1743737"/>
            <a:ext cx="1172417" cy="25518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7524" y="3826329"/>
            <a:ext cx="28575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190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Grid Lines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14</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add grid lines if you wish.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6" y="1719765"/>
            <a:ext cx="3701233"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Grid Lines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From the top menu click </a:t>
            </a:r>
            <a:r>
              <a:rPr lang="en-US" b="1" dirty="0" err="1" smtClean="0">
                <a:ea typeface="ＭＳ Ｐゴシック" pitchFamily="34" charset="-128"/>
              </a:rPr>
              <a:t>Proc</a:t>
            </a:r>
            <a:r>
              <a:rPr lang="en-US" b="1" dirty="0" smtClean="0">
                <a:ea typeface="ＭＳ Ｐゴシック" pitchFamily="34" charset="-128"/>
              </a:rPr>
              <a:t> </a:t>
            </a:r>
            <a:r>
              <a:rPr lang="en-US" sz="1600" b="1" dirty="0"/>
              <a:t>→ </a:t>
            </a:r>
            <a:r>
              <a:rPr lang="en-US" b="1" dirty="0" smtClean="0"/>
              <a:t>Grid+/- </a:t>
            </a:r>
            <a:r>
              <a:rPr lang="en-US" dirty="0" smtClean="0"/>
              <a:t>or simply click the            button. </a:t>
            </a:r>
          </a:p>
          <a:p>
            <a:pPr marL="1089025" lvl="2" indent="-342900" eaLnBrk="1" hangingPunct="1">
              <a:buSzPct val="100000"/>
              <a:buFont typeface="+mj-lt"/>
              <a:buAutoNum type="arabicPeriod"/>
              <a:defRPr/>
            </a:pPr>
            <a:r>
              <a:rPr lang="en-US" dirty="0" smtClean="0"/>
              <a:t>The grid lines are now added (as seen here). To toggle on or off grids, click the            button.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9235" y="2513080"/>
            <a:ext cx="4667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6572" y="3205449"/>
            <a:ext cx="4667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4493" y="1616352"/>
            <a:ext cx="4705350"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
          <p:cNvSpPr>
            <a:spLocks noChangeArrowheads="1"/>
          </p:cNvSpPr>
          <p:nvPr/>
        </p:nvSpPr>
        <p:spPr bwMode="auto">
          <a:xfrm>
            <a:off x="6532644" y="1892595"/>
            <a:ext cx="431682" cy="21923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39725453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Content Formatting</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15</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It is very easy to format cells in a table object.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6" y="1719765"/>
            <a:ext cx="3792280"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Formatting</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Click the          button so the table is in </a:t>
            </a:r>
            <a:r>
              <a:rPr lang="en-US" i="1" dirty="0" smtClean="0">
                <a:ea typeface="ＭＳ Ｐゴシック" pitchFamily="34" charset="-128"/>
              </a:rPr>
              <a:t>Edit mode</a:t>
            </a:r>
            <a:r>
              <a:rPr lang="en-US" dirty="0" smtClean="0">
                <a:ea typeface="ＭＳ Ｐゴシック" pitchFamily="34" charset="-128"/>
              </a:rPr>
              <a:t>. Highlight the cells you want to change (here we highlight all of them).  </a:t>
            </a:r>
            <a:endParaRPr lang="en-US" dirty="0" smtClean="0"/>
          </a:p>
          <a:p>
            <a:pPr marL="1089025" lvl="2" indent="-342900" eaLnBrk="1" hangingPunct="1">
              <a:buSzPct val="100000"/>
              <a:buFont typeface="+mj-lt"/>
              <a:buAutoNum type="arabicPeriod"/>
              <a:defRPr/>
            </a:pPr>
            <a:r>
              <a:rPr lang="en-US" dirty="0" smtClean="0"/>
              <a:t>Click the            button on the top menu (or right-click and select </a:t>
            </a:r>
            <a:r>
              <a:rPr lang="en-US" b="1" i="1" dirty="0" smtClean="0"/>
              <a:t>Cell Format</a:t>
            </a:r>
            <a:r>
              <a:rPr lang="en-US" dirty="0" smtClean="0"/>
              <a:t>).   </a:t>
            </a:r>
          </a:p>
          <a:p>
            <a:pPr marL="746125" lvl="2" indent="0" eaLnBrk="1" hangingPunct="1">
              <a:buSzPct val="100000"/>
              <a:buNone/>
              <a:defRPr/>
            </a:pPr>
            <a:endParaRPr lang="en-US" dirty="0" smtClean="0"/>
          </a:p>
        </p:txBody>
      </p:sp>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5780" y="2044013"/>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7656" y="1616351"/>
            <a:ext cx="4608948" cy="4029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7658" y="3180120"/>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
          <p:cNvSpPr>
            <a:spLocks noChangeArrowheads="1"/>
          </p:cNvSpPr>
          <p:nvPr/>
        </p:nvSpPr>
        <p:spPr bwMode="auto">
          <a:xfrm>
            <a:off x="5985023" y="1850571"/>
            <a:ext cx="431682" cy="23290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441098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Content Formatting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16</a:t>
            </a:fld>
            <a:endParaRPr lang="en-US" sz="800" smtClean="0"/>
          </a:p>
        </p:txBody>
      </p:sp>
      <p:sp>
        <p:nvSpPr>
          <p:cNvPr id="8" name="Rectangle 3"/>
          <p:cNvSpPr txBox="1">
            <a:spLocks noChangeArrowheads="1"/>
          </p:cNvSpPr>
          <p:nvPr/>
        </p:nvSpPr>
        <p:spPr bwMode="auto">
          <a:xfrm>
            <a:off x="143762" y="1216517"/>
            <a:ext cx="3792280" cy="352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Formatting</a:t>
            </a:r>
            <a:endParaRPr lang="en-US" sz="1600" dirty="0" smtClean="0">
              <a:ea typeface="ＭＳ Ｐゴシック" pitchFamily="34" charset="-128"/>
            </a:endParaRPr>
          </a:p>
          <a:p>
            <a:pPr marL="1089025" lvl="2" indent="-342900" eaLnBrk="1" hangingPunct="1">
              <a:buSzPct val="100000"/>
              <a:buFont typeface="+mj-lt"/>
              <a:buAutoNum type="arabicPeriod" startAt="3"/>
              <a:defRPr/>
            </a:pPr>
            <a:r>
              <a:rPr lang="en-US" dirty="0" smtClean="0">
                <a:ea typeface="ＭＳ Ｐゴシック" pitchFamily="34" charset="-128"/>
              </a:rPr>
              <a:t>The </a:t>
            </a:r>
            <a:r>
              <a:rPr lang="en-US" b="1" i="1" dirty="0" smtClean="0">
                <a:ea typeface="ＭＳ Ｐゴシック" pitchFamily="34" charset="-128"/>
              </a:rPr>
              <a:t>Table Options </a:t>
            </a:r>
            <a:r>
              <a:rPr lang="en-US" dirty="0" smtClean="0">
                <a:ea typeface="ＭＳ Ｐゴシック" pitchFamily="34" charset="-128"/>
              </a:rPr>
              <a:t>dialog box opens up. It has three tabs: </a:t>
            </a:r>
            <a:r>
              <a:rPr lang="en-US" b="1" dirty="0" smtClean="0">
                <a:ea typeface="ＭＳ Ｐゴシック" pitchFamily="34" charset="-128"/>
              </a:rPr>
              <a:t>Format</a:t>
            </a:r>
            <a:r>
              <a:rPr lang="en-US" dirty="0" smtClean="0">
                <a:ea typeface="ＭＳ Ｐゴシック" pitchFamily="34" charset="-128"/>
              </a:rPr>
              <a:t>, </a:t>
            </a:r>
            <a:r>
              <a:rPr lang="en-US" b="1" dirty="0" smtClean="0">
                <a:ea typeface="ＭＳ Ｐゴシック" pitchFamily="34" charset="-128"/>
              </a:rPr>
              <a:t>Font/Color</a:t>
            </a:r>
            <a:r>
              <a:rPr lang="en-US" dirty="0" smtClean="0">
                <a:ea typeface="ＭＳ Ｐゴシック" pitchFamily="34" charset="-128"/>
              </a:rPr>
              <a:t> and </a:t>
            </a:r>
            <a:r>
              <a:rPr lang="en-US" b="1" dirty="0" smtClean="0">
                <a:ea typeface="ＭＳ Ｐゴシック" pitchFamily="34" charset="-128"/>
              </a:rPr>
              <a:t>Borders/Lines</a:t>
            </a:r>
            <a:r>
              <a:rPr lang="en-US" dirty="0" smtClean="0">
                <a:ea typeface="ＭＳ Ｐゴシック" pitchFamily="34" charset="-128"/>
              </a:rPr>
              <a:t>. </a:t>
            </a:r>
          </a:p>
          <a:p>
            <a:pPr marL="1089025" lvl="2" indent="-342900" eaLnBrk="1" hangingPunct="1">
              <a:buSzPct val="100000"/>
              <a:buFont typeface="+mj-lt"/>
              <a:buAutoNum type="arabicPeriod" startAt="3"/>
              <a:defRPr/>
            </a:pPr>
            <a:r>
              <a:rPr lang="en-US" dirty="0" smtClean="0">
                <a:ea typeface="ＭＳ Ｐゴシック" pitchFamily="34" charset="-128"/>
              </a:rPr>
              <a:t>The </a:t>
            </a:r>
            <a:r>
              <a:rPr lang="en-US" b="1" dirty="0" smtClean="0">
                <a:ea typeface="ＭＳ Ｐゴシック" pitchFamily="34" charset="-128"/>
              </a:rPr>
              <a:t>Format </a:t>
            </a:r>
            <a:r>
              <a:rPr lang="en-US" dirty="0" smtClean="0">
                <a:ea typeface="ＭＳ Ｐゴシック" pitchFamily="34" charset="-128"/>
              </a:rPr>
              <a:t>tab allows you to modify the display of numeric values, set column width and row height, specify justification and indentation. Here we have selected </a:t>
            </a:r>
            <a:r>
              <a:rPr lang="en-US" b="1" dirty="0" smtClean="0">
                <a:ea typeface="ＭＳ Ｐゴシック" pitchFamily="34" charset="-128"/>
              </a:rPr>
              <a:t>Thousands separator</a:t>
            </a:r>
            <a:r>
              <a:rPr lang="en-US" dirty="0" smtClean="0">
                <a:ea typeface="ＭＳ Ｐゴシック" pitchFamily="34" charset="-128"/>
              </a:rPr>
              <a:t>, and </a:t>
            </a:r>
            <a:r>
              <a:rPr lang="en-US" b="1" dirty="0" smtClean="0">
                <a:ea typeface="ＭＳ Ｐゴシック" pitchFamily="34" charset="-128"/>
              </a:rPr>
              <a:t>Center </a:t>
            </a:r>
            <a:r>
              <a:rPr lang="en-US" dirty="0" smtClean="0">
                <a:ea typeface="ＭＳ Ｐゴシック" pitchFamily="34" charset="-128"/>
              </a:rPr>
              <a:t>for </a:t>
            </a:r>
            <a:r>
              <a:rPr lang="en-US" b="1" dirty="0" smtClean="0">
                <a:ea typeface="ＭＳ Ｐゴシック" pitchFamily="34" charset="-128"/>
              </a:rPr>
              <a:t>Horizontal</a:t>
            </a:r>
            <a:r>
              <a:rPr lang="en-US" dirty="0" smtClean="0">
                <a:ea typeface="ＭＳ Ｐゴシック" pitchFamily="34" charset="-128"/>
              </a:rPr>
              <a:t> and </a:t>
            </a:r>
            <a:r>
              <a:rPr lang="en-US" b="1" dirty="0" smtClean="0">
                <a:ea typeface="ＭＳ Ｐゴシック" pitchFamily="34" charset="-128"/>
              </a:rPr>
              <a:t>Vertical </a:t>
            </a:r>
            <a:r>
              <a:rPr lang="en-US" b="1" i="1" dirty="0" smtClean="0">
                <a:ea typeface="ＭＳ Ｐゴシック" pitchFamily="34" charset="-128"/>
              </a:rPr>
              <a:t>Justification</a:t>
            </a:r>
            <a:r>
              <a:rPr lang="en-US" dirty="0" smtClean="0">
                <a:ea typeface="ＭＳ Ｐゴシック" pitchFamily="34" charset="-128"/>
              </a:rPr>
              <a:t>. </a:t>
            </a:r>
          </a:p>
          <a:p>
            <a:pPr marL="1089025" lvl="2" indent="-342900" eaLnBrk="1" hangingPunct="1">
              <a:buSzPct val="100000"/>
              <a:buFont typeface="+mj-lt"/>
              <a:buAutoNum type="arabicPeriod" startAt="3"/>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endParaRPr lang="en-US" dirty="0" smtClean="0"/>
          </a:p>
          <a:p>
            <a:pPr marL="746125" lvl="2" indent="0" eaLnBrk="1" hangingPunct="1">
              <a:buSzPct val="100000"/>
              <a:buNone/>
              <a:defRPr/>
            </a:pPr>
            <a:endParaRPr lang="en-US" dirty="0" smtClean="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042" y="1280090"/>
            <a:ext cx="3619500"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05738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Font/Color</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17</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change the font size, style and color of your text as well as the background fill color for selected cells.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6" y="1911151"/>
            <a:ext cx="3792280"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Font/Color</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Click the          button so the table is in Edit mode. Highlight the cells you want to change (here, just the top portion).  </a:t>
            </a:r>
            <a:endParaRPr lang="en-US" dirty="0" smtClean="0"/>
          </a:p>
          <a:p>
            <a:pPr marL="1089025" lvl="2" indent="-342900" eaLnBrk="1" hangingPunct="1">
              <a:buSzPct val="100000"/>
              <a:buFont typeface="+mj-lt"/>
              <a:buAutoNum type="arabicPeriod"/>
              <a:defRPr/>
            </a:pPr>
            <a:r>
              <a:rPr lang="en-US" dirty="0" smtClean="0"/>
              <a:t>Click the            button on the top menu. </a:t>
            </a:r>
            <a:r>
              <a:rPr lang="en-US" dirty="0">
                <a:ea typeface="ＭＳ Ｐゴシック" pitchFamily="34" charset="-128"/>
              </a:rPr>
              <a:t>The </a:t>
            </a:r>
            <a:r>
              <a:rPr lang="en-US" b="1" i="1" dirty="0">
                <a:ea typeface="ＭＳ Ｐゴシック" pitchFamily="34" charset="-128"/>
              </a:rPr>
              <a:t>Table Options </a:t>
            </a:r>
            <a:r>
              <a:rPr lang="en-US" dirty="0">
                <a:ea typeface="ＭＳ Ｐゴシック" pitchFamily="34" charset="-128"/>
              </a:rPr>
              <a:t>dialog box opens </a:t>
            </a:r>
            <a:r>
              <a:rPr lang="en-US" dirty="0" smtClean="0">
                <a:ea typeface="ＭＳ Ｐゴシック" pitchFamily="34" charset="-128"/>
              </a:rPr>
              <a:t>up; click on </a:t>
            </a:r>
            <a:r>
              <a:rPr lang="en-US" b="1" dirty="0" smtClean="0">
                <a:ea typeface="ＭＳ Ｐゴシック" pitchFamily="34" charset="-128"/>
              </a:rPr>
              <a:t>Font/Color</a:t>
            </a:r>
            <a:r>
              <a:rPr lang="en-US" dirty="0" smtClean="0">
                <a:ea typeface="ＭＳ Ｐゴシック" pitchFamily="34" charset="-128"/>
              </a:rPr>
              <a:t> tab. </a:t>
            </a:r>
            <a:endParaRPr lang="en-US" dirty="0">
              <a:ea typeface="ＭＳ Ｐゴシック" pitchFamily="34" charset="-128"/>
            </a:endParaRPr>
          </a:p>
          <a:p>
            <a:pPr marL="1089025" lvl="2" indent="-342900" eaLnBrk="1" hangingPunct="1">
              <a:buSzPct val="100000"/>
              <a:buFont typeface="+mj-lt"/>
              <a:buAutoNum type="arabicPeriod"/>
              <a:defRPr/>
            </a:pPr>
            <a:endParaRPr lang="en-US" dirty="0" smtClean="0"/>
          </a:p>
          <a:p>
            <a:pPr marL="746125" lvl="2" indent="0" eaLnBrk="1" hangingPunct="1">
              <a:buSzPct val="100000"/>
              <a:buNone/>
              <a:defRPr/>
            </a:pPr>
            <a:endParaRPr lang="en-US" dirty="0" smtClean="0"/>
          </a:p>
        </p:txBody>
      </p:sp>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4008" y="2454128"/>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149" y="3372472"/>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7657" y="1826090"/>
            <a:ext cx="4347404" cy="379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1408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Font/Color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18</a:t>
            </a:fld>
            <a:endParaRPr lang="en-US" sz="800" smtClean="0"/>
          </a:p>
        </p:txBody>
      </p:sp>
      <p:sp>
        <p:nvSpPr>
          <p:cNvPr id="8" name="Rectangle 3"/>
          <p:cNvSpPr txBox="1">
            <a:spLocks noChangeArrowheads="1"/>
          </p:cNvSpPr>
          <p:nvPr/>
        </p:nvSpPr>
        <p:spPr bwMode="auto">
          <a:xfrm>
            <a:off x="143762" y="1216517"/>
            <a:ext cx="3939140" cy="352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Font/Color</a:t>
            </a:r>
            <a:endParaRPr lang="en-US" sz="1600" dirty="0" smtClean="0">
              <a:ea typeface="ＭＳ Ｐゴシック" pitchFamily="34" charset="-128"/>
            </a:endParaRPr>
          </a:p>
          <a:p>
            <a:pPr marL="1089025" lvl="2" indent="-342900" eaLnBrk="1" hangingPunct="1">
              <a:buSzPct val="100000"/>
              <a:buFont typeface="+mj-lt"/>
              <a:buAutoNum type="arabicPeriod" startAt="3"/>
              <a:defRPr/>
            </a:pPr>
            <a:r>
              <a:rPr lang="en-US" dirty="0" smtClean="0">
                <a:ea typeface="ＭＳ Ｐゴシック" pitchFamily="34" charset="-128"/>
              </a:rPr>
              <a:t>Here we select Font (</a:t>
            </a:r>
            <a:r>
              <a:rPr lang="en-US" b="1" i="1" dirty="0" smtClean="0">
                <a:ea typeface="ＭＳ Ｐゴシック" pitchFamily="34" charset="-128"/>
              </a:rPr>
              <a:t>Berlin Sans FB Demi Bold</a:t>
            </a:r>
            <a:r>
              <a:rPr lang="en-US" dirty="0" smtClean="0">
                <a:ea typeface="ＭＳ Ｐゴシック" pitchFamily="34" charset="-128"/>
              </a:rPr>
              <a:t> here), size </a:t>
            </a:r>
            <a:r>
              <a:rPr lang="en-US" b="1" i="1" dirty="0" smtClean="0">
                <a:ea typeface="ＭＳ Ｐゴシック" pitchFamily="34" charset="-128"/>
              </a:rPr>
              <a:t>16</a:t>
            </a:r>
            <a:r>
              <a:rPr lang="en-US" dirty="0" smtClean="0">
                <a:ea typeface="ＭＳ Ｐゴシック" pitchFamily="34" charset="-128"/>
              </a:rPr>
              <a:t>, check the </a:t>
            </a:r>
            <a:r>
              <a:rPr lang="en-US" b="1" i="1" dirty="0" smtClean="0">
                <a:ea typeface="ＭＳ Ｐゴシック" pitchFamily="34" charset="-128"/>
              </a:rPr>
              <a:t>Underline</a:t>
            </a:r>
            <a:r>
              <a:rPr lang="en-US" dirty="0" smtClean="0">
                <a:ea typeface="ＭＳ Ｐゴシック" pitchFamily="34" charset="-128"/>
              </a:rPr>
              <a:t> box, and select color red for </a:t>
            </a:r>
            <a:r>
              <a:rPr lang="en-US" b="1" dirty="0" smtClean="0">
                <a:ea typeface="ＭＳ Ｐゴシック" pitchFamily="34" charset="-128"/>
              </a:rPr>
              <a:t>Text</a:t>
            </a:r>
            <a:r>
              <a:rPr lang="en-US" dirty="0" smtClean="0">
                <a:ea typeface="ＭＳ Ｐゴシック" pitchFamily="34" charset="-128"/>
              </a:rPr>
              <a:t> and green for </a:t>
            </a:r>
            <a:r>
              <a:rPr lang="en-US" b="1" dirty="0" smtClean="0">
                <a:ea typeface="ＭＳ Ｐゴシック" pitchFamily="34" charset="-128"/>
              </a:rPr>
              <a:t>Fill</a:t>
            </a:r>
            <a:r>
              <a:rPr lang="en-US" dirty="0" smtClean="0">
                <a:ea typeface="ＭＳ Ｐゴシック" pitchFamily="34" charset="-128"/>
              </a:rPr>
              <a:t>. </a:t>
            </a:r>
          </a:p>
          <a:p>
            <a:pPr marL="1089025" lvl="2" indent="-342900" eaLnBrk="1" hangingPunct="1">
              <a:buSzPct val="100000"/>
              <a:buFont typeface="+mj-lt"/>
              <a:buAutoNum type="arabicPeriod" startAt="3"/>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endParaRPr lang="en-US" dirty="0" smtClean="0"/>
          </a:p>
          <a:p>
            <a:pPr marL="746125" lvl="2" indent="0" eaLnBrk="1" hangingPunct="1">
              <a:buSzPct val="100000"/>
              <a:buNone/>
              <a:defRPr/>
            </a:pPr>
            <a:endParaRPr lang="en-US" dirty="0" smtClean="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6389" y="1216517"/>
            <a:ext cx="3413766" cy="3142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993" y="2979319"/>
            <a:ext cx="4140438" cy="3325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3500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Borders/Lines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19</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may also add </a:t>
            </a:r>
            <a:r>
              <a:rPr lang="en-US" sz="1800" i="1" dirty="0" smtClean="0">
                <a:ea typeface="ＭＳ Ｐゴシック" pitchFamily="34" charset="-128"/>
              </a:rPr>
              <a:t>Borders</a:t>
            </a:r>
            <a:r>
              <a:rPr lang="en-US" sz="1800" dirty="0" smtClean="0">
                <a:ea typeface="ＭＳ Ｐゴシック" pitchFamily="34" charset="-128"/>
              </a:rPr>
              <a:t> and </a:t>
            </a:r>
            <a:r>
              <a:rPr lang="en-US" sz="1800" i="1" dirty="0" smtClean="0">
                <a:ea typeface="ＭＳ Ｐゴシック" pitchFamily="34" charset="-128"/>
              </a:rPr>
              <a:t>Lines</a:t>
            </a:r>
            <a:r>
              <a:rPr lang="en-US" sz="1800" dirty="0" smtClean="0">
                <a:ea typeface="ＭＳ Ｐゴシック" pitchFamily="34" charset="-128"/>
              </a:rPr>
              <a:t> to your selected cells in a table.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6" y="1645794"/>
            <a:ext cx="3792280"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Font/Color</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table02</a:t>
            </a:r>
            <a:r>
              <a:rPr lang="en-US" dirty="0" smtClean="0">
                <a:ea typeface="ＭＳ Ｐゴシック" pitchFamily="34" charset="-128"/>
              </a:rPr>
              <a:t>. Click the          button so the table is in </a:t>
            </a:r>
            <a:r>
              <a:rPr lang="en-US" i="1" dirty="0" smtClean="0">
                <a:ea typeface="ＭＳ Ｐゴシック" pitchFamily="34" charset="-128"/>
              </a:rPr>
              <a:t>Edit mode</a:t>
            </a:r>
            <a:r>
              <a:rPr lang="en-US" dirty="0" smtClean="0">
                <a:ea typeface="ＭＳ Ｐゴシック" pitchFamily="34" charset="-128"/>
              </a:rPr>
              <a:t>. Highlight the cells you want to change (shown here)</a:t>
            </a:r>
            <a:endParaRPr lang="en-US" dirty="0" smtClean="0"/>
          </a:p>
          <a:p>
            <a:pPr marL="1089025" lvl="2" indent="-342900" eaLnBrk="1" hangingPunct="1">
              <a:buSzPct val="100000"/>
              <a:buFont typeface="+mj-lt"/>
              <a:buAutoNum type="arabicPeriod"/>
              <a:defRPr/>
            </a:pPr>
            <a:r>
              <a:rPr lang="en-US" dirty="0" smtClean="0"/>
              <a:t>Click the            button on the top menu. </a:t>
            </a:r>
            <a:r>
              <a:rPr lang="en-US" dirty="0">
                <a:ea typeface="ＭＳ Ｐゴシック" pitchFamily="34" charset="-128"/>
              </a:rPr>
              <a:t>The </a:t>
            </a:r>
            <a:r>
              <a:rPr lang="en-US" b="1" i="1" dirty="0">
                <a:ea typeface="ＭＳ Ｐゴシック" pitchFamily="34" charset="-128"/>
              </a:rPr>
              <a:t>Table Options </a:t>
            </a:r>
            <a:r>
              <a:rPr lang="en-US" dirty="0">
                <a:ea typeface="ＭＳ Ｐゴシック" pitchFamily="34" charset="-128"/>
              </a:rPr>
              <a:t>dialog box opens </a:t>
            </a:r>
            <a:r>
              <a:rPr lang="en-US" dirty="0" smtClean="0">
                <a:ea typeface="ＭＳ Ｐゴシック" pitchFamily="34" charset="-128"/>
              </a:rPr>
              <a:t>up; click on </a:t>
            </a:r>
            <a:r>
              <a:rPr lang="en-US" b="1" dirty="0" smtClean="0">
                <a:ea typeface="ＭＳ Ｐゴシック" pitchFamily="34" charset="-128"/>
              </a:rPr>
              <a:t>Borders/Lines</a:t>
            </a:r>
            <a:r>
              <a:rPr lang="en-US" dirty="0" smtClean="0">
                <a:ea typeface="ＭＳ Ｐゴシック" pitchFamily="34" charset="-128"/>
              </a:rPr>
              <a:t> tab. </a:t>
            </a:r>
            <a:endParaRPr lang="en-US" dirty="0">
              <a:ea typeface="ＭＳ Ｐゴシック" pitchFamily="34" charset="-128"/>
            </a:endParaRPr>
          </a:p>
          <a:p>
            <a:pPr marL="1089025" lvl="2" indent="-342900" eaLnBrk="1" hangingPunct="1">
              <a:buSzPct val="100000"/>
              <a:buFont typeface="+mj-lt"/>
              <a:buAutoNum type="arabicPeriod"/>
              <a:defRPr/>
            </a:pPr>
            <a:endParaRPr lang="en-US" dirty="0" smtClean="0"/>
          </a:p>
          <a:p>
            <a:pPr marL="746125" lvl="2" indent="0" eaLnBrk="1" hangingPunct="1">
              <a:buSzPct val="100000"/>
              <a:buNone/>
              <a:defRPr/>
            </a:pPr>
            <a:endParaRPr lang="en-US" dirty="0" smtClean="0"/>
          </a:p>
        </p:txBody>
      </p:sp>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201" y="1952405"/>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1516" y="2868355"/>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7656" y="1634908"/>
            <a:ext cx="4238625"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505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z="2400" b="1" dirty="0" smtClean="0">
                <a:ea typeface="ＭＳ Ｐゴシック" pitchFamily="34" charset="-128"/>
              </a:rPr>
              <a:t/>
            </a:r>
            <a:br>
              <a:rPr lang="en-US" sz="2400" b="1" dirty="0" smtClean="0">
                <a:ea typeface="ＭＳ Ｐゴシック" pitchFamily="34" charset="-128"/>
              </a:rPr>
            </a:br>
            <a:r>
              <a:rPr lang="en-US" dirty="0" smtClean="0">
                <a:ea typeface="ＭＳ Ｐゴシック" pitchFamily="34" charset="-128"/>
              </a:rPr>
              <a:t>Data and </a:t>
            </a:r>
            <a:r>
              <a:rPr lang="en-US" dirty="0" err="1" smtClean="0">
                <a:ea typeface="ＭＳ Ｐゴシック" pitchFamily="34" charset="-128"/>
              </a:rPr>
              <a:t>Workfile</a:t>
            </a:r>
            <a:r>
              <a:rPr lang="en-US" dirty="0" smtClean="0">
                <a:ea typeface="ＭＳ Ｐゴシック" pitchFamily="34" charset="-128"/>
              </a:rPr>
              <a:t> Documentation</a:t>
            </a:r>
          </a:p>
        </p:txBody>
      </p:sp>
      <p:sp>
        <p:nvSpPr>
          <p:cNvPr id="4100" name="Rectangle 3"/>
          <p:cNvSpPr>
            <a:spLocks noGrp="1" noChangeArrowheads="1"/>
          </p:cNvSpPr>
          <p:nvPr>
            <p:ph idx="1"/>
          </p:nvPr>
        </p:nvSpPr>
        <p:spPr>
          <a:xfrm>
            <a:off x="382588" y="1157288"/>
            <a:ext cx="8651875" cy="5275262"/>
          </a:xfrm>
        </p:spPr>
        <p:txBody>
          <a:bodyPr/>
          <a:lstStyle/>
          <a:p>
            <a:pPr eaLnBrk="1" hangingPunct="1">
              <a:spcBef>
                <a:spcPts val="0"/>
              </a:spcBef>
              <a:spcAft>
                <a:spcPts val="600"/>
              </a:spcAft>
              <a:buSzPct val="100000"/>
              <a:buFont typeface="Arial" pitchFamily="34" charset="0"/>
              <a:buChar char="•"/>
              <a:defRPr/>
            </a:pPr>
            <a:r>
              <a:rPr lang="en-US" sz="1800" b="1" i="1" dirty="0" smtClean="0"/>
              <a:t>Data.wf1</a:t>
            </a:r>
            <a:r>
              <a:rPr lang="en-US" sz="1800" dirty="0" smtClean="0"/>
              <a:t> consist of two pages with the following data: </a:t>
            </a:r>
          </a:p>
          <a:p>
            <a:pPr eaLnBrk="1" hangingPunct="1">
              <a:spcBef>
                <a:spcPts val="0"/>
              </a:spcBef>
              <a:spcAft>
                <a:spcPts val="600"/>
              </a:spcAft>
              <a:buSzPct val="100000"/>
              <a:buFont typeface="Arial" pitchFamily="34" charset="0"/>
              <a:buChar char="•"/>
              <a:defRPr/>
            </a:pPr>
            <a:endParaRPr lang="en-US" sz="1600" dirty="0" smtClean="0"/>
          </a:p>
          <a:p>
            <a:pPr eaLnBrk="1" hangingPunct="1">
              <a:spcBef>
                <a:spcPts val="0"/>
              </a:spcBef>
              <a:spcAft>
                <a:spcPts val="600"/>
              </a:spcAft>
              <a:buSzPct val="100000"/>
              <a:buFont typeface="Arial" pitchFamily="34" charset="0"/>
              <a:buChar char="•"/>
              <a:defRPr/>
            </a:pPr>
            <a:r>
              <a:rPr lang="en-US" sz="1600" dirty="0" err="1" smtClean="0"/>
              <a:t>Workfile</a:t>
            </a:r>
            <a:r>
              <a:rPr lang="en-US" sz="1600" dirty="0" smtClean="0"/>
              <a:t> Page: </a:t>
            </a:r>
            <a:r>
              <a:rPr lang="en-US" sz="1600" b="1" i="1" dirty="0" smtClean="0"/>
              <a:t>Data </a:t>
            </a:r>
            <a:endParaRPr lang="en-US" sz="1400" dirty="0" smtClean="0"/>
          </a:p>
          <a:p>
            <a:pPr lvl="1" eaLnBrk="1" hangingPunct="1">
              <a:spcBef>
                <a:spcPts val="0"/>
              </a:spcBef>
              <a:spcAft>
                <a:spcPts val="600"/>
              </a:spcAft>
              <a:buSzPct val="100000"/>
              <a:buFont typeface="Wingdings" pitchFamily="2" charset="2"/>
              <a:buChar char="ü"/>
              <a:defRPr/>
            </a:pPr>
            <a:r>
              <a:rPr lang="en-US" sz="1400" dirty="0" smtClean="0"/>
              <a:t>Contains data, graphs, equations</a:t>
            </a:r>
          </a:p>
          <a:p>
            <a:pPr marL="401638" lvl="1" indent="0" eaLnBrk="1" hangingPunct="1">
              <a:spcBef>
                <a:spcPts val="0"/>
              </a:spcBef>
              <a:spcAft>
                <a:spcPts val="600"/>
              </a:spcAft>
              <a:buSzPct val="100000"/>
              <a:buNone/>
              <a:defRPr/>
            </a:pPr>
            <a:r>
              <a:rPr lang="en-US" sz="1400" dirty="0"/>
              <a:t> </a:t>
            </a:r>
            <a:r>
              <a:rPr lang="en-US" sz="1400" dirty="0" smtClean="0"/>
              <a:t>   used to illustrate examples for </a:t>
            </a:r>
          </a:p>
          <a:p>
            <a:pPr marL="401638" lvl="1" indent="0" eaLnBrk="1" hangingPunct="1">
              <a:spcBef>
                <a:spcPts val="0"/>
              </a:spcBef>
              <a:spcAft>
                <a:spcPts val="600"/>
              </a:spcAft>
              <a:buSzPct val="100000"/>
              <a:buNone/>
              <a:defRPr/>
            </a:pPr>
            <a:r>
              <a:rPr lang="en-US" sz="1400" dirty="0"/>
              <a:t> </a:t>
            </a:r>
            <a:r>
              <a:rPr lang="en-US" sz="1400" dirty="0" smtClean="0"/>
              <a:t>   Tables and Spools. </a:t>
            </a:r>
            <a:endParaRPr lang="en-US" sz="1400" dirty="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1AE2D4AF-9162-4DFF-8883-4944F1DD7541}" type="slidenum">
              <a:rPr lang="en-US" sz="800" smtClean="0"/>
              <a:pPr eaLnBrk="1" hangingPunct="1">
                <a:defRPr/>
              </a:pPr>
              <a:t>2</a:t>
            </a:fld>
            <a:endParaRPr lang="en-US" sz="800" smtClean="0"/>
          </a:p>
        </p:txBody>
      </p:sp>
      <p:sp>
        <p:nvSpPr>
          <p:cNvPr id="5" name="Rectangle 3"/>
          <p:cNvSpPr txBox="1">
            <a:spLocks noChangeArrowheads="1"/>
          </p:cNvSpPr>
          <p:nvPr/>
        </p:nvSpPr>
        <p:spPr bwMode="gray">
          <a:xfrm>
            <a:off x="426842" y="3698489"/>
            <a:ext cx="3361388" cy="1461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20000"/>
              </a:spcBef>
              <a:buClr>
                <a:schemeClr val="accent2"/>
              </a:buClr>
              <a:buSzPct val="90000"/>
              <a:buFont typeface="Times" pitchFamily="18" charset="0"/>
              <a:buNone/>
            </a:pPr>
            <a:r>
              <a:rPr lang="en-US" sz="1400" b="1" dirty="0" smtClean="0">
                <a:solidFill>
                  <a:srgbClr val="003399"/>
                </a:solidFill>
              </a:rPr>
              <a:t>* Note</a:t>
            </a:r>
            <a:r>
              <a:rPr lang="en-US" sz="1400" dirty="0" smtClean="0">
                <a:solidFill>
                  <a:srgbClr val="003399"/>
                </a:solidFill>
              </a:rPr>
              <a:t>: For this tutorial the Excel data is not included since most of the work is done using tables, equations and graphs created in EViews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4430" y="1607004"/>
            <a:ext cx="4019550"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29749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Formatting: Borders/Lines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20</a:t>
            </a:fld>
            <a:endParaRPr lang="en-US" sz="800" smtClean="0"/>
          </a:p>
        </p:txBody>
      </p:sp>
      <p:sp>
        <p:nvSpPr>
          <p:cNvPr id="8" name="Rectangle 3"/>
          <p:cNvSpPr txBox="1">
            <a:spLocks noChangeArrowheads="1"/>
          </p:cNvSpPr>
          <p:nvPr/>
        </p:nvSpPr>
        <p:spPr bwMode="auto">
          <a:xfrm>
            <a:off x="143762" y="1092015"/>
            <a:ext cx="3939140" cy="220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Font/Color</a:t>
            </a:r>
            <a:endParaRPr lang="en-US" sz="1600" dirty="0" smtClean="0">
              <a:ea typeface="ＭＳ Ｐゴシック" pitchFamily="34" charset="-128"/>
            </a:endParaRPr>
          </a:p>
          <a:p>
            <a:pPr marL="1089025" lvl="2" indent="-342900" eaLnBrk="1" hangingPunct="1">
              <a:buSzPct val="100000"/>
              <a:buFont typeface="+mj-lt"/>
              <a:buAutoNum type="arabicPeriod" startAt="3"/>
              <a:defRPr/>
            </a:pPr>
            <a:r>
              <a:rPr lang="en-US" dirty="0" smtClean="0">
                <a:ea typeface="ＭＳ Ｐゴシック" pitchFamily="34" charset="-128"/>
              </a:rPr>
              <a:t>Click on any of the </a:t>
            </a:r>
            <a:r>
              <a:rPr lang="en-US" b="1" dirty="0" smtClean="0">
                <a:ea typeface="ＭＳ Ｐゴシック" pitchFamily="34" charset="-128"/>
              </a:rPr>
              <a:t>Presets</a:t>
            </a:r>
            <a:r>
              <a:rPr lang="en-US" dirty="0" smtClean="0">
                <a:ea typeface="ＭＳ Ｐゴシック" pitchFamily="34" charset="-128"/>
              </a:rPr>
              <a:t> or </a:t>
            </a:r>
            <a:r>
              <a:rPr lang="en-US" b="1" dirty="0" smtClean="0">
                <a:ea typeface="ＭＳ Ｐゴシック" pitchFamily="34" charset="-128"/>
              </a:rPr>
              <a:t>Border</a:t>
            </a:r>
            <a:r>
              <a:rPr lang="en-US" dirty="0" smtClean="0">
                <a:ea typeface="ＭＳ Ｐゴシック" pitchFamily="34" charset="-128"/>
              </a:rPr>
              <a:t> buttons to select the desired borders/look. Here we click on the </a:t>
            </a:r>
            <a:r>
              <a:rPr lang="en-US" b="1" dirty="0" smtClean="0">
                <a:ea typeface="ＭＳ Ｐゴシック" pitchFamily="34" charset="-128"/>
              </a:rPr>
              <a:t>Outside</a:t>
            </a:r>
            <a:r>
              <a:rPr lang="en-US" dirty="0" smtClean="0">
                <a:ea typeface="ＭＳ Ｐゴシック" pitchFamily="34" charset="-128"/>
              </a:rPr>
              <a:t> button, the bottom vertical bar middle bar and checked “</a:t>
            </a:r>
            <a:r>
              <a:rPr lang="en-US" b="1" i="1" dirty="0" smtClean="0">
                <a:ea typeface="ＭＳ Ｐゴシック" pitchFamily="34" charset="-128"/>
              </a:rPr>
              <a:t>Double horizontal lines through cell</a:t>
            </a:r>
            <a:r>
              <a:rPr lang="en-US" dirty="0" smtClean="0">
                <a:ea typeface="ＭＳ Ｐゴシック" pitchFamily="34" charset="-128"/>
              </a:rPr>
              <a:t>.”</a:t>
            </a:r>
          </a:p>
          <a:p>
            <a:pPr marL="1089025" lvl="2" indent="-342900" eaLnBrk="1" hangingPunct="1">
              <a:buSzPct val="100000"/>
              <a:buFont typeface="+mj-lt"/>
              <a:buAutoNum type="arabicPeriod" startAt="3"/>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endParaRPr lang="en-US" dirty="0" smtClean="0"/>
          </a:p>
          <a:p>
            <a:pPr marL="746125" lvl="2" indent="0" eaLnBrk="1" hangingPunct="1">
              <a:buSzPct val="100000"/>
              <a:buNone/>
              <a:defRPr/>
            </a:pPr>
            <a:endParaRPr lang="en-US" dirty="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153" y="1216517"/>
            <a:ext cx="36195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4538996" y="2498649"/>
            <a:ext cx="522102" cy="61669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1"/>
          <p:cNvSpPr>
            <a:spLocks noChangeArrowheads="1"/>
          </p:cNvSpPr>
          <p:nvPr/>
        </p:nvSpPr>
        <p:spPr bwMode="auto">
          <a:xfrm>
            <a:off x="6419739" y="3104709"/>
            <a:ext cx="522102" cy="39340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2" name="Rectangle 1"/>
          <p:cNvSpPr>
            <a:spLocks noChangeArrowheads="1"/>
          </p:cNvSpPr>
          <p:nvPr/>
        </p:nvSpPr>
        <p:spPr bwMode="auto">
          <a:xfrm>
            <a:off x="5517088" y="3508746"/>
            <a:ext cx="1883180" cy="21265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220" y="3301410"/>
            <a:ext cx="3648682" cy="3246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98111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Annotation: Adding Comments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21</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It is also very easy to add comments to a cell, if you wish.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5" y="1634908"/>
            <a:ext cx="4021323"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Comments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table03</a:t>
            </a:r>
            <a:r>
              <a:rPr lang="en-US" dirty="0" smtClean="0">
                <a:ea typeface="ＭＳ Ｐゴシック" pitchFamily="34" charset="-128"/>
              </a:rPr>
              <a:t>. Select the cell you wish to annotate, right-click and select </a:t>
            </a:r>
            <a:r>
              <a:rPr lang="en-US" b="1" dirty="0" smtClean="0">
                <a:ea typeface="ＭＳ Ｐゴシック" pitchFamily="34" charset="-128"/>
              </a:rPr>
              <a:t>Insert Comment. </a:t>
            </a:r>
            <a:endParaRPr lang="en-US" b="1" dirty="0" smtClean="0"/>
          </a:p>
          <a:p>
            <a:pPr marL="1089025" lvl="2" indent="-342900" eaLnBrk="1" hangingPunct="1">
              <a:buSzPct val="100000"/>
              <a:buFont typeface="+mj-lt"/>
              <a:buAutoNum type="arabicPeriod"/>
              <a:defRPr/>
            </a:pPr>
            <a:r>
              <a:rPr lang="en-US" dirty="0" smtClean="0"/>
              <a:t>The Insert Cell Comment dialog box opens up. Type here your comment. </a:t>
            </a:r>
          </a:p>
          <a:p>
            <a:pPr marL="1089025" lvl="2" indent="-342900" eaLnBrk="1" hangingPunct="1">
              <a:buSzPct val="100000"/>
              <a:buFont typeface="+mj-lt"/>
              <a:buAutoNum type="arabicPeriod"/>
              <a:defRPr/>
            </a:pPr>
            <a:r>
              <a:rPr lang="en-US" dirty="0" smtClean="0"/>
              <a:t>Click </a:t>
            </a:r>
            <a:r>
              <a:rPr lang="en-US" b="1" dirty="0" smtClean="0"/>
              <a:t>OK</a:t>
            </a:r>
            <a:r>
              <a:rPr lang="en-US" dirty="0" smtClean="0"/>
              <a:t>.  </a:t>
            </a:r>
            <a:endParaRPr lang="en-US" dirty="0">
              <a:ea typeface="ＭＳ Ｐゴシック" pitchFamily="34" charset="-128"/>
            </a:endParaRPr>
          </a:p>
          <a:p>
            <a:pPr marL="1089025" lvl="2" indent="-342900" eaLnBrk="1" hangingPunct="1">
              <a:buSzPct val="100000"/>
              <a:buFont typeface="+mj-lt"/>
              <a:buAutoNum type="arabicPeriod"/>
              <a:defRPr/>
            </a:pPr>
            <a:endParaRPr lang="en-US" dirty="0" smtClean="0"/>
          </a:p>
          <a:p>
            <a:pPr marL="746125" lvl="2" indent="0" eaLnBrk="1" hangingPunct="1">
              <a:buSzPct val="100000"/>
              <a:buNone/>
              <a:defRPr/>
            </a:pPr>
            <a:endParaRPr lang="en-US" dirty="0" smtClean="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951" y="1684482"/>
            <a:ext cx="3124200"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851" y="3864715"/>
            <a:ext cx="280987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
          <p:cNvSpPr>
            <a:spLocks noChangeArrowheads="1"/>
          </p:cNvSpPr>
          <p:nvPr/>
        </p:nvSpPr>
        <p:spPr bwMode="auto">
          <a:xfrm>
            <a:off x="5277116" y="2849779"/>
            <a:ext cx="857870" cy="205518"/>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2" name="Rectangle 1"/>
          <p:cNvSpPr>
            <a:spLocks noChangeArrowheads="1"/>
          </p:cNvSpPr>
          <p:nvPr/>
        </p:nvSpPr>
        <p:spPr bwMode="auto">
          <a:xfrm>
            <a:off x="5429515" y="4797899"/>
            <a:ext cx="1838635" cy="205518"/>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8828176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Table Customization</a:t>
            </a:r>
            <a:br>
              <a:rPr lang="en-US" dirty="0">
                <a:ea typeface="ＭＳ Ｐゴシック" pitchFamily="34" charset="-128"/>
              </a:rPr>
            </a:br>
            <a:r>
              <a:rPr lang="en-US" dirty="0">
                <a:ea typeface="ＭＳ Ｐゴシック" pitchFamily="34" charset="-128"/>
              </a:rPr>
              <a:t>Cell Annotation: Adding </a:t>
            </a:r>
            <a:r>
              <a:rPr lang="en-US" dirty="0" smtClean="0">
                <a:ea typeface="ＭＳ Ｐゴシック" pitchFamily="34" charset="-128"/>
              </a:rPr>
              <a:t>Comments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22</a:t>
            </a:fld>
            <a:endParaRPr lang="en-US" sz="800" smtClean="0"/>
          </a:p>
        </p:txBody>
      </p:sp>
      <p:sp>
        <p:nvSpPr>
          <p:cNvPr id="8" name="Rectangle 3"/>
          <p:cNvSpPr txBox="1">
            <a:spLocks noChangeArrowheads="1"/>
          </p:cNvSpPr>
          <p:nvPr/>
        </p:nvSpPr>
        <p:spPr bwMode="auto">
          <a:xfrm>
            <a:off x="350875" y="1205835"/>
            <a:ext cx="4630922" cy="220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560070" lvl="2" indent="-285750" eaLnBrk="1" hangingPunct="1">
              <a:buSzPct val="100000"/>
              <a:buFont typeface="Arial" pitchFamily="34" charset="0"/>
              <a:buChar char="•"/>
              <a:defRPr/>
            </a:pPr>
            <a:r>
              <a:rPr lang="en-US" dirty="0" smtClean="0">
                <a:ea typeface="ＭＳ Ｐゴシック" pitchFamily="34" charset="-128"/>
              </a:rPr>
              <a:t>Note that if the comment mode is on, the cell containing the comment will be displayed with a small red triangle in the upper right-hand corner. When the cursor is placed over the cell, the comment is displayed. </a:t>
            </a:r>
          </a:p>
          <a:p>
            <a:pPr marL="560070" lvl="2" indent="-285750" eaLnBrk="1" hangingPunct="1">
              <a:buSzPct val="100000"/>
              <a:buFont typeface="Arial" pitchFamily="34" charset="0"/>
              <a:buChar char="•"/>
              <a:defRPr/>
            </a:pPr>
            <a:r>
              <a:rPr lang="en-US" dirty="0" smtClean="0">
                <a:ea typeface="ＭＳ Ｐゴシック" pitchFamily="34" charset="-128"/>
              </a:rPr>
              <a:t>If the comment mode is off, the red triangle is not displayed, but the comment will still appear when the cursor is placed over the cell. </a:t>
            </a:r>
          </a:p>
          <a:p>
            <a:pPr marL="560070" lvl="2" indent="-285750" eaLnBrk="1" hangingPunct="1">
              <a:buSzPct val="100000"/>
              <a:buFont typeface="Arial" pitchFamily="34" charset="0"/>
              <a:buChar char="•"/>
              <a:defRPr/>
            </a:pPr>
            <a:r>
              <a:rPr lang="en-US" dirty="0" smtClean="0">
                <a:ea typeface="ＭＳ Ｐゴシック" pitchFamily="34" charset="-128"/>
              </a:rPr>
              <a:t>Use the                 button to toggle comment mode on or off. </a:t>
            </a:r>
            <a:endParaRPr lang="en-US" dirty="0" smtClean="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01" y="3743546"/>
            <a:ext cx="3476625"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0651" y="1485418"/>
            <a:ext cx="339090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8900" y="3024965"/>
            <a:ext cx="733425"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3"/>
          <p:cNvSpPr txBox="1">
            <a:spLocks noChangeArrowheads="1"/>
          </p:cNvSpPr>
          <p:nvPr/>
        </p:nvSpPr>
        <p:spPr bwMode="auto">
          <a:xfrm>
            <a:off x="1893861" y="3489662"/>
            <a:ext cx="2125245"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Comment mode Off</a:t>
            </a:r>
          </a:p>
        </p:txBody>
      </p:sp>
      <p:sp>
        <p:nvSpPr>
          <p:cNvPr id="16" name="Rectangle 3"/>
          <p:cNvSpPr txBox="1">
            <a:spLocks noChangeArrowheads="1"/>
          </p:cNvSpPr>
          <p:nvPr/>
        </p:nvSpPr>
        <p:spPr bwMode="auto">
          <a:xfrm>
            <a:off x="5763479" y="1205835"/>
            <a:ext cx="2125245"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Comment mode On</a:t>
            </a:r>
          </a:p>
        </p:txBody>
      </p:sp>
    </p:spTree>
    <p:extLst>
      <p:ext uri="{BB962C8B-B14F-4D97-AF65-F5344CB8AC3E}">
        <p14:creationId xmlns:p14="http://schemas.microsoft.com/office/powerpoint/2010/main" val="34373619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Merging</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23</a:t>
            </a:fld>
            <a:endParaRPr lang="en-US" sz="800" dirty="0" smtClean="0"/>
          </a:p>
        </p:txBody>
      </p:sp>
      <p:sp>
        <p:nvSpPr>
          <p:cNvPr id="7" name="Rectangle 3"/>
          <p:cNvSpPr txBox="1">
            <a:spLocks noChangeArrowheads="1"/>
          </p:cNvSpPr>
          <p:nvPr/>
        </p:nvSpPr>
        <p:spPr bwMode="auto">
          <a:xfrm>
            <a:off x="446569" y="1172895"/>
            <a:ext cx="8123274" cy="699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Merging cells is a useful tool in customizing the look of a table, such as centering text over multiple columns, for example.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3" y="1995571"/>
            <a:ext cx="4021323" cy="439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Table Customization: Cell Merging</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Let’s create a new table object. Click on </a:t>
            </a:r>
            <a:r>
              <a:rPr lang="en-US" b="1" i="1" dirty="0" smtClean="0">
                <a:ea typeface="ＭＳ Ｐゴシック" pitchFamily="34" charset="-128"/>
              </a:rPr>
              <a:t>payroll</a:t>
            </a:r>
            <a:r>
              <a:rPr lang="en-US" dirty="0" smtClean="0">
                <a:ea typeface="ＭＳ Ｐゴシック" pitchFamily="34" charset="-128"/>
              </a:rPr>
              <a:t> and </a:t>
            </a:r>
            <a:r>
              <a:rPr lang="en-US" b="1" i="1" dirty="0" smtClean="0">
                <a:ea typeface="ＭＳ Ｐゴシック" pitchFamily="34" charset="-128"/>
              </a:rPr>
              <a:t>ism</a:t>
            </a:r>
            <a:r>
              <a:rPr lang="en-US" dirty="0" smtClean="0">
                <a:ea typeface="ＭＳ Ｐゴシック" pitchFamily="34" charset="-128"/>
              </a:rPr>
              <a:t> series and open them as a group. Now click the           button to create a new table. </a:t>
            </a:r>
          </a:p>
          <a:p>
            <a:pPr marL="1089025" lvl="2" indent="-342900" eaLnBrk="1" hangingPunct="1">
              <a:buSzPct val="100000"/>
              <a:buFont typeface="+mj-lt"/>
              <a:buAutoNum type="arabicPeriod"/>
              <a:defRPr/>
            </a:pPr>
            <a:r>
              <a:rPr lang="en-US" dirty="0" smtClean="0"/>
              <a:t>Click the         button and name the table </a:t>
            </a:r>
            <a:r>
              <a:rPr lang="en-US" b="1" i="1" dirty="0" smtClean="0"/>
              <a:t>table04</a:t>
            </a:r>
            <a:r>
              <a:rPr lang="en-US" dirty="0" smtClean="0"/>
              <a:t> in the </a:t>
            </a:r>
            <a:r>
              <a:rPr lang="en-US" b="1" i="1" dirty="0">
                <a:ea typeface="ＭＳ Ｐゴシック" pitchFamily="34" charset="-128"/>
              </a:rPr>
              <a:t>Object Name</a:t>
            </a:r>
            <a:r>
              <a:rPr lang="en-US" dirty="0">
                <a:ea typeface="ＭＳ Ｐゴシック" pitchFamily="34" charset="-128"/>
              </a:rPr>
              <a:t> dialog </a:t>
            </a:r>
            <a:r>
              <a:rPr lang="en-US" dirty="0" smtClean="0">
                <a:ea typeface="ＭＳ Ｐゴシック" pitchFamily="34" charset="-128"/>
              </a:rPr>
              <a:t>box.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Let’s merge the two top cells in the table (cell B1 and C1) and put a title heading on both columns saying “Macro Data.” For this, press the           button to turn the edit mode on, select the individual cells (B1 and C1 here), right-click and select </a:t>
            </a:r>
            <a:r>
              <a:rPr lang="en-US" b="1" dirty="0" smtClean="0">
                <a:ea typeface="ＭＳ Ｐゴシック" pitchFamily="34" charset="-128"/>
              </a:rPr>
              <a:t>Merge Cells +/-</a:t>
            </a:r>
            <a:r>
              <a:rPr lang="en-US" dirty="0" smtClean="0">
                <a:ea typeface="ＭＳ Ｐゴシック" pitchFamily="34" charset="-128"/>
              </a:rPr>
              <a:t>. Type “Macro Data” once the cells merge.  </a:t>
            </a:r>
            <a:endParaRPr lang="en-US" dirty="0" smtClean="0"/>
          </a:p>
          <a:p>
            <a:pPr marL="746125" lvl="2" indent="0" eaLnBrk="1" hangingPunct="1">
              <a:buSzPct val="100000"/>
              <a:buNone/>
              <a:defRPr/>
            </a:pPr>
            <a:endParaRPr lang="en-US" dirty="0" smtClean="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273" y="2969894"/>
            <a:ext cx="381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5273" y="3414805"/>
            <a:ext cx="371475"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3968" y="5260315"/>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3357" y="2120085"/>
            <a:ext cx="357187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
          <p:cNvSpPr>
            <a:spLocks noChangeArrowheads="1"/>
          </p:cNvSpPr>
          <p:nvPr/>
        </p:nvSpPr>
        <p:spPr bwMode="auto">
          <a:xfrm>
            <a:off x="6120631" y="4591295"/>
            <a:ext cx="1704601" cy="205518"/>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3175786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Table Customization</a:t>
            </a:r>
            <a:br>
              <a:rPr lang="en-US" dirty="0" smtClean="0">
                <a:ea typeface="ＭＳ Ｐゴシック" pitchFamily="34" charset="-128"/>
              </a:rPr>
            </a:br>
            <a:r>
              <a:rPr lang="en-US" dirty="0" smtClean="0">
                <a:ea typeface="ＭＳ Ｐゴシック" pitchFamily="34" charset="-128"/>
              </a:rPr>
              <a:t>Cell Merging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24</a:t>
            </a:fld>
            <a:endParaRPr lang="en-US" sz="800" smtClean="0"/>
          </a:p>
        </p:txBody>
      </p:sp>
      <p:sp>
        <p:nvSpPr>
          <p:cNvPr id="8" name="Rectangle 3"/>
          <p:cNvSpPr txBox="1">
            <a:spLocks noChangeArrowheads="1"/>
          </p:cNvSpPr>
          <p:nvPr/>
        </p:nvSpPr>
        <p:spPr bwMode="auto">
          <a:xfrm>
            <a:off x="350875" y="1312158"/>
            <a:ext cx="4630922" cy="346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560070" lvl="2" indent="-285750" eaLnBrk="1" hangingPunct="1">
              <a:buSzPct val="100000"/>
              <a:buFont typeface="Arial" pitchFamily="34" charset="0"/>
              <a:buChar char="•"/>
              <a:defRPr/>
            </a:pPr>
            <a:r>
              <a:rPr lang="en-US" sz="1600" dirty="0" smtClean="0">
                <a:ea typeface="ＭＳ Ｐゴシック" pitchFamily="34" charset="-128"/>
              </a:rPr>
              <a:t>The cells are now merged and one column heading appears in the middle of the two columns (note: we also performed some light customization, by pressing          , clicking the </a:t>
            </a:r>
            <a:r>
              <a:rPr lang="en-US" sz="1600" b="1" dirty="0" smtClean="0">
                <a:ea typeface="ＭＳ Ｐゴシック" pitchFamily="34" charset="-128"/>
              </a:rPr>
              <a:t>Format</a:t>
            </a:r>
            <a:r>
              <a:rPr lang="en-US" sz="1600" dirty="0" smtClean="0">
                <a:ea typeface="ＭＳ Ｐゴシック" pitchFamily="34" charset="-128"/>
              </a:rPr>
              <a:t> tab and centering the </a:t>
            </a:r>
            <a:r>
              <a:rPr lang="en-US" sz="1600" b="1" dirty="0" smtClean="0">
                <a:ea typeface="ＭＳ Ｐゴシック" pitchFamily="34" charset="-128"/>
              </a:rPr>
              <a:t>Horizontal Justification</a:t>
            </a:r>
            <a:r>
              <a:rPr lang="en-US" sz="1600" dirty="0" smtClean="0">
                <a:ea typeface="ＭＳ Ｐゴシック" pitchFamily="34" charset="-128"/>
              </a:rPr>
              <a:t>). </a:t>
            </a:r>
          </a:p>
          <a:p>
            <a:pPr marL="560070" lvl="2" indent="-285750" eaLnBrk="1" hangingPunct="1">
              <a:buSzPct val="100000"/>
              <a:buFont typeface="Arial" pitchFamily="34" charset="0"/>
              <a:buChar char="•"/>
              <a:defRPr/>
            </a:pPr>
            <a:r>
              <a:rPr lang="en-US" sz="1600" dirty="0" smtClean="0">
                <a:ea typeface="ＭＳ Ｐゴシック" pitchFamily="34" charset="-128"/>
              </a:rPr>
              <a:t>If you select the merged cell again, toggling </a:t>
            </a:r>
            <a:r>
              <a:rPr lang="en-US" sz="1600" b="1" dirty="0" smtClean="0">
                <a:ea typeface="ＭＳ Ｐゴシック" pitchFamily="34" charset="-128"/>
              </a:rPr>
              <a:t>Merge </a:t>
            </a:r>
            <a:r>
              <a:rPr lang="en-US" sz="1600" b="1" dirty="0">
                <a:ea typeface="ＭＳ Ｐゴシック" pitchFamily="34" charset="-128"/>
              </a:rPr>
              <a:t>Cells </a:t>
            </a:r>
            <a:r>
              <a:rPr lang="en-US" sz="1600" b="1" dirty="0" smtClean="0">
                <a:ea typeface="ＭＳ Ｐゴシック" pitchFamily="34" charset="-128"/>
              </a:rPr>
              <a:t>+/-</a:t>
            </a:r>
            <a:r>
              <a:rPr lang="en-US" sz="1600" dirty="0">
                <a:ea typeface="ＭＳ Ｐゴシック" pitchFamily="34" charset="-128"/>
              </a:rPr>
              <a:t> </a:t>
            </a:r>
            <a:r>
              <a:rPr lang="en-US" sz="1600" dirty="0" smtClean="0">
                <a:ea typeface="ＭＳ Ｐゴシック" pitchFamily="34" charset="-128"/>
              </a:rPr>
              <a:t>will unmerge cells so they are returned to their original form.   </a:t>
            </a:r>
            <a:endParaRPr lang="en-US" sz="16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1797" y="1312158"/>
            <a:ext cx="3305175"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4300" y="2113786"/>
            <a:ext cx="4381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8048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Copying Tables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25</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may copy-and-paste a table to the Windows clipboard.</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90743" y="1616352"/>
            <a:ext cx="4562010"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Copying Tables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table01</a:t>
            </a:r>
            <a:r>
              <a:rPr lang="en-US" dirty="0" smtClean="0">
                <a:ea typeface="ＭＳ Ｐゴシック" pitchFamily="34" charset="-128"/>
              </a:rPr>
              <a:t> and select the cells you wish to copy. Then select </a:t>
            </a:r>
            <a:r>
              <a:rPr lang="en-US" b="1" dirty="0" smtClean="0">
                <a:ea typeface="ＭＳ Ｐゴシック" pitchFamily="34" charset="-128"/>
              </a:rPr>
              <a:t>Edit/Copy </a:t>
            </a:r>
            <a:r>
              <a:rPr lang="en-US" dirty="0" smtClean="0">
                <a:ea typeface="ＭＳ Ｐゴシック" pitchFamily="34" charset="-128"/>
              </a:rPr>
              <a:t>from the main menu or chose </a:t>
            </a:r>
            <a:r>
              <a:rPr lang="en-US" b="1" dirty="0" smtClean="0">
                <a:ea typeface="ＭＳ Ｐゴシック" pitchFamily="34" charset="-128"/>
              </a:rPr>
              <a:t>Copy </a:t>
            </a:r>
            <a:r>
              <a:rPr lang="en-US" dirty="0" smtClean="0">
                <a:ea typeface="ＭＳ Ｐゴシック" pitchFamily="34" charset="-128"/>
              </a:rPr>
              <a:t>by right-clicking. </a:t>
            </a:r>
          </a:p>
          <a:p>
            <a:pPr marL="1089025" lvl="2" indent="-342900" eaLnBrk="1" hangingPunct="1">
              <a:buSzPct val="100000"/>
              <a:buFont typeface="+mj-lt"/>
              <a:buAutoNum type="arabicPeriod"/>
              <a:defRPr/>
            </a:pPr>
            <a:r>
              <a:rPr lang="en-US" dirty="0" smtClean="0"/>
              <a:t>The </a:t>
            </a:r>
            <a:r>
              <a:rPr lang="en-US" b="1" i="1" dirty="0" smtClean="0"/>
              <a:t>Copy Precision </a:t>
            </a:r>
            <a:r>
              <a:rPr lang="en-US" dirty="0" smtClean="0"/>
              <a:t>dialog box opens up. You can select either the option to carry numbers as they appear on the table, or at their highest precision (here we chose the first option).</a:t>
            </a:r>
          </a:p>
          <a:p>
            <a:pPr marL="1089025" lvl="2" indent="-342900" eaLnBrk="1" hangingPunct="1">
              <a:buSzPct val="100000"/>
              <a:buFont typeface="+mj-lt"/>
              <a:buAutoNum type="arabicPeriod"/>
              <a:defRPr/>
            </a:pPr>
            <a:r>
              <a:rPr lang="en-US" dirty="0" smtClean="0"/>
              <a:t>Click </a:t>
            </a:r>
            <a:r>
              <a:rPr lang="en-US" b="1" dirty="0" smtClean="0"/>
              <a:t>OK</a:t>
            </a:r>
            <a:r>
              <a:rPr lang="en-US" dirty="0" smtClean="0"/>
              <a:t> after you make your selection. Now paste your table in your application (here we paste it in a word doc). </a:t>
            </a:r>
          </a:p>
          <a:p>
            <a:pPr marL="746125" lvl="2" indent="0" eaLnBrk="1" hangingPunct="1">
              <a:buSzPct val="100000"/>
              <a:buNone/>
              <a:defRPr/>
            </a:pPr>
            <a:endParaRPr lang="en-US"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7597" y="4663498"/>
            <a:ext cx="298132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8957" y="1627238"/>
            <a:ext cx="4088874" cy="3798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4849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Saving Tables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26</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EViews allows you to save your tables in several file formats (</a:t>
            </a:r>
            <a:r>
              <a:rPr lang="en-US" sz="1800" i="1" dirty="0" smtClean="0">
                <a:ea typeface="ＭＳ Ｐゴシック" pitchFamily="34" charset="-128"/>
              </a:rPr>
              <a:t>CSV, ASCII, Rich Text Format, or HTML)</a:t>
            </a:r>
            <a:r>
              <a:rPr lang="en-US" sz="1800" dirty="0" smtClean="0">
                <a:ea typeface="ＭＳ Ｐゴシック" pitchFamily="34" charset="-128"/>
              </a:rPr>
              <a:t>.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90743" y="1743942"/>
            <a:ext cx="5293996"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Saving Tables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table04.</a:t>
            </a:r>
            <a:r>
              <a:rPr lang="en-US" dirty="0" smtClean="0">
                <a:ea typeface="ＭＳ Ｐゴシック" pitchFamily="34" charset="-128"/>
              </a:rPr>
              <a:t> Click </a:t>
            </a:r>
            <a:r>
              <a:rPr lang="en-US" b="1" dirty="0" err="1" smtClean="0">
                <a:ea typeface="ＭＳ Ｐゴシック" pitchFamily="34" charset="-128"/>
              </a:rPr>
              <a:t>Proc</a:t>
            </a:r>
            <a:r>
              <a:rPr lang="en-US" b="1" dirty="0" smtClean="0">
                <a:ea typeface="ＭＳ Ｐゴシック" pitchFamily="34" charset="-128"/>
              </a:rPr>
              <a:t> </a:t>
            </a:r>
            <a:r>
              <a:rPr lang="en-US" sz="1800" b="1" dirty="0">
                <a:ea typeface="ＭＳ Ｐゴシック" pitchFamily="34" charset="-128"/>
              </a:rPr>
              <a:t> </a:t>
            </a:r>
            <a:r>
              <a:rPr lang="en-US" sz="1800" b="1" dirty="0"/>
              <a:t>→ </a:t>
            </a:r>
            <a:r>
              <a:rPr lang="en-US" b="1" dirty="0" smtClean="0"/>
              <a:t>Save table to disk.</a:t>
            </a:r>
            <a:endParaRPr lang="en-US" dirty="0" smtClean="0">
              <a:ea typeface="ＭＳ Ｐゴシック" pitchFamily="34" charset="-128"/>
            </a:endParaRPr>
          </a:p>
          <a:p>
            <a:pPr marL="1089025" lvl="2" indent="-342900" eaLnBrk="1" hangingPunct="1">
              <a:buSzPct val="100000"/>
              <a:buFont typeface="+mj-lt"/>
              <a:buAutoNum type="arabicPeriod"/>
              <a:defRPr/>
            </a:pPr>
            <a:r>
              <a:rPr lang="en-US" dirty="0" smtClean="0"/>
              <a:t>The </a:t>
            </a:r>
            <a:r>
              <a:rPr lang="en-US" b="1" i="1" dirty="0" smtClean="0"/>
              <a:t>Table File Save </a:t>
            </a:r>
            <a:r>
              <a:rPr lang="en-US" dirty="0" smtClean="0"/>
              <a:t>dialog box opens up. Provide the name of the file under field </a:t>
            </a:r>
            <a:r>
              <a:rPr lang="en-US" b="1" i="1" dirty="0" smtClean="0"/>
              <a:t>File name/Path</a:t>
            </a:r>
            <a:r>
              <a:rPr lang="en-US" dirty="0" smtClean="0"/>
              <a:t>. Under the field </a:t>
            </a:r>
            <a:r>
              <a:rPr lang="en-US" b="1" i="1" dirty="0" smtClean="0"/>
              <a:t>File Type</a:t>
            </a:r>
            <a:r>
              <a:rPr lang="en-US" dirty="0" smtClean="0"/>
              <a:t>, select the type of format you wish to save your tabl</a:t>
            </a:r>
            <a:r>
              <a:rPr lang="en-US" dirty="0"/>
              <a:t>e</a:t>
            </a:r>
            <a:r>
              <a:rPr lang="en-US" dirty="0" smtClean="0"/>
              <a:t>.</a:t>
            </a:r>
          </a:p>
          <a:p>
            <a:pPr marL="1089025" lvl="2" indent="-342900" eaLnBrk="1" hangingPunct="1">
              <a:buSzPct val="100000"/>
              <a:buFont typeface="+mj-lt"/>
              <a:buAutoNum type="arabicPeriod"/>
              <a:defRPr/>
            </a:pPr>
            <a:r>
              <a:rPr lang="en-US" dirty="0" smtClean="0"/>
              <a:t>You may also specify options as to how the numerical values in the table are saved (</a:t>
            </a:r>
            <a:r>
              <a:rPr lang="en-US" b="1" dirty="0" smtClean="0"/>
              <a:t>As displayed </a:t>
            </a:r>
            <a:r>
              <a:rPr lang="en-US" dirty="0" smtClean="0"/>
              <a:t>or </a:t>
            </a:r>
            <a:r>
              <a:rPr lang="en-US" b="1" dirty="0" smtClean="0"/>
              <a:t>Full Precision</a:t>
            </a:r>
            <a:r>
              <a:rPr lang="en-US" dirty="0" smtClean="0"/>
              <a:t>). </a:t>
            </a:r>
          </a:p>
          <a:p>
            <a:pPr marL="1089025" lvl="2" indent="-342900" eaLnBrk="1" hangingPunct="1">
              <a:buSzPct val="100000"/>
              <a:buFont typeface="+mj-lt"/>
              <a:buAutoNum type="arabicPeriod"/>
              <a:defRPr/>
            </a:pPr>
            <a:r>
              <a:rPr lang="en-US" dirty="0" smtClean="0"/>
              <a:t>Click </a:t>
            </a:r>
            <a:r>
              <a:rPr lang="en-US" b="1" dirty="0" smtClean="0"/>
              <a:t>OK</a:t>
            </a:r>
            <a:r>
              <a:rPr lang="en-US" dirty="0" smtClean="0"/>
              <a:t>. </a:t>
            </a:r>
          </a:p>
          <a:p>
            <a:pPr marL="746125" lvl="2" indent="0" eaLnBrk="1" hangingPunct="1">
              <a:buSzPct val="100000"/>
              <a:buNone/>
              <a:defRPr/>
            </a:pPr>
            <a:endParaRPr lang="en-US"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4739" y="1707619"/>
            <a:ext cx="317182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2061" y="4010055"/>
            <a:ext cx="3141604" cy="2518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5886715" y="3112428"/>
            <a:ext cx="1689742" cy="19539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1"/>
          <p:cNvSpPr>
            <a:spLocks noChangeArrowheads="1"/>
          </p:cNvSpPr>
          <p:nvPr/>
        </p:nvSpPr>
        <p:spPr bwMode="auto">
          <a:xfrm>
            <a:off x="5847640" y="1989427"/>
            <a:ext cx="302789" cy="205518"/>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4620917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3"/>
          <p:cNvSpPr>
            <a:spLocks noGrp="1" noChangeArrowheads="1"/>
          </p:cNvSpPr>
          <p:nvPr>
            <p:ph type="subTitle" idx="1"/>
          </p:nvPr>
        </p:nvSpPr>
        <p:spPr>
          <a:xfrm>
            <a:off x="388938" y="2824163"/>
            <a:ext cx="7643812" cy="1606550"/>
          </a:xfrm>
        </p:spPr>
        <p:txBody>
          <a:bodyPr/>
          <a:lstStyle/>
          <a:p>
            <a:pPr algn="ctr" eaLnBrk="1" hangingPunct="1">
              <a:buFont typeface="Times" pitchFamily="18" charset="0"/>
              <a:buNone/>
            </a:pPr>
            <a:r>
              <a:rPr lang="en-US" sz="3200" b="1" dirty="0" smtClean="0">
                <a:ea typeface="ＭＳ Ｐゴシック" pitchFamily="34" charset="-128"/>
              </a:rPr>
              <a:t>Dated Data Tables</a:t>
            </a:r>
          </a:p>
          <a:p>
            <a:pPr algn="ctr" eaLnBrk="1" hangingPunct="1">
              <a:buFont typeface="Times" pitchFamily="18" charset="0"/>
              <a:buNone/>
            </a:pPr>
            <a:r>
              <a:rPr lang="en-US" sz="3200" b="1" dirty="0" smtClean="0">
                <a:ea typeface="ＭＳ Ｐゴシック" pitchFamily="34" charset="-128"/>
              </a:rPr>
              <a:t> </a:t>
            </a:r>
            <a:endParaRPr lang="en-US" sz="3200" dirty="0" smtClean="0">
              <a:ea typeface="ＭＳ Ｐゴシック" pitchFamily="34" charset="-128"/>
            </a:endParaRPr>
          </a:p>
        </p:txBody>
      </p:sp>
    </p:spTree>
    <p:extLst>
      <p:ext uri="{BB962C8B-B14F-4D97-AF65-F5344CB8AC3E}">
        <p14:creationId xmlns:p14="http://schemas.microsoft.com/office/powerpoint/2010/main" val="2166720828"/>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Tables</a:t>
            </a:r>
          </a:p>
        </p:txBody>
      </p:sp>
      <p:sp>
        <p:nvSpPr>
          <p:cNvPr id="4100" name="Rectangle 3"/>
          <p:cNvSpPr>
            <a:spLocks noGrp="1" noChangeArrowheads="1"/>
          </p:cNvSpPr>
          <p:nvPr>
            <p:ph idx="1"/>
          </p:nvPr>
        </p:nvSpPr>
        <p:spPr>
          <a:xfrm>
            <a:off x="557650" y="1262973"/>
            <a:ext cx="8150416" cy="4702175"/>
          </a:xfrm>
        </p:spPr>
        <p:txBody>
          <a:bodyPr/>
          <a:lstStyle/>
          <a:p>
            <a:r>
              <a:rPr lang="en-US" sz="1800" kern="1200" dirty="0" smtClean="0">
                <a:ea typeface="ＭＳ Ｐゴシック" pitchFamily="34" charset="-128"/>
              </a:rPr>
              <a:t>The </a:t>
            </a:r>
            <a:r>
              <a:rPr lang="en-US" sz="1800" i="1" kern="1200" dirty="0" smtClean="0">
                <a:ea typeface="ＭＳ Ｐゴシック" pitchFamily="34" charset="-128"/>
              </a:rPr>
              <a:t>Dated Data Table </a:t>
            </a:r>
            <a:r>
              <a:rPr lang="en-US" sz="1800" kern="1200" dirty="0" smtClean="0">
                <a:ea typeface="ＭＳ Ｐゴシック" pitchFamily="34" charset="-128"/>
              </a:rPr>
              <a:t>is a Group </a:t>
            </a:r>
            <a:r>
              <a:rPr lang="en-US" sz="1800" i="1" kern="1200" dirty="0" smtClean="0">
                <a:ea typeface="ＭＳ Ｐゴシック" pitchFamily="34" charset="-128"/>
              </a:rPr>
              <a:t>View</a:t>
            </a:r>
            <a:r>
              <a:rPr lang="en-US" sz="1800" kern="1200" dirty="0" smtClean="0">
                <a:ea typeface="ＭＳ Ｐゴシック" pitchFamily="34" charset="-128"/>
              </a:rPr>
              <a:t> that </a:t>
            </a:r>
            <a:r>
              <a:rPr lang="en-US" sz="1800" dirty="0"/>
              <a:t>offers sophisticated tools to help you </a:t>
            </a:r>
            <a:r>
              <a:rPr lang="en-US" sz="1800" dirty="0" smtClean="0"/>
              <a:t>construct tables </a:t>
            </a:r>
            <a:r>
              <a:rPr lang="en-US" sz="1800" dirty="0"/>
              <a:t>that combine original data along with transformations, frequency </a:t>
            </a:r>
            <a:r>
              <a:rPr lang="en-US" sz="1800" dirty="0" smtClean="0"/>
              <a:t>conversions, and </a:t>
            </a:r>
            <a:r>
              <a:rPr lang="en-US" sz="1800" dirty="0"/>
              <a:t>summary statistics of the data</a:t>
            </a:r>
            <a:r>
              <a:rPr lang="en-US" sz="1800" dirty="0" smtClean="0"/>
              <a:t>.</a:t>
            </a:r>
            <a:endParaRPr lang="en-US" sz="1800" kern="1200" dirty="0" smtClean="0">
              <a:ea typeface="ＭＳ Ｐゴシック" pitchFamily="34" charset="-128"/>
            </a:endParaRPr>
          </a:p>
          <a:p>
            <a:r>
              <a:rPr lang="en-US" sz="1800" dirty="0"/>
              <a:t>The dated data table view of a group </a:t>
            </a:r>
            <a:r>
              <a:rPr lang="en-US" sz="1800" i="1" kern="1200" dirty="0" smtClean="0">
                <a:ea typeface="ＭＳ Ｐゴシック" pitchFamily="34" charset="-128"/>
              </a:rPr>
              <a:t>Dated Data Table </a:t>
            </a:r>
            <a:r>
              <a:rPr lang="en-US" sz="1800" kern="1200" dirty="0" smtClean="0">
                <a:ea typeface="ＭＳ Ｐゴシック" pitchFamily="34" charset="-128"/>
              </a:rPr>
              <a:t>sets up the table automatically and also performs the required calculations (data transformations, frequency conversions, statistical summaries, </a:t>
            </a:r>
            <a:r>
              <a:rPr lang="en-US" sz="1800" kern="1200" dirty="0" err="1" smtClean="0">
                <a:ea typeface="ＭＳ Ｐゴシック" pitchFamily="34" charset="-128"/>
              </a:rPr>
              <a:t>etc</a:t>
            </a:r>
            <a:r>
              <a:rPr lang="en-US" sz="1800" kern="1200" dirty="0" smtClean="0">
                <a:ea typeface="ＭＳ Ｐゴシック" pitchFamily="34" charset="-128"/>
              </a:rPr>
              <a:t>). </a:t>
            </a:r>
          </a:p>
          <a:p>
            <a:pPr eaLnBrk="1" hangingPunct="1">
              <a:spcBef>
                <a:spcPts val="600"/>
              </a:spcBef>
              <a:buFont typeface="Times" pitchFamily="17" charset="0"/>
              <a:buChar char="•"/>
              <a:defRPr/>
            </a:pPr>
            <a:r>
              <a:rPr lang="en-US" sz="1800" kern="1200" dirty="0" smtClean="0">
                <a:ea typeface="ＭＳ Ｐゴシック" pitchFamily="34" charset="-128"/>
              </a:rPr>
              <a:t>Note that </a:t>
            </a:r>
            <a:r>
              <a:rPr lang="en-US" sz="1800" i="1" kern="1200" dirty="0" smtClean="0">
                <a:ea typeface="ＭＳ Ｐゴシック" pitchFamily="34" charset="-128"/>
              </a:rPr>
              <a:t>Dated Data Table</a:t>
            </a:r>
            <a:r>
              <a:rPr lang="en-US" sz="1800" kern="1200" dirty="0" smtClean="0">
                <a:ea typeface="ＭＳ Ｐゴシック" pitchFamily="34" charset="-128"/>
              </a:rPr>
              <a:t> View is available only for annual, semi-annual, quarterly or monthly workfiles. </a:t>
            </a:r>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DF4964C3-C44D-4067-BF8E-B1860A0E6B63}" type="slidenum">
              <a:rPr lang="en-US" sz="800" smtClean="0"/>
              <a:pPr eaLnBrk="1" hangingPunct="1">
                <a:defRPr/>
              </a:pPr>
              <a:t>28</a:t>
            </a:fld>
            <a:endParaRPr lang="en-US" sz="800" smtClean="0"/>
          </a:p>
        </p:txBody>
      </p:sp>
    </p:spTree>
    <p:extLst>
      <p:ext uri="{BB962C8B-B14F-4D97-AF65-F5344CB8AC3E}">
        <p14:creationId xmlns:p14="http://schemas.microsoft.com/office/powerpoint/2010/main" val="30031388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Dated Data Tables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29</a:t>
            </a:fld>
            <a:endParaRPr lang="en-US" sz="800" smtClean="0"/>
          </a:p>
        </p:txBody>
      </p:sp>
      <p:sp>
        <p:nvSpPr>
          <p:cNvPr id="7" name="Rectangle 3"/>
          <p:cNvSpPr txBox="1">
            <a:spLocks noChangeArrowheads="1"/>
          </p:cNvSpPr>
          <p:nvPr/>
        </p:nvSpPr>
        <p:spPr bwMode="auto">
          <a:xfrm>
            <a:off x="348343" y="1172895"/>
            <a:ext cx="8795657" cy="61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It is very easy to create dated data tables in EViews. </a:t>
            </a:r>
          </a:p>
          <a:p>
            <a:pPr eaLnBrk="1" hangingPunct="1">
              <a:spcBef>
                <a:spcPts val="600"/>
              </a:spcBef>
              <a:buFont typeface="Times" pitchFamily="17" charset="0"/>
              <a:buChar char="•"/>
              <a:defRPr/>
            </a:pPr>
            <a:r>
              <a:rPr lang="en-US" sz="1800" dirty="0">
                <a:ea typeface="ＭＳ Ｐゴシック" pitchFamily="34" charset="-128"/>
              </a:rPr>
              <a:t>A</a:t>
            </a:r>
            <a:r>
              <a:rPr lang="en-US" sz="1800" dirty="0" smtClean="0">
                <a:ea typeface="ＭＳ Ｐゴシック" pitchFamily="34" charset="-128"/>
              </a:rPr>
              <a:t>ll you need to do is press </a:t>
            </a:r>
            <a:r>
              <a:rPr lang="en-US" sz="1800" b="1" dirty="0" smtClean="0">
                <a:ea typeface="ＭＳ Ｐゴシック" pitchFamily="34" charset="-128"/>
              </a:rPr>
              <a:t>View</a:t>
            </a:r>
            <a:r>
              <a:rPr lang="en-US" sz="1800" b="1" dirty="0"/>
              <a:t> → </a:t>
            </a:r>
            <a:r>
              <a:rPr lang="en-US" sz="1800" b="1" dirty="0" smtClean="0">
                <a:ea typeface="ＭＳ Ｐゴシック" pitchFamily="34" charset="-128"/>
              </a:rPr>
              <a:t>Dated Data Table </a:t>
            </a:r>
            <a:r>
              <a:rPr lang="en-US" sz="1800" dirty="0" smtClean="0">
                <a:ea typeface="ＭＳ Ｐゴシック" pitchFamily="34" charset="-128"/>
              </a:rPr>
              <a:t>in the object view of a group.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2" y="2136073"/>
            <a:ext cx="4021323" cy="33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Dated Data Table: </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Click on the </a:t>
            </a:r>
            <a:r>
              <a:rPr lang="en-US" b="1" i="1" dirty="0" smtClean="0">
                <a:ea typeface="ＭＳ Ｐゴシック" pitchFamily="34" charset="-128"/>
              </a:rPr>
              <a:t>DDT</a:t>
            </a:r>
            <a:r>
              <a:rPr lang="en-US" dirty="0" smtClean="0">
                <a:ea typeface="ＭＳ Ｐゴシック" pitchFamily="34" charset="-128"/>
              </a:rPr>
              <a:t> page in the </a:t>
            </a:r>
            <a:r>
              <a:rPr lang="en-US" b="1" i="1" dirty="0" smtClean="0">
                <a:ea typeface="ＭＳ Ｐゴシック" pitchFamily="34" charset="-128"/>
              </a:rPr>
              <a:t>Data1.wf1 </a:t>
            </a:r>
            <a:r>
              <a:rPr lang="en-US" dirty="0" err="1" smtClean="0">
                <a:ea typeface="ＭＳ Ｐゴシック" pitchFamily="34" charset="-128"/>
              </a:rPr>
              <a:t>workfile</a:t>
            </a:r>
            <a:r>
              <a:rPr lang="en-US" dirty="0" smtClean="0">
                <a:ea typeface="ＭＳ Ｐゴシック" pitchFamily="34" charset="-128"/>
              </a:rPr>
              <a:t>. Open </a:t>
            </a:r>
            <a:r>
              <a:rPr lang="en-US" b="1" i="1" dirty="0" smtClean="0">
                <a:ea typeface="ＭＳ Ｐゴシック" pitchFamily="34" charset="-128"/>
              </a:rPr>
              <a:t>group01</a:t>
            </a:r>
            <a:r>
              <a:rPr lang="en-US" b="1"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View </a:t>
            </a:r>
            <a:r>
              <a:rPr lang="en-US" sz="1600" b="1" dirty="0" smtClean="0"/>
              <a:t>→ </a:t>
            </a:r>
            <a:r>
              <a:rPr lang="en-US" b="1" dirty="0" smtClean="0">
                <a:ea typeface="ＭＳ Ｐゴシック" pitchFamily="34" charset="-128"/>
              </a:rPr>
              <a:t>Dated Data Table </a:t>
            </a:r>
            <a:r>
              <a:rPr lang="en-US" dirty="0" smtClean="0">
                <a:ea typeface="ＭＳ Ｐゴシック" pitchFamily="34" charset="-128"/>
              </a:rPr>
              <a:t>on the top menu.</a:t>
            </a:r>
          </a:p>
          <a:p>
            <a:pPr marL="746125" lvl="2" indent="0" eaLnBrk="1" hangingPunct="1">
              <a:buSzPct val="100000"/>
              <a:buNone/>
              <a:defRPr/>
            </a:pPr>
            <a:endParaRPr lang="en-US"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6695" y="2102531"/>
            <a:ext cx="3997585" cy="3610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
          <p:cNvSpPr>
            <a:spLocks noChangeArrowheads="1"/>
          </p:cNvSpPr>
          <p:nvPr/>
        </p:nvSpPr>
        <p:spPr bwMode="auto">
          <a:xfrm>
            <a:off x="4196973" y="2829400"/>
            <a:ext cx="1485370" cy="195391"/>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281874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z="2400" b="1" dirty="0" smtClean="0">
                <a:ea typeface="ＭＳ Ｐゴシック" pitchFamily="34" charset="-128"/>
              </a:rPr>
              <a:t/>
            </a:r>
            <a:br>
              <a:rPr lang="en-US" sz="2400" b="1" dirty="0" smtClean="0">
                <a:ea typeface="ＭＳ Ｐゴシック" pitchFamily="34" charset="-128"/>
              </a:rPr>
            </a:br>
            <a:r>
              <a:rPr lang="en-US" dirty="0" smtClean="0">
                <a:ea typeface="ＭＳ Ｐゴシック" pitchFamily="34" charset="-128"/>
              </a:rPr>
              <a:t>Data and </a:t>
            </a:r>
            <a:r>
              <a:rPr lang="en-US" dirty="0" err="1" smtClean="0">
                <a:ea typeface="ＭＳ Ｐゴシック" pitchFamily="34" charset="-128"/>
              </a:rPr>
              <a:t>Workfile</a:t>
            </a:r>
            <a:r>
              <a:rPr lang="en-US" dirty="0" smtClean="0">
                <a:ea typeface="ＭＳ Ｐゴシック" pitchFamily="34" charset="-128"/>
              </a:rPr>
              <a:t> Documentation</a:t>
            </a:r>
          </a:p>
        </p:txBody>
      </p:sp>
      <p:sp>
        <p:nvSpPr>
          <p:cNvPr id="4100" name="Rectangle 3"/>
          <p:cNvSpPr>
            <a:spLocks noGrp="1" noChangeArrowheads="1"/>
          </p:cNvSpPr>
          <p:nvPr>
            <p:ph idx="1"/>
          </p:nvPr>
        </p:nvSpPr>
        <p:spPr>
          <a:xfrm>
            <a:off x="382588" y="1157288"/>
            <a:ext cx="8651875" cy="5275262"/>
          </a:xfrm>
        </p:spPr>
        <p:txBody>
          <a:bodyPr/>
          <a:lstStyle/>
          <a:p>
            <a:pPr marL="0" indent="0" eaLnBrk="1" hangingPunct="1">
              <a:spcBef>
                <a:spcPts val="0"/>
              </a:spcBef>
              <a:spcAft>
                <a:spcPts val="600"/>
              </a:spcAft>
              <a:buSzPct val="100000"/>
              <a:buNone/>
              <a:defRPr/>
            </a:pPr>
            <a:endParaRPr lang="en-US" sz="1600" dirty="0" smtClean="0"/>
          </a:p>
          <a:p>
            <a:pPr eaLnBrk="1" hangingPunct="1">
              <a:spcBef>
                <a:spcPts val="0"/>
              </a:spcBef>
              <a:spcAft>
                <a:spcPts val="600"/>
              </a:spcAft>
              <a:buSzPct val="100000"/>
              <a:buFont typeface="Arial" pitchFamily="34" charset="0"/>
              <a:buChar char="•"/>
              <a:defRPr/>
            </a:pPr>
            <a:r>
              <a:rPr lang="en-US" sz="1600" dirty="0" err="1" smtClean="0"/>
              <a:t>Workfile</a:t>
            </a:r>
            <a:r>
              <a:rPr lang="en-US" sz="1600" dirty="0" smtClean="0"/>
              <a:t> Page: </a:t>
            </a:r>
            <a:r>
              <a:rPr lang="en-US" sz="1600" b="1" i="1" dirty="0" smtClean="0"/>
              <a:t>DDT</a:t>
            </a:r>
            <a:endParaRPr lang="en-US" sz="1400" dirty="0" smtClean="0"/>
          </a:p>
          <a:p>
            <a:pPr lvl="1" eaLnBrk="1" hangingPunct="1">
              <a:spcBef>
                <a:spcPts val="0"/>
              </a:spcBef>
              <a:spcAft>
                <a:spcPts val="600"/>
              </a:spcAft>
              <a:buSzPct val="100000"/>
              <a:buFont typeface="Wingdings" pitchFamily="2" charset="2"/>
              <a:buChar char="ü"/>
              <a:defRPr/>
            </a:pPr>
            <a:r>
              <a:rPr lang="en-US" sz="1400" dirty="0" smtClean="0"/>
              <a:t>Contains macroeconomic data </a:t>
            </a:r>
          </a:p>
          <a:p>
            <a:pPr marL="401638" lvl="1" indent="0" eaLnBrk="1" hangingPunct="1">
              <a:spcBef>
                <a:spcPts val="0"/>
              </a:spcBef>
              <a:spcAft>
                <a:spcPts val="600"/>
              </a:spcAft>
              <a:buSzPct val="100000"/>
              <a:buNone/>
              <a:defRPr/>
            </a:pPr>
            <a:r>
              <a:rPr lang="en-US" sz="1400" dirty="0"/>
              <a:t> </a:t>
            </a:r>
            <a:r>
              <a:rPr lang="en-US" sz="1400" dirty="0" smtClean="0"/>
              <a:t>  with quarterly frequency over the </a:t>
            </a:r>
          </a:p>
          <a:p>
            <a:pPr marL="401638" lvl="1" indent="0" eaLnBrk="1" hangingPunct="1">
              <a:spcBef>
                <a:spcPts val="0"/>
              </a:spcBef>
              <a:spcAft>
                <a:spcPts val="600"/>
              </a:spcAft>
              <a:buSzPct val="100000"/>
              <a:buNone/>
              <a:defRPr/>
            </a:pPr>
            <a:r>
              <a:rPr lang="en-US" sz="1400" dirty="0"/>
              <a:t> </a:t>
            </a:r>
            <a:r>
              <a:rPr lang="en-US" sz="1400" dirty="0" smtClean="0"/>
              <a:t>   period 1960Q1 – 2014Q4. This</a:t>
            </a:r>
          </a:p>
          <a:p>
            <a:pPr marL="401638" lvl="1" indent="0" eaLnBrk="1" hangingPunct="1">
              <a:spcBef>
                <a:spcPts val="0"/>
              </a:spcBef>
              <a:spcAft>
                <a:spcPts val="600"/>
              </a:spcAft>
              <a:buSzPct val="100000"/>
              <a:buNone/>
              <a:defRPr/>
            </a:pPr>
            <a:r>
              <a:rPr lang="en-US" sz="1400" dirty="0"/>
              <a:t> </a:t>
            </a:r>
            <a:r>
              <a:rPr lang="en-US" sz="1400" dirty="0" smtClean="0"/>
              <a:t>   page is used to illustrate Dated</a:t>
            </a:r>
          </a:p>
          <a:p>
            <a:pPr marL="401638" lvl="1" indent="0" eaLnBrk="1" hangingPunct="1">
              <a:spcBef>
                <a:spcPts val="0"/>
              </a:spcBef>
              <a:spcAft>
                <a:spcPts val="600"/>
              </a:spcAft>
              <a:buSzPct val="100000"/>
              <a:buNone/>
              <a:defRPr/>
            </a:pPr>
            <a:r>
              <a:rPr lang="en-US" sz="1400" dirty="0"/>
              <a:t> </a:t>
            </a:r>
            <a:r>
              <a:rPr lang="en-US" sz="1400" dirty="0" smtClean="0"/>
              <a:t>   Data Tables. </a:t>
            </a:r>
            <a:endParaRPr lang="en-US" sz="1400" dirty="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1AE2D4AF-9162-4DFF-8883-4944F1DD7541}" type="slidenum">
              <a:rPr lang="en-US" sz="800" smtClean="0"/>
              <a:pPr eaLnBrk="1" hangingPunct="1">
                <a:defRPr/>
              </a:pPr>
              <a:t>3</a:t>
            </a:fld>
            <a:endParaRPr lang="en-US" sz="800" smtClean="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2323" y="1379764"/>
            <a:ext cx="3971925"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17517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Dated Data Tables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30</a:t>
            </a:fld>
            <a:endParaRPr lang="en-US" sz="800" smtClean="0"/>
          </a:p>
        </p:txBody>
      </p:sp>
      <p:sp>
        <p:nvSpPr>
          <p:cNvPr id="8" name="Rectangle 3"/>
          <p:cNvSpPr txBox="1">
            <a:spLocks noChangeArrowheads="1"/>
          </p:cNvSpPr>
          <p:nvPr/>
        </p:nvSpPr>
        <p:spPr bwMode="auto">
          <a:xfrm>
            <a:off x="125373" y="1301256"/>
            <a:ext cx="4021323" cy="3586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640080" lvl="2" indent="-285750" eaLnBrk="1" hangingPunct="1">
              <a:buSzPct val="100000"/>
              <a:buFont typeface="Arial" pitchFamily="34" charset="0"/>
              <a:buChar char="•"/>
              <a:defRPr/>
            </a:pPr>
            <a:r>
              <a:rPr lang="en-US" sz="1600" dirty="0" smtClean="0"/>
              <a:t>The </a:t>
            </a:r>
            <a:r>
              <a:rPr lang="en-US" sz="1600" dirty="0"/>
              <a:t>group window will change to display a dated data table view. This is created using the default settings of </a:t>
            </a:r>
            <a:r>
              <a:rPr lang="en-US" sz="1600" i="1" dirty="0"/>
              <a:t>Dated Data </a:t>
            </a:r>
            <a:r>
              <a:rPr lang="en-US" sz="1600" i="1" dirty="0" smtClean="0"/>
              <a:t>Tables</a:t>
            </a:r>
            <a:r>
              <a:rPr lang="en-US" sz="1600" dirty="0" smtClean="0"/>
              <a:t>; </a:t>
            </a:r>
            <a:r>
              <a:rPr lang="en-US" sz="1600" dirty="0" smtClean="0">
                <a:ea typeface="ＭＳ Ｐゴシック" pitchFamily="34" charset="-128"/>
              </a:rPr>
              <a:t>each </a:t>
            </a:r>
            <a:r>
              <a:rPr lang="en-US" sz="1600" dirty="0">
                <a:ea typeface="ＭＳ Ｐゴシック" pitchFamily="34" charset="-128"/>
              </a:rPr>
              <a:t>line contains a single year of data for each series at the original </a:t>
            </a:r>
            <a:r>
              <a:rPr lang="en-US" sz="1600" dirty="0" smtClean="0">
                <a:ea typeface="ＭＳ Ｐゴシック" pitchFamily="34" charset="-128"/>
              </a:rPr>
              <a:t>frequency (quarterly in this case), </a:t>
            </a:r>
            <a:r>
              <a:rPr lang="en-US" sz="1600" dirty="0">
                <a:ea typeface="ＭＳ Ｐゴシック" pitchFamily="34" charset="-128"/>
              </a:rPr>
              <a:t>along with the annual </a:t>
            </a:r>
            <a:r>
              <a:rPr lang="en-US" sz="1600" dirty="0" smtClean="0">
                <a:ea typeface="ＭＳ Ｐゴシック" pitchFamily="34" charset="-128"/>
              </a:rPr>
              <a:t>average.</a:t>
            </a:r>
          </a:p>
          <a:p>
            <a:pPr marL="640080" lvl="2" indent="-285750" eaLnBrk="1" hangingPunct="1">
              <a:buSzPct val="100000"/>
              <a:buFont typeface="Arial" pitchFamily="34" charset="0"/>
              <a:buChar char="•"/>
              <a:defRPr/>
            </a:pPr>
            <a:r>
              <a:rPr lang="en-US" sz="1600" dirty="0" smtClean="0"/>
              <a:t>You can save the view as a table object by clicking the         and   then the         button.</a:t>
            </a:r>
            <a:endParaRPr lang="en-US" sz="1600" dirty="0" smtClean="0">
              <a:ea typeface="ＭＳ Ｐゴシック" pitchFamily="34" charset="-128"/>
            </a:endParaRPr>
          </a:p>
          <a:p>
            <a:pPr marL="746125" lvl="2" indent="0" eaLnBrk="1" hangingPunct="1">
              <a:buSzPct val="100000"/>
              <a:buNone/>
              <a:defRPr/>
            </a:pPr>
            <a:endParaRPr lang="en-US"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5553" y="1301256"/>
            <a:ext cx="4531434" cy="3757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9212" y="3604363"/>
            <a:ext cx="381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6654" y="3882933"/>
            <a:ext cx="371475"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556485" y="5540443"/>
            <a:ext cx="3971972"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table01</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a:t>
            </a:r>
            <a:r>
              <a:rPr lang="en-US" sz="1400" b="1" i="1" dirty="0" smtClean="0">
                <a:solidFill>
                  <a:srgbClr val="003399"/>
                </a:solidFill>
              </a:rPr>
              <a:t> Results.wf1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8558363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Dated Data Tables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31</a:t>
            </a:fld>
            <a:endParaRPr lang="en-US" sz="800" smtClean="0"/>
          </a:p>
        </p:txBody>
      </p:sp>
      <p:sp>
        <p:nvSpPr>
          <p:cNvPr id="8" name="Rectangle 3"/>
          <p:cNvSpPr txBox="1">
            <a:spLocks noChangeArrowheads="1"/>
          </p:cNvSpPr>
          <p:nvPr/>
        </p:nvSpPr>
        <p:spPr bwMode="auto">
          <a:xfrm>
            <a:off x="125372" y="1214170"/>
            <a:ext cx="8604971" cy="3194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640080" lvl="2" indent="-285750" eaLnBrk="1" hangingPunct="1">
              <a:buSzPct val="100000"/>
              <a:buFont typeface="Arial" pitchFamily="34" charset="0"/>
              <a:buChar char="•"/>
              <a:defRPr/>
            </a:pPr>
            <a:r>
              <a:rPr lang="en-US" sz="1600" dirty="0" smtClean="0"/>
              <a:t>Note that by default, EViews has computed the annual averages of all the data series in the group</a:t>
            </a:r>
            <a:r>
              <a:rPr lang="en-US" sz="1600" dirty="0" smtClean="0">
                <a:ea typeface="ＭＳ Ｐゴシック" pitchFamily="34" charset="-128"/>
              </a:rPr>
              <a:t>.</a:t>
            </a:r>
          </a:p>
          <a:p>
            <a:pPr marL="640080" lvl="2" indent="-285750" eaLnBrk="1" hangingPunct="1">
              <a:buSzPct val="100000"/>
              <a:buFont typeface="Arial" pitchFamily="34" charset="0"/>
              <a:buChar char="•"/>
              <a:defRPr/>
            </a:pPr>
            <a:r>
              <a:rPr lang="en-US" sz="1600" dirty="0" smtClean="0"/>
              <a:t>If you would like to convert the quarterly data into the annual numbers using another method (such as sum), you can do so by using the               button.</a:t>
            </a:r>
          </a:p>
          <a:p>
            <a:pPr marL="640080" lvl="2" indent="-285750" eaLnBrk="1" hangingPunct="1">
              <a:buSzPct val="100000"/>
              <a:buFont typeface="Arial" pitchFamily="34" charset="0"/>
              <a:buChar char="•"/>
              <a:defRPr/>
            </a:pPr>
            <a:r>
              <a:rPr lang="en-US" sz="1600" dirty="0" smtClean="0">
                <a:ea typeface="ＭＳ Ｐゴシック" pitchFamily="34" charset="-128"/>
              </a:rPr>
              <a:t>We will look at table customization in more details below; here we show a quick modification of the table to display annual sums instead of the annual averages. </a:t>
            </a:r>
          </a:p>
          <a:p>
            <a:pPr marL="746125" lvl="2" indent="0" eaLnBrk="1" hangingPunct="1">
              <a:buSzPct val="100000"/>
              <a:buNone/>
              <a:defRPr/>
            </a:pPr>
            <a:endParaRPr lang="en-US" dirty="0" smtClean="0"/>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8349" y="2078320"/>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3"/>
          <p:cNvSpPr txBox="1">
            <a:spLocks noChangeArrowheads="1"/>
          </p:cNvSpPr>
          <p:nvPr/>
        </p:nvSpPr>
        <p:spPr bwMode="auto">
          <a:xfrm>
            <a:off x="125371" y="2920299"/>
            <a:ext cx="4302486" cy="33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Dated Data Table: Annual Sums </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a:ea typeface="ＭＳ Ｐゴシック" pitchFamily="34" charset="-128"/>
              </a:rPr>
              <a:t>Open </a:t>
            </a:r>
            <a:r>
              <a:rPr lang="en-US" b="1" i="1" dirty="0">
                <a:ea typeface="ＭＳ Ｐゴシック" pitchFamily="34" charset="-128"/>
              </a:rPr>
              <a:t>group01 </a:t>
            </a:r>
            <a:r>
              <a:rPr lang="en-US" dirty="0">
                <a:ea typeface="ＭＳ Ｐゴシック" pitchFamily="34" charset="-128"/>
              </a:rPr>
              <a:t>in the </a:t>
            </a:r>
            <a:r>
              <a:rPr lang="en-US" b="1" i="1" dirty="0">
                <a:ea typeface="ＭＳ Ｐゴシック" pitchFamily="34" charset="-128"/>
              </a:rPr>
              <a:t>DDT</a:t>
            </a:r>
            <a:r>
              <a:rPr lang="en-US" b="1" dirty="0">
                <a:ea typeface="ＭＳ Ｐゴシック" pitchFamily="34" charset="-128"/>
              </a:rPr>
              <a:t> </a:t>
            </a:r>
            <a:r>
              <a:rPr lang="en-US" dirty="0">
                <a:ea typeface="ＭＳ Ｐゴシック" pitchFamily="34" charset="-128"/>
              </a:rPr>
              <a:t>page in </a:t>
            </a:r>
            <a:r>
              <a:rPr lang="en-US" dirty="0" smtClean="0">
                <a:ea typeface="ＭＳ Ｐゴシック" pitchFamily="34" charset="-128"/>
              </a:rPr>
              <a:t>the </a:t>
            </a:r>
            <a:r>
              <a:rPr lang="en-US" b="1" i="1" dirty="0" smtClean="0">
                <a:ea typeface="ＭＳ Ｐゴシック" pitchFamily="34" charset="-128"/>
              </a:rPr>
              <a:t>Data1.wf1 </a:t>
            </a:r>
            <a:r>
              <a:rPr lang="en-US" dirty="0" err="1">
                <a:ea typeface="ＭＳ Ｐゴシック" pitchFamily="34" charset="-128"/>
              </a:rPr>
              <a:t>workfile</a:t>
            </a:r>
            <a:r>
              <a:rPr lang="en-US" dirty="0">
                <a:ea typeface="ＭＳ Ｐゴシック" pitchFamily="34" charset="-128"/>
              </a:rPr>
              <a:t>. Click  </a:t>
            </a:r>
            <a:r>
              <a:rPr lang="en-US" b="1" dirty="0">
                <a:ea typeface="ＭＳ Ｐゴシック" pitchFamily="34" charset="-128"/>
              </a:rPr>
              <a:t>View </a:t>
            </a:r>
            <a:r>
              <a:rPr lang="en-US" sz="1600" b="1" dirty="0"/>
              <a:t>→ </a:t>
            </a:r>
            <a:r>
              <a:rPr lang="en-US" b="1" dirty="0">
                <a:ea typeface="ＭＳ Ｐゴシック" pitchFamily="34" charset="-128"/>
              </a:rPr>
              <a:t>Dated Data Table </a:t>
            </a:r>
            <a:r>
              <a:rPr lang="en-US" dirty="0">
                <a:ea typeface="ＭＳ Ｐゴシック" pitchFamily="34" charset="-128"/>
              </a:rPr>
              <a:t>on the top menu.</a:t>
            </a:r>
          </a:p>
          <a:p>
            <a:pPr marL="1089025" lvl="2" indent="-342900" eaLnBrk="1" hangingPunct="1">
              <a:buSzPct val="100000"/>
              <a:buFont typeface="+mj-lt"/>
              <a:buAutoNum type="arabicPeriod"/>
              <a:defRPr/>
            </a:pPr>
            <a:r>
              <a:rPr lang="en-US" dirty="0">
                <a:ea typeface="ＭＳ Ｐゴシック" pitchFamily="34" charset="-128"/>
              </a:rPr>
              <a:t>Click the                  button in the top menu. This brings up the </a:t>
            </a:r>
            <a:r>
              <a:rPr lang="en-US" b="1" i="1" dirty="0">
                <a:ea typeface="ＭＳ Ｐゴシック" pitchFamily="34" charset="-128"/>
              </a:rPr>
              <a:t>Dated data table options </a:t>
            </a:r>
            <a:r>
              <a:rPr lang="en-US" dirty="0">
                <a:ea typeface="ＭＳ Ｐゴシック" pitchFamily="34" charset="-128"/>
              </a:rPr>
              <a:t>dialog box. Click on the </a:t>
            </a:r>
            <a:r>
              <a:rPr lang="en-US" b="1" dirty="0">
                <a:ea typeface="ＭＳ Ｐゴシック" pitchFamily="34" charset="-128"/>
              </a:rPr>
              <a:t>Table Options </a:t>
            </a:r>
            <a:r>
              <a:rPr lang="en-US" dirty="0">
                <a:ea typeface="ＭＳ Ｐゴシック" pitchFamily="34" charset="-128"/>
              </a:rPr>
              <a:t>tab.</a:t>
            </a:r>
          </a:p>
          <a:p>
            <a:pPr marL="1089025" lvl="2" indent="-342900" eaLnBrk="1" hangingPunct="1">
              <a:buSzPct val="100000"/>
              <a:buFont typeface="+mj-lt"/>
              <a:buAutoNum type="arabicPeriod"/>
              <a:defRPr/>
            </a:pPr>
            <a:r>
              <a:rPr lang="en-US" dirty="0" smtClean="0">
                <a:ea typeface="ＭＳ Ｐゴシック" pitchFamily="34" charset="-128"/>
              </a:rPr>
              <a:t>Click the </a:t>
            </a:r>
            <a:r>
              <a:rPr lang="en-US" b="1" i="1" dirty="0" smtClean="0">
                <a:ea typeface="ＭＳ Ｐゴシック" pitchFamily="34" charset="-128"/>
              </a:rPr>
              <a:t>Data Format </a:t>
            </a:r>
            <a:r>
              <a:rPr lang="en-US" dirty="0" smtClean="0">
                <a:ea typeface="ＭＳ Ｐゴシック" pitchFamily="34" charset="-128"/>
              </a:rPr>
              <a:t>tab. Under </a:t>
            </a:r>
            <a:r>
              <a:rPr lang="en-US" b="1" dirty="0" smtClean="0">
                <a:ea typeface="ＭＳ Ｐゴシック" pitchFamily="34" charset="-128"/>
              </a:rPr>
              <a:t>Display options</a:t>
            </a:r>
            <a:r>
              <a:rPr lang="en-US" dirty="0" smtClean="0">
                <a:ea typeface="ＭＳ Ｐゴシック" pitchFamily="34" charset="-128"/>
              </a:rPr>
              <a:t>, </a:t>
            </a:r>
            <a:r>
              <a:rPr lang="en-US" b="1" i="1" dirty="0" smtClean="0">
                <a:ea typeface="ＭＳ Ｐゴシック" pitchFamily="34" charset="-128"/>
              </a:rPr>
              <a:t>Frequency Conversion</a:t>
            </a:r>
            <a:r>
              <a:rPr lang="en-US" dirty="0" smtClean="0">
                <a:ea typeface="ＭＳ Ｐゴシック" pitchFamily="34" charset="-128"/>
              </a:rPr>
              <a:t>, select </a:t>
            </a:r>
            <a:r>
              <a:rPr lang="en-US" b="1" dirty="0" smtClean="0">
                <a:ea typeface="ＭＳ Ｐゴシック" pitchFamily="34" charset="-128"/>
              </a:rPr>
              <a:t>Sum then Transform</a:t>
            </a:r>
            <a:r>
              <a:rPr lang="en-US" dirty="0" smtClean="0">
                <a:ea typeface="ＭＳ Ｐゴシック" pitchFamily="34" charset="-128"/>
              </a:rPr>
              <a:t> from the drop-down menu.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p>
          <a:p>
            <a:pPr marL="746125" lvl="2" indent="0" eaLnBrk="1" hangingPunct="1">
              <a:buSzPct val="100000"/>
              <a:buNone/>
              <a:defRPr/>
            </a:pPr>
            <a:endParaRPr lang="en-US" dirty="0" smtClean="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4095" y="3984851"/>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857" y="2920299"/>
            <a:ext cx="3409857" cy="353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86060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Dated Data Tables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32</a:t>
            </a:fld>
            <a:endParaRPr lang="en-US" sz="800" smtClean="0"/>
          </a:p>
        </p:txBody>
      </p:sp>
      <p:sp>
        <p:nvSpPr>
          <p:cNvPr id="8" name="Rectangle 3"/>
          <p:cNvSpPr txBox="1">
            <a:spLocks noChangeArrowheads="1"/>
          </p:cNvSpPr>
          <p:nvPr/>
        </p:nvSpPr>
        <p:spPr bwMode="auto">
          <a:xfrm>
            <a:off x="125373" y="1301256"/>
            <a:ext cx="3894177" cy="3586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640080" lvl="2" indent="-285750" eaLnBrk="1" hangingPunct="1">
              <a:buSzPct val="100000"/>
              <a:buFont typeface="Arial" pitchFamily="34" charset="0"/>
              <a:buChar char="•"/>
              <a:defRPr/>
            </a:pPr>
            <a:r>
              <a:rPr lang="en-US" sz="1600" dirty="0" smtClean="0"/>
              <a:t>The Annual numbers have now changed to reflect the frequency conversion which is based on the sum of all four quarters. </a:t>
            </a:r>
            <a:endParaRPr lang="en-US" dirty="0" smtClean="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9550" y="1301257"/>
            <a:ext cx="4730736" cy="426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730656" y="2927922"/>
            <a:ext cx="3014029"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table02</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3064016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pitchFamily="34" charset="-128"/>
              </a:rPr>
              <a:t>Dated Data Table Customization</a:t>
            </a:r>
            <a:endParaRPr lang="en-US" dirty="0"/>
          </a:p>
        </p:txBody>
      </p:sp>
      <p:sp>
        <p:nvSpPr>
          <p:cNvPr id="3" name="Content Placeholder 2"/>
          <p:cNvSpPr>
            <a:spLocks noGrp="1"/>
          </p:cNvSpPr>
          <p:nvPr>
            <p:ph sz="half" idx="1"/>
          </p:nvPr>
        </p:nvSpPr>
        <p:spPr>
          <a:xfrm>
            <a:off x="576943" y="1311729"/>
            <a:ext cx="3973286" cy="2857500"/>
          </a:xfrm>
        </p:spPr>
        <p:txBody>
          <a:bodyPr/>
          <a:lstStyle/>
          <a:p>
            <a:r>
              <a:rPr lang="en-US" sz="1800" dirty="0" smtClean="0"/>
              <a:t>You may set options to customize an existing dated data table view through the </a:t>
            </a:r>
            <a:r>
              <a:rPr lang="en-US" sz="1800" b="1" i="1" dirty="0"/>
              <a:t>D</a:t>
            </a:r>
            <a:r>
              <a:rPr lang="en-US" sz="1800" b="1" i="1" dirty="0" smtClean="0"/>
              <a:t>ated data table options </a:t>
            </a:r>
            <a:r>
              <a:rPr lang="en-US" sz="1800" dirty="0" smtClean="0"/>
              <a:t>dialog box by clicking the                 </a:t>
            </a:r>
          </a:p>
          <a:p>
            <a:pPr marL="0" indent="0">
              <a:buNone/>
            </a:pPr>
            <a:r>
              <a:rPr lang="en-US" sz="1800" dirty="0"/>
              <a:t> </a:t>
            </a:r>
            <a:r>
              <a:rPr lang="en-US" sz="1800" dirty="0" smtClean="0"/>
              <a:t>             button on top menu.</a:t>
            </a:r>
          </a:p>
          <a:p>
            <a:r>
              <a:rPr lang="en-US" sz="1800" dirty="0" smtClean="0"/>
              <a:t>The dialog has four separate tabs: </a:t>
            </a:r>
            <a:r>
              <a:rPr lang="en-US" sz="1800" b="1" i="1" dirty="0" smtClean="0"/>
              <a:t>Table Options, Data Format, Fonts </a:t>
            </a:r>
            <a:r>
              <a:rPr lang="en-US" sz="1800" dirty="0" smtClean="0"/>
              <a:t>and </a:t>
            </a:r>
            <a:r>
              <a:rPr lang="en-US" sz="1800" b="1" i="1" dirty="0" smtClean="0"/>
              <a:t>Labels/Headers.</a:t>
            </a:r>
          </a:p>
          <a:p>
            <a:pPr marL="0" indent="0">
              <a:buNone/>
            </a:pPr>
            <a:endParaRPr lang="en-US" sz="1800" b="1" i="1" dirty="0" smtClean="0"/>
          </a:p>
          <a:p>
            <a:pPr marL="0" indent="0">
              <a:buNone/>
            </a:pPr>
            <a:endParaRPr lang="en-US" sz="1800" b="1" i="1" dirty="0"/>
          </a:p>
          <a:p>
            <a:pPr marL="0" indent="0">
              <a:buNone/>
            </a:pPr>
            <a:endParaRPr lang="en-US" sz="1800" b="1" i="1" dirty="0"/>
          </a:p>
          <a:p>
            <a:pPr marL="0" indent="0">
              <a:buNone/>
            </a:pPr>
            <a:r>
              <a:rPr lang="en-US" sz="1400" b="1" dirty="0" smtClean="0"/>
              <a:t>Note: </a:t>
            </a:r>
            <a:r>
              <a:rPr lang="en-US" sz="1400" dirty="0" smtClean="0"/>
              <a:t>Once you modify the dated data table options for a group, EViews will remember these settings for the next time you open the view for the group</a:t>
            </a:r>
            <a:r>
              <a:rPr lang="en-US" sz="1600" dirty="0" smtClean="0"/>
              <a:t>.</a:t>
            </a:r>
            <a:endParaRPr lang="en-US" sz="1600" dirty="0"/>
          </a:p>
        </p:txBody>
      </p:sp>
      <p:sp>
        <p:nvSpPr>
          <p:cNvPr id="4" name="Slide Number Placeholder 3"/>
          <p:cNvSpPr>
            <a:spLocks noGrp="1"/>
          </p:cNvSpPr>
          <p:nvPr>
            <p:ph type="sldNum" sz="quarter" idx="10"/>
          </p:nvPr>
        </p:nvSpPr>
        <p:spPr/>
        <p:txBody>
          <a:bodyPr/>
          <a:lstStyle/>
          <a:p>
            <a:pPr>
              <a:defRPr/>
            </a:pPr>
            <a:fld id="{F4DB516E-C286-4F90-9120-F26F0FC8F225}" type="slidenum">
              <a:rPr lang="en-US" smtClean="0"/>
              <a:pPr>
                <a:defRPr/>
              </a:pPr>
              <a:t>33</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7262" y="1250207"/>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378" y="2546405"/>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5137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Table Options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34</a:t>
            </a:fld>
            <a:endParaRPr lang="en-US" sz="800" smtClean="0"/>
          </a:p>
        </p:txBody>
      </p:sp>
      <p:sp>
        <p:nvSpPr>
          <p:cNvPr id="7" name="Rectangle 3"/>
          <p:cNvSpPr txBox="1">
            <a:spLocks noChangeArrowheads="1"/>
          </p:cNvSpPr>
          <p:nvPr/>
        </p:nvSpPr>
        <p:spPr bwMode="auto">
          <a:xfrm>
            <a:off x="446569"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The first tab in the dialog, </a:t>
            </a:r>
            <a:r>
              <a:rPr lang="en-US" sz="1800" b="1" dirty="0" smtClean="0">
                <a:ea typeface="ＭＳ Ｐゴシック" pitchFamily="34" charset="-128"/>
              </a:rPr>
              <a:t>Table Options</a:t>
            </a:r>
            <a:r>
              <a:rPr lang="en-US" sz="1800" dirty="0" smtClean="0">
                <a:ea typeface="ＭＳ Ｐゴシック" pitchFamily="34" charset="-128"/>
              </a:rPr>
              <a:t>, provides options to control the general style of the table.</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25373" y="1893292"/>
            <a:ext cx="4152713"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Column Groupings:</a:t>
            </a:r>
            <a:endParaRPr lang="en-US" sz="1600" dirty="0" smtClean="0">
              <a:ea typeface="ＭＳ Ｐゴシック" pitchFamily="34" charset="-128"/>
            </a:endParaRPr>
          </a:p>
          <a:p>
            <a:pPr marL="1089025" lvl="2" indent="-342900" eaLnBrk="1" hangingPunct="1">
              <a:buSzPct val="100000"/>
              <a:buFont typeface="Wingdings" pitchFamily="2" charset="2"/>
              <a:buChar char="ü"/>
              <a:defRPr/>
            </a:pPr>
            <a:r>
              <a:rPr lang="en-US" dirty="0" smtClean="0">
                <a:ea typeface="ＭＳ Ｐゴシック" pitchFamily="34" charset="-128"/>
              </a:rPr>
              <a:t>Dated data tables display data in one or two groups of columns. </a:t>
            </a:r>
            <a:r>
              <a:rPr lang="en-US" dirty="0">
                <a:ea typeface="ＭＳ Ｐゴシック" pitchFamily="34" charset="-128"/>
              </a:rPr>
              <a:t>T</a:t>
            </a:r>
            <a:r>
              <a:rPr lang="en-US" dirty="0" smtClean="0">
                <a:ea typeface="ＭＳ Ｐゴシック" pitchFamily="34" charset="-128"/>
              </a:rPr>
              <a:t>hese are defined in the </a:t>
            </a:r>
            <a:r>
              <a:rPr lang="en-US" b="1" dirty="0">
                <a:ea typeface="ＭＳ Ｐゴシック" pitchFamily="34" charset="-128"/>
              </a:rPr>
              <a:t>C</a:t>
            </a:r>
            <a:r>
              <a:rPr lang="en-US" b="1" dirty="0" smtClean="0">
                <a:ea typeface="ＭＳ Ｐゴシック" pitchFamily="34" charset="-128"/>
              </a:rPr>
              <a:t>olumn grouping frequency</a:t>
            </a:r>
            <a:r>
              <a:rPr lang="en-US" dirty="0" smtClean="0">
                <a:ea typeface="ＭＳ Ｐゴシック" pitchFamily="34" charset="-128"/>
              </a:rPr>
              <a:t> field.</a:t>
            </a:r>
          </a:p>
          <a:p>
            <a:pPr marL="1089025" lvl="2" indent="-342900" eaLnBrk="1" hangingPunct="1">
              <a:buSzPct val="100000"/>
              <a:buFont typeface="Wingdings" pitchFamily="2" charset="2"/>
              <a:buChar char="ü"/>
              <a:defRPr/>
            </a:pPr>
            <a:r>
              <a:rPr lang="en-US" dirty="0" smtClean="0"/>
              <a:t>The </a:t>
            </a:r>
            <a:r>
              <a:rPr lang="en-US" b="1" dirty="0"/>
              <a:t>F</a:t>
            </a:r>
            <a:r>
              <a:rPr lang="en-US" b="1" dirty="0" smtClean="0"/>
              <a:t>irst</a:t>
            </a:r>
            <a:r>
              <a:rPr lang="en-US" dirty="0" smtClean="0"/>
              <a:t> and </a:t>
            </a:r>
            <a:r>
              <a:rPr lang="en-US" b="1" dirty="0"/>
              <a:t>S</a:t>
            </a:r>
            <a:r>
              <a:rPr lang="en-US" b="1" dirty="0" smtClean="0"/>
              <a:t>econd</a:t>
            </a:r>
            <a:r>
              <a:rPr lang="en-US" dirty="0" smtClean="0"/>
              <a:t> drop-down menus determine the content of the two groups. </a:t>
            </a:r>
            <a:endParaRPr lang="en-US" dirty="0"/>
          </a:p>
          <a:p>
            <a:pPr marL="1089025" lvl="2" indent="-342900" eaLnBrk="1" hangingPunct="1">
              <a:buSzPct val="100000"/>
              <a:buFont typeface="Wingdings" pitchFamily="2" charset="2"/>
              <a:buChar char="ü"/>
              <a:defRPr/>
            </a:pPr>
            <a:r>
              <a:rPr lang="en-US" dirty="0" smtClean="0">
                <a:ea typeface="ＭＳ Ｐゴシック" pitchFamily="34" charset="-128"/>
              </a:rPr>
              <a:t>For the </a:t>
            </a:r>
            <a:r>
              <a:rPr lang="en-US" b="1" dirty="0" smtClean="0">
                <a:ea typeface="ＭＳ Ｐゴシック" pitchFamily="34" charset="-128"/>
              </a:rPr>
              <a:t>First </a:t>
            </a:r>
            <a:r>
              <a:rPr lang="en-US" dirty="0" smtClean="0">
                <a:ea typeface="ＭＳ Ｐゴシック" pitchFamily="34" charset="-128"/>
              </a:rPr>
              <a:t>group you have the option to chose from </a:t>
            </a:r>
            <a:r>
              <a:rPr lang="en-US" b="1" i="1" dirty="0" smtClean="0">
                <a:ea typeface="ＭＳ Ｐゴシック" pitchFamily="34" charset="-128"/>
              </a:rPr>
              <a:t>Native Frequency </a:t>
            </a:r>
            <a:r>
              <a:rPr lang="en-US" dirty="0" smtClean="0">
                <a:ea typeface="ＭＳ Ｐゴシック" pitchFamily="34" charset="-128"/>
              </a:rPr>
              <a:t>(default) or lower frequency such as </a:t>
            </a:r>
            <a:r>
              <a:rPr lang="en-US" b="1" dirty="0" smtClean="0">
                <a:ea typeface="ＭＳ Ｐゴシック" pitchFamily="34" charset="-128"/>
              </a:rPr>
              <a:t>Annual</a:t>
            </a:r>
            <a:r>
              <a:rPr lang="en-US" dirty="0" smtClean="0">
                <a:ea typeface="ＭＳ Ｐゴシック" pitchFamily="34" charset="-128"/>
              </a:rPr>
              <a:t> (and </a:t>
            </a:r>
            <a:r>
              <a:rPr lang="en-US" b="1" dirty="0" smtClean="0">
                <a:ea typeface="ＭＳ Ｐゴシック" pitchFamily="34" charset="-128"/>
              </a:rPr>
              <a:t>Quarterly</a:t>
            </a:r>
            <a:r>
              <a:rPr lang="en-US" dirty="0" smtClean="0">
                <a:ea typeface="ＭＳ Ｐゴシック" pitchFamily="34" charset="-128"/>
              </a:rPr>
              <a:t> if your native frequency is </a:t>
            </a:r>
            <a:r>
              <a:rPr lang="en-US" i="1" dirty="0" smtClean="0">
                <a:ea typeface="ＭＳ Ｐゴシック" pitchFamily="34" charset="-128"/>
              </a:rPr>
              <a:t>Monthly</a:t>
            </a:r>
            <a:r>
              <a:rPr lang="en-US" dirty="0" smtClean="0">
                <a:ea typeface="ＭＳ Ｐゴシック" pitchFamily="34" charset="-128"/>
              </a:rPr>
              <a:t>). </a:t>
            </a:r>
          </a:p>
          <a:p>
            <a:pPr marL="1089025" lvl="2" indent="-342900" eaLnBrk="1" hangingPunct="1">
              <a:buSzPct val="100000"/>
              <a:buFont typeface="Wingdings" pitchFamily="2" charset="2"/>
              <a:buChar char="ü"/>
              <a:defRPr/>
            </a:pPr>
            <a:r>
              <a:rPr lang="en-US" dirty="0" smtClean="0">
                <a:ea typeface="ＭＳ Ｐゴシック" pitchFamily="34" charset="-128"/>
              </a:rPr>
              <a:t>For the </a:t>
            </a:r>
            <a:r>
              <a:rPr lang="en-US" b="1" dirty="0" smtClean="0">
                <a:ea typeface="ＭＳ Ｐゴシック" pitchFamily="34" charset="-128"/>
              </a:rPr>
              <a:t>Second</a:t>
            </a:r>
            <a:r>
              <a:rPr lang="en-US" dirty="0" smtClean="0">
                <a:ea typeface="ＭＳ Ｐゴシック" pitchFamily="34" charset="-128"/>
              </a:rPr>
              <a:t> drop-down menu, you also have the option of choosing no second frequency.</a:t>
            </a:r>
          </a:p>
          <a:p>
            <a:pPr marL="746125" lvl="2" indent="0" eaLnBrk="1" hangingPunct="1">
              <a:buSzPct val="100000"/>
              <a:buNone/>
              <a:defRPr/>
            </a:pPr>
            <a:endParaRPr lang="en-US" dirty="0" smtClean="0">
              <a:ea typeface="ＭＳ Ｐゴシック" pitchFamily="34" charset="-128"/>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205" y="1983092"/>
            <a:ext cx="372427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4738" y="3145612"/>
            <a:ext cx="373380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4304549" y="4445191"/>
            <a:ext cx="4142765" cy="206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354330" lvl="2" indent="0" eaLnBrk="1" hangingPunct="1">
              <a:buSzPct val="100000"/>
              <a:buNone/>
              <a:defRPr/>
            </a:pPr>
            <a:r>
              <a:rPr lang="en-US" dirty="0" smtClean="0"/>
              <a:t>Note that in our earlier examples, we had two column groupings: in the </a:t>
            </a:r>
            <a:r>
              <a:rPr lang="en-US" b="1" dirty="0" smtClean="0"/>
              <a:t>First</a:t>
            </a:r>
            <a:r>
              <a:rPr lang="en-US" dirty="0" smtClean="0"/>
              <a:t> group, we had the data displayed in </a:t>
            </a:r>
            <a:r>
              <a:rPr lang="en-US" b="1" dirty="0" smtClean="0"/>
              <a:t>Native frequency </a:t>
            </a:r>
            <a:r>
              <a:rPr lang="en-US" dirty="0" smtClean="0"/>
              <a:t>(quarterly, in our case). In the </a:t>
            </a:r>
            <a:r>
              <a:rPr lang="en-US" b="1" dirty="0" smtClean="0"/>
              <a:t>Second</a:t>
            </a:r>
            <a:r>
              <a:rPr lang="en-US" dirty="0" smtClean="0"/>
              <a:t> group (column) the data was displayed in the </a:t>
            </a:r>
            <a:r>
              <a:rPr lang="en-US" b="1" dirty="0" smtClean="0"/>
              <a:t>Annual </a:t>
            </a:r>
            <a:r>
              <a:rPr lang="en-US" dirty="0" smtClean="0"/>
              <a:t>format and we used two different ways to convert the frequency (average and sum). </a:t>
            </a:r>
            <a:endParaRPr lang="en-US" dirty="0" smtClean="0">
              <a:ea typeface="ＭＳ Ｐゴシック" pitchFamily="34" charset="-128"/>
            </a:endParaRPr>
          </a:p>
          <a:p>
            <a:pPr marL="746125" lvl="2" indent="0" eaLnBrk="1" hangingPunct="1">
              <a:buSzPct val="100000"/>
              <a:buNone/>
              <a:defRPr/>
            </a:pPr>
            <a:endParaRPr lang="en-US" dirty="0" smtClean="0"/>
          </a:p>
        </p:txBody>
      </p:sp>
    </p:spTree>
    <p:extLst>
      <p:ext uri="{BB962C8B-B14F-4D97-AF65-F5344CB8AC3E}">
        <p14:creationId xmlns:p14="http://schemas.microsoft.com/office/powerpoint/2010/main" val="28143563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Table Options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35</a:t>
            </a:fld>
            <a:endParaRPr lang="en-US" sz="800" smtClean="0"/>
          </a:p>
        </p:txBody>
      </p:sp>
      <p:sp>
        <p:nvSpPr>
          <p:cNvPr id="8" name="Rectangle 3"/>
          <p:cNvSpPr txBox="1">
            <a:spLocks noChangeArrowheads="1"/>
          </p:cNvSpPr>
          <p:nvPr/>
        </p:nvSpPr>
        <p:spPr bwMode="auto">
          <a:xfrm>
            <a:off x="245116" y="1886142"/>
            <a:ext cx="4021323" cy="391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Column Groupings: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a:ea typeface="ＭＳ Ｐゴシック" pitchFamily="34" charset="-128"/>
              </a:rPr>
              <a:t>Open </a:t>
            </a:r>
            <a:r>
              <a:rPr lang="en-US" b="1" i="1" dirty="0" smtClean="0">
                <a:ea typeface="ＭＳ Ｐゴシック" pitchFamily="34" charset="-128"/>
              </a:rPr>
              <a:t>group01 </a:t>
            </a:r>
            <a:r>
              <a:rPr lang="en-US" dirty="0" smtClean="0">
                <a:ea typeface="ＭＳ Ｐゴシック" pitchFamily="34" charset="-128"/>
              </a:rPr>
              <a:t>in the </a:t>
            </a:r>
            <a:r>
              <a:rPr lang="en-US" b="1" i="1" dirty="0" smtClean="0">
                <a:ea typeface="ＭＳ Ｐゴシック" pitchFamily="34" charset="-128"/>
              </a:rPr>
              <a:t>DDT</a:t>
            </a:r>
            <a:r>
              <a:rPr lang="en-US" b="1" dirty="0" smtClean="0">
                <a:ea typeface="ＭＳ Ｐゴシック" pitchFamily="34" charset="-128"/>
              </a:rPr>
              <a:t> </a:t>
            </a:r>
            <a:r>
              <a:rPr lang="en-US" dirty="0">
                <a:ea typeface="ＭＳ Ｐゴシック" pitchFamily="34" charset="-128"/>
              </a:rPr>
              <a:t>page in the </a:t>
            </a:r>
            <a:r>
              <a:rPr lang="en-US" b="1" i="1" dirty="0">
                <a:ea typeface="ＭＳ Ｐゴシック" pitchFamily="34" charset="-128"/>
              </a:rPr>
              <a:t>Data1.wf1 </a:t>
            </a:r>
            <a:r>
              <a:rPr lang="en-US" dirty="0" err="1">
                <a:ea typeface="ＭＳ Ｐゴシック" pitchFamily="34" charset="-128"/>
              </a:rPr>
              <a:t>workfile</a:t>
            </a:r>
            <a:r>
              <a:rPr lang="en-US" dirty="0">
                <a:ea typeface="ＭＳ Ｐゴシック" pitchFamily="34" charset="-128"/>
              </a:rPr>
              <a:t>. Click  </a:t>
            </a:r>
            <a:r>
              <a:rPr lang="en-US" b="1" dirty="0">
                <a:ea typeface="ＭＳ Ｐゴシック" pitchFamily="34" charset="-128"/>
              </a:rPr>
              <a:t>View </a:t>
            </a:r>
            <a:r>
              <a:rPr lang="en-US" sz="1600" b="1" dirty="0"/>
              <a:t>→ </a:t>
            </a:r>
            <a:r>
              <a:rPr lang="en-US" b="1" dirty="0">
                <a:ea typeface="ＭＳ Ｐゴシック" pitchFamily="34" charset="-128"/>
              </a:rPr>
              <a:t>Dated Data Table </a:t>
            </a:r>
            <a:r>
              <a:rPr lang="en-US" dirty="0">
                <a:ea typeface="ＭＳ Ｐゴシック" pitchFamily="34" charset="-128"/>
              </a:rPr>
              <a:t>on the top menu</a:t>
            </a:r>
            <a:r>
              <a:rPr lang="en-US" dirty="0" smtClean="0">
                <a:ea typeface="ＭＳ Ｐゴシック" pitchFamily="34" charset="-128"/>
              </a:rPr>
              <a:t>.</a:t>
            </a:r>
          </a:p>
          <a:p>
            <a:pPr marL="1089025" lvl="2" indent="-342900" eaLnBrk="1" hangingPunct="1">
              <a:buSzPct val="100000"/>
              <a:buFont typeface="+mj-lt"/>
              <a:buAutoNum type="arabicPeriod"/>
              <a:defRPr/>
            </a:pPr>
            <a:r>
              <a:rPr lang="en-US" dirty="0" smtClean="0">
                <a:ea typeface="ＭＳ Ｐゴシック" pitchFamily="34" charset="-128"/>
              </a:rPr>
              <a:t>Click the                  button in the top menu. This brings up the </a:t>
            </a:r>
            <a:r>
              <a:rPr lang="en-US" b="1" i="1" dirty="0" smtClean="0">
                <a:ea typeface="ＭＳ Ｐゴシック" pitchFamily="34" charset="-128"/>
              </a:rPr>
              <a:t>Dated data table </a:t>
            </a:r>
            <a:r>
              <a:rPr lang="en-US" b="1" i="1" dirty="0">
                <a:ea typeface="ＭＳ Ｐゴシック" pitchFamily="34" charset="-128"/>
              </a:rPr>
              <a:t>o</a:t>
            </a:r>
            <a:r>
              <a:rPr lang="en-US" b="1" i="1" dirty="0" smtClean="0">
                <a:ea typeface="ＭＳ Ｐゴシック" pitchFamily="34" charset="-128"/>
              </a:rPr>
              <a:t>ptions </a:t>
            </a:r>
            <a:r>
              <a:rPr lang="en-US" dirty="0" smtClean="0">
                <a:ea typeface="ＭＳ Ｐゴシック" pitchFamily="34" charset="-128"/>
              </a:rPr>
              <a:t>dialog box. Click on the </a:t>
            </a:r>
            <a:r>
              <a:rPr lang="en-US" b="1" dirty="0" smtClean="0">
                <a:ea typeface="ＭＳ Ｐゴシック" pitchFamily="34" charset="-128"/>
              </a:rPr>
              <a:t>Table Options </a:t>
            </a:r>
            <a:r>
              <a:rPr lang="en-US" dirty="0" smtClean="0">
                <a:ea typeface="ＭＳ Ｐゴシック" pitchFamily="34" charset="-128"/>
              </a:rPr>
              <a:t>tab.</a:t>
            </a:r>
          </a:p>
          <a:p>
            <a:pPr marL="1089025" lvl="2" indent="-342900" eaLnBrk="1" hangingPunct="1">
              <a:buSzPct val="100000"/>
              <a:buFont typeface="+mj-lt"/>
              <a:buAutoNum type="arabicPeriod"/>
              <a:defRPr/>
            </a:pPr>
            <a:r>
              <a:rPr lang="en-US" dirty="0" smtClean="0">
                <a:ea typeface="ＭＳ Ｐゴシック" pitchFamily="34" charset="-128"/>
              </a:rPr>
              <a:t>Under </a:t>
            </a:r>
            <a:r>
              <a:rPr lang="en-US" b="1" i="1" dirty="0" smtClean="0">
                <a:ea typeface="ＭＳ Ｐゴシック" pitchFamily="34" charset="-128"/>
              </a:rPr>
              <a:t>Column grouping frequency</a:t>
            </a:r>
            <a:r>
              <a:rPr lang="en-US" dirty="0" smtClean="0">
                <a:ea typeface="ＭＳ Ｐゴシック" pitchFamily="34" charset="-128"/>
              </a:rPr>
              <a:t>, select </a:t>
            </a:r>
            <a:r>
              <a:rPr lang="en-US" b="1" dirty="0" smtClean="0">
                <a:ea typeface="ＭＳ Ｐゴシック" pitchFamily="34" charset="-128"/>
              </a:rPr>
              <a:t>Annual</a:t>
            </a:r>
            <a:r>
              <a:rPr lang="en-US" dirty="0" smtClean="0">
                <a:ea typeface="ＭＳ Ｐゴシック" pitchFamily="34" charset="-128"/>
              </a:rPr>
              <a:t> from the </a:t>
            </a:r>
            <a:r>
              <a:rPr lang="en-US" b="1" i="1" dirty="0" smtClean="0">
                <a:ea typeface="ＭＳ Ｐゴシック" pitchFamily="34" charset="-128"/>
              </a:rPr>
              <a:t>First </a:t>
            </a:r>
            <a:r>
              <a:rPr lang="en-US" dirty="0" smtClean="0">
                <a:ea typeface="ＭＳ Ｐゴシック" pitchFamily="34" charset="-128"/>
              </a:rPr>
              <a:t>drop-down menu. Select </a:t>
            </a:r>
            <a:r>
              <a:rPr lang="en-US" b="1" dirty="0" smtClean="0">
                <a:ea typeface="ＭＳ Ｐゴシック" pitchFamily="34" charset="-128"/>
              </a:rPr>
              <a:t>None</a:t>
            </a:r>
            <a:r>
              <a:rPr lang="en-US" dirty="0" smtClean="0">
                <a:ea typeface="ＭＳ Ｐゴシック" pitchFamily="34" charset="-128"/>
              </a:rPr>
              <a:t> for the </a:t>
            </a:r>
            <a:r>
              <a:rPr lang="en-US" b="1" i="1" dirty="0" smtClean="0">
                <a:ea typeface="ＭＳ Ｐゴシック" pitchFamily="34" charset="-128"/>
              </a:rPr>
              <a:t>Second</a:t>
            </a:r>
            <a:r>
              <a:rPr lang="en-US" dirty="0" smtClean="0">
                <a:ea typeface="ＭＳ Ｐゴシック" pitchFamily="34" charset="-128"/>
              </a:rPr>
              <a:t> drop-down menu.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 </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824" y="3168054"/>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6439" y="1886142"/>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468340" y="1172896"/>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Suppose we would like to suppress the Native Frequency and display only the data in Annual frequency (converted by averaging quarterly data).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Tree>
    <p:extLst>
      <p:ext uri="{BB962C8B-B14F-4D97-AF65-F5344CB8AC3E}">
        <p14:creationId xmlns:p14="http://schemas.microsoft.com/office/powerpoint/2010/main" val="35932903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Table Options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36</a:t>
            </a:fld>
            <a:endParaRPr lang="en-US" sz="800" smtClean="0"/>
          </a:p>
        </p:txBody>
      </p:sp>
      <p:sp>
        <p:nvSpPr>
          <p:cNvPr id="8" name="Rectangle 3"/>
          <p:cNvSpPr txBox="1">
            <a:spLocks noChangeArrowheads="1"/>
          </p:cNvSpPr>
          <p:nvPr/>
        </p:nvSpPr>
        <p:spPr bwMode="auto">
          <a:xfrm>
            <a:off x="245116" y="1287428"/>
            <a:ext cx="4130941"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651510" lvl="2" indent="-285750" eaLnBrk="1" hangingPunct="1">
              <a:buSzPct val="100000"/>
              <a:buFont typeface="Arial" pitchFamily="34" charset="0"/>
              <a:buChar char="•"/>
              <a:defRPr/>
            </a:pPr>
            <a:r>
              <a:rPr lang="en-US" sz="1600" dirty="0" smtClean="0">
                <a:ea typeface="ＭＳ Ｐゴシック" pitchFamily="34" charset="-128"/>
              </a:rPr>
              <a:t>The output is shown here.  The customization we performed has eliminated the quarterly data columns and the Dated Data Table now shows only annual data.</a:t>
            </a:r>
          </a:p>
        </p:txBody>
      </p:sp>
      <p:pic>
        <p:nvPicPr>
          <p:cNvPr id="4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6057" y="1287428"/>
            <a:ext cx="3657600" cy="443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txBox="1">
            <a:spLocks noChangeArrowheads="1"/>
          </p:cNvSpPr>
          <p:nvPr/>
        </p:nvSpPr>
        <p:spPr bwMode="gray">
          <a:xfrm>
            <a:off x="828627" y="3013552"/>
            <a:ext cx="3340602" cy="83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table03</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5004618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Table Options: Example 1</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37</a:t>
            </a:fld>
            <a:endParaRPr lang="en-US" sz="800" smtClean="0"/>
          </a:p>
        </p:txBody>
      </p:sp>
      <p:sp>
        <p:nvSpPr>
          <p:cNvPr id="8" name="Rectangle 3"/>
          <p:cNvSpPr txBox="1">
            <a:spLocks noChangeArrowheads="1"/>
          </p:cNvSpPr>
          <p:nvPr/>
        </p:nvSpPr>
        <p:spPr bwMode="auto">
          <a:xfrm>
            <a:off x="413882" y="2451439"/>
            <a:ext cx="4778604" cy="380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Data Display: Example 1</a:t>
            </a:r>
            <a:endParaRPr lang="en-US" u="sng" dirty="0"/>
          </a:p>
          <a:p>
            <a:pPr marL="1089025" lvl="2" indent="-342900" eaLnBrk="1" hangingPunct="1">
              <a:buSzPct val="100000"/>
              <a:buFont typeface="+mj-lt"/>
              <a:buAutoNum type="arabicPeriod"/>
              <a:defRPr/>
            </a:pPr>
            <a:r>
              <a:rPr lang="en-US" dirty="0">
                <a:ea typeface="ＭＳ Ｐゴシック" pitchFamily="34" charset="-128"/>
              </a:rPr>
              <a:t>Open the dated data table view of </a:t>
            </a:r>
            <a:r>
              <a:rPr lang="en-US" b="1" i="1" dirty="0">
                <a:ea typeface="ＭＳ Ｐゴシック" pitchFamily="34" charset="-128"/>
              </a:rPr>
              <a:t>group01</a:t>
            </a:r>
            <a:r>
              <a:rPr lang="en-US" b="1" dirty="0">
                <a:ea typeface="ＭＳ Ｐゴシック" pitchFamily="34" charset="-128"/>
              </a:rPr>
              <a:t> </a:t>
            </a:r>
            <a:r>
              <a:rPr lang="en-US" dirty="0">
                <a:ea typeface="ＭＳ Ｐゴシック" pitchFamily="34" charset="-128"/>
              </a:rPr>
              <a:t>by clicking </a:t>
            </a:r>
            <a:r>
              <a:rPr lang="en-US" b="1" dirty="0">
                <a:ea typeface="ＭＳ Ｐゴシック" pitchFamily="34" charset="-128"/>
              </a:rPr>
              <a:t>View </a:t>
            </a:r>
            <a:r>
              <a:rPr lang="en-US" sz="1600" b="1" dirty="0"/>
              <a:t>→ </a:t>
            </a:r>
            <a:r>
              <a:rPr lang="en-US" b="1" dirty="0">
                <a:ea typeface="ＭＳ Ｐゴシック" pitchFamily="34" charset="-128"/>
              </a:rPr>
              <a:t>Dated Data Table </a:t>
            </a:r>
            <a:r>
              <a:rPr lang="en-US" dirty="0">
                <a:ea typeface="ＭＳ Ｐゴシック" pitchFamily="34" charset="-128"/>
              </a:rPr>
              <a:t>on the top </a:t>
            </a:r>
            <a:r>
              <a:rPr lang="en-US" dirty="0" smtClean="0">
                <a:ea typeface="ＭＳ Ｐゴシック" pitchFamily="34" charset="-128"/>
              </a:rPr>
              <a:t>menu.</a:t>
            </a:r>
          </a:p>
          <a:p>
            <a:pPr marL="1089025" lvl="2" indent="-342900" eaLnBrk="1" hangingPunct="1">
              <a:buSzPct val="100000"/>
              <a:buFont typeface="+mj-lt"/>
              <a:buAutoNum type="arabicPeriod"/>
              <a:defRPr/>
            </a:pPr>
            <a:r>
              <a:rPr lang="en-US" dirty="0" smtClean="0">
                <a:ea typeface="ＭＳ Ｐゴシック" pitchFamily="34" charset="-128"/>
              </a:rPr>
              <a:t>Click the                  button on the top menu. The </a:t>
            </a:r>
            <a:r>
              <a:rPr lang="en-US" b="1" dirty="0" smtClean="0">
                <a:ea typeface="ＭＳ Ｐゴシック" pitchFamily="34" charset="-128"/>
              </a:rPr>
              <a:t>Dated </a:t>
            </a:r>
            <a:r>
              <a:rPr lang="en-US" b="1" dirty="0">
                <a:ea typeface="ＭＳ Ｐゴシック" pitchFamily="34" charset="-128"/>
              </a:rPr>
              <a:t>data table options </a:t>
            </a:r>
            <a:r>
              <a:rPr lang="en-US" dirty="0">
                <a:ea typeface="ＭＳ Ｐゴシック" pitchFamily="34" charset="-128"/>
              </a:rPr>
              <a:t>dialog </a:t>
            </a:r>
            <a:r>
              <a:rPr lang="en-US" dirty="0" smtClean="0">
                <a:ea typeface="ＭＳ Ｐゴシック" pitchFamily="34" charset="-128"/>
              </a:rPr>
              <a:t>box opens up. </a:t>
            </a:r>
            <a:endParaRPr lang="en-US" dirty="0" smtClean="0"/>
          </a:p>
          <a:p>
            <a:pPr marL="1089025" lvl="2" indent="-342900" eaLnBrk="1" hangingPunct="1">
              <a:buSzPct val="100000"/>
              <a:buFont typeface="+mj-lt"/>
              <a:buAutoNum type="arabicPeriod"/>
              <a:defRPr/>
            </a:pPr>
            <a:r>
              <a:rPr lang="en-US" dirty="0" smtClean="0"/>
              <a:t>In the </a:t>
            </a:r>
            <a:r>
              <a:rPr lang="en-US" b="1" i="1" dirty="0" smtClean="0"/>
              <a:t>Table </a:t>
            </a:r>
            <a:r>
              <a:rPr lang="en-US" b="1" i="1" dirty="0"/>
              <a:t>O</a:t>
            </a:r>
            <a:r>
              <a:rPr lang="en-US" b="1" i="1" dirty="0" smtClean="0"/>
              <a:t>ptions </a:t>
            </a:r>
            <a:r>
              <a:rPr lang="en-US" dirty="0" smtClean="0"/>
              <a:t>tab, u</a:t>
            </a:r>
            <a:r>
              <a:rPr lang="en-US" dirty="0" smtClean="0">
                <a:ea typeface="ＭＳ Ｐゴシック" pitchFamily="34" charset="-128"/>
              </a:rPr>
              <a:t>nder </a:t>
            </a:r>
            <a:r>
              <a:rPr lang="en-US" b="1" i="1" dirty="0">
                <a:ea typeface="ＭＳ Ｐゴシック" pitchFamily="34" charset="-128"/>
              </a:rPr>
              <a:t>Column grouping frequency</a:t>
            </a:r>
            <a:r>
              <a:rPr lang="en-US" dirty="0">
                <a:ea typeface="ＭＳ Ｐゴシック" pitchFamily="34" charset="-128"/>
              </a:rPr>
              <a:t>, select </a:t>
            </a:r>
            <a:r>
              <a:rPr lang="en-US" b="1" dirty="0">
                <a:ea typeface="ＭＳ Ｐゴシック" pitchFamily="34" charset="-128"/>
              </a:rPr>
              <a:t>Annual</a:t>
            </a:r>
            <a:r>
              <a:rPr lang="en-US" dirty="0">
                <a:ea typeface="ＭＳ Ｐゴシック" pitchFamily="34" charset="-128"/>
              </a:rPr>
              <a:t> from the </a:t>
            </a:r>
            <a:r>
              <a:rPr lang="en-US" b="1" i="1" dirty="0">
                <a:ea typeface="ＭＳ Ｐゴシック" pitchFamily="34" charset="-128"/>
              </a:rPr>
              <a:t>First </a:t>
            </a:r>
            <a:r>
              <a:rPr lang="en-US" dirty="0">
                <a:ea typeface="ＭＳ Ｐゴシック" pitchFamily="34" charset="-128"/>
              </a:rPr>
              <a:t>drop-down menu. Select </a:t>
            </a:r>
            <a:r>
              <a:rPr lang="en-US" b="1" dirty="0">
                <a:ea typeface="ＭＳ Ｐゴシック" pitchFamily="34" charset="-128"/>
              </a:rPr>
              <a:t>None</a:t>
            </a:r>
            <a:r>
              <a:rPr lang="en-US" dirty="0">
                <a:ea typeface="ＭＳ Ｐゴシック" pitchFamily="34" charset="-128"/>
              </a:rPr>
              <a:t> for the </a:t>
            </a:r>
            <a:r>
              <a:rPr lang="en-US" b="1" i="1" dirty="0">
                <a:ea typeface="ＭＳ Ｐゴシック" pitchFamily="34" charset="-128"/>
              </a:rPr>
              <a:t>Second</a:t>
            </a:r>
            <a:r>
              <a:rPr lang="en-US" dirty="0">
                <a:ea typeface="ＭＳ Ｐゴシック" pitchFamily="34" charset="-128"/>
              </a:rPr>
              <a:t> drop-down menu. </a:t>
            </a:r>
          </a:p>
          <a:p>
            <a:pPr marL="1089025" lvl="2" indent="-342900" eaLnBrk="1" hangingPunct="1">
              <a:buSzPct val="100000"/>
              <a:buFont typeface="+mj-lt"/>
              <a:buAutoNum type="arabicPeriod"/>
              <a:defRPr/>
            </a:pPr>
            <a:r>
              <a:rPr lang="en-US" dirty="0" smtClean="0"/>
              <a:t>Select the </a:t>
            </a:r>
            <a:r>
              <a:rPr lang="en-US" b="1" i="1" dirty="0" smtClean="0"/>
              <a:t>Data display </a:t>
            </a:r>
            <a:r>
              <a:rPr lang="en-US" dirty="0" smtClean="0"/>
              <a:t>field and type the number 4 in the empty field next to it. This instructs EViews to display 4 years per row.</a:t>
            </a:r>
          </a:p>
          <a:p>
            <a:pPr marL="1089025" lvl="2" indent="-342900" eaLnBrk="1" hangingPunct="1">
              <a:buSzPct val="100000"/>
              <a:buFont typeface="+mj-lt"/>
              <a:buAutoNum type="arabicPeriod"/>
              <a:defRPr/>
            </a:pPr>
            <a:r>
              <a:rPr lang="en-US" dirty="0" smtClean="0"/>
              <a:t>Click </a:t>
            </a:r>
            <a:r>
              <a:rPr lang="en-US" b="1" dirty="0" smtClean="0"/>
              <a:t>OK</a:t>
            </a:r>
            <a:r>
              <a:rPr lang="en-US" dirty="0" smtClean="0"/>
              <a:t>. </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089" y="2982461"/>
            <a:ext cx="36480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3"/>
          <p:cNvSpPr txBox="1">
            <a:spLocks noChangeArrowheads="1"/>
          </p:cNvSpPr>
          <p:nvPr/>
        </p:nvSpPr>
        <p:spPr bwMode="auto">
          <a:xfrm>
            <a:off x="334215" y="1254553"/>
            <a:ext cx="8123274" cy="133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control the amount of data contained in each line of the Dated Data Table output through the </a:t>
            </a:r>
            <a:r>
              <a:rPr lang="en-US" sz="1800" b="1" i="1" dirty="0" smtClean="0">
                <a:ea typeface="ＭＳ Ｐゴシック" pitchFamily="34" charset="-128"/>
              </a:rPr>
              <a:t>Data display </a:t>
            </a:r>
            <a:r>
              <a:rPr lang="en-US" sz="1800" dirty="0" smtClean="0">
                <a:ea typeface="ＭＳ Ｐゴシック" pitchFamily="34" charset="-128"/>
              </a:rPr>
              <a:t>field. </a:t>
            </a:r>
          </a:p>
          <a:p>
            <a:pPr marL="171450" lvl="2" indent="-171450" eaLnBrk="1" hangingPunct="1">
              <a:spcBef>
                <a:spcPts val="600"/>
              </a:spcBef>
              <a:buFont typeface="Times" pitchFamily="17" charset="0"/>
              <a:buChar char="•"/>
              <a:defRPr/>
            </a:pPr>
            <a:r>
              <a:rPr lang="en-US" sz="1800" kern="1200" dirty="0" smtClean="0">
                <a:ea typeface="ＭＳ Ｐゴシック" pitchFamily="34" charset="-128"/>
              </a:rPr>
              <a:t>For example, </a:t>
            </a:r>
            <a:r>
              <a:rPr lang="en-US" sz="1800" dirty="0" smtClean="0"/>
              <a:t>you </a:t>
            </a:r>
            <a:r>
              <a:rPr lang="en-US" sz="1800" dirty="0"/>
              <a:t>can display multiple years of data in a row or single year of data with a subset of observations from that year.</a:t>
            </a:r>
          </a:p>
          <a:p>
            <a:pPr eaLnBrk="1" hangingPunct="1">
              <a:spcBef>
                <a:spcPts val="600"/>
              </a:spcBef>
              <a:buFont typeface="Times" pitchFamily="17" charset="0"/>
              <a:buChar char="•"/>
              <a:defRPr/>
            </a:pP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337" y="3468236"/>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71038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Table Options: Example 1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38</a:t>
            </a:fld>
            <a:endParaRPr lang="en-US" sz="800" smtClean="0"/>
          </a:p>
        </p:txBody>
      </p:sp>
      <p:sp>
        <p:nvSpPr>
          <p:cNvPr id="8" name="Rectangle 3"/>
          <p:cNvSpPr txBox="1">
            <a:spLocks noChangeArrowheads="1"/>
          </p:cNvSpPr>
          <p:nvPr/>
        </p:nvSpPr>
        <p:spPr bwMode="auto">
          <a:xfrm>
            <a:off x="201573" y="1274946"/>
            <a:ext cx="4403084"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lvl="1" eaLnBrk="1" hangingPunct="1">
              <a:buSzPct val="100000"/>
              <a:buFont typeface="Arial" pitchFamily="34" charset="0"/>
              <a:buChar char="•"/>
              <a:defRPr/>
            </a:pPr>
            <a:r>
              <a:rPr lang="en-US" sz="1600" dirty="0" smtClean="0">
                <a:ea typeface="ＭＳ Ｐゴシック" pitchFamily="34" charset="-128"/>
              </a:rPr>
              <a:t>The output is shown here. The Dated Data Table has now added more columns (three additional columns) to the display. This is esthetically more pleasing than the display shown in the previous example. </a:t>
            </a:r>
            <a:endParaRPr lang="en-US" dirty="0" smtClean="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7571" y="1274946"/>
            <a:ext cx="3987729" cy="3895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txBox="1">
            <a:spLocks noChangeArrowheads="1"/>
          </p:cNvSpPr>
          <p:nvPr/>
        </p:nvSpPr>
        <p:spPr bwMode="gray">
          <a:xfrm>
            <a:off x="828627" y="3013552"/>
            <a:ext cx="3340602" cy="83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table04</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7933197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a:t>
            </a:r>
            <a:endParaRPr lang="en-US" sz="2000" dirty="0" smtClean="0">
              <a:ea typeface="ＭＳ Ｐゴシック" pitchFamily="34" charset="-128"/>
            </a:endParaRPr>
          </a:p>
        </p:txBody>
      </p:sp>
      <p:sp>
        <p:nvSpPr>
          <p:cNvPr id="9" name="Content Placeholder 2"/>
          <p:cNvSpPr>
            <a:spLocks noGrp="1"/>
          </p:cNvSpPr>
          <p:nvPr>
            <p:ph idx="1"/>
          </p:nvPr>
        </p:nvSpPr>
        <p:spPr>
          <a:xfrm>
            <a:off x="391818" y="1263110"/>
            <a:ext cx="4192588" cy="4691375"/>
          </a:xfrm>
        </p:spPr>
        <p:txBody>
          <a:bodyPr/>
          <a:lstStyle/>
          <a:p>
            <a:r>
              <a:rPr lang="en-US" sz="1800" dirty="0" smtClean="0"/>
              <a:t>The </a:t>
            </a:r>
            <a:r>
              <a:rPr lang="en-US" sz="1800" b="1" dirty="0" smtClean="0"/>
              <a:t>Data Format</a:t>
            </a:r>
            <a:r>
              <a:rPr lang="en-US" sz="1800" dirty="0" smtClean="0"/>
              <a:t> tab of the </a:t>
            </a:r>
            <a:r>
              <a:rPr lang="en-US" sz="1800" b="1" i="1" dirty="0" smtClean="0"/>
              <a:t>Dated data table options</a:t>
            </a:r>
            <a:r>
              <a:rPr lang="en-US" sz="1800" dirty="0" smtClean="0"/>
              <a:t> dialog box determines the actual values and display formats of the data in the table.</a:t>
            </a:r>
          </a:p>
          <a:p>
            <a:r>
              <a:rPr lang="en-US" sz="1800" dirty="0" smtClean="0"/>
              <a:t>You can control the following settings:</a:t>
            </a:r>
          </a:p>
          <a:p>
            <a:pPr lvl="1">
              <a:buFont typeface="Wingdings" pitchFamily="2" charset="2"/>
              <a:buChar char="ü"/>
            </a:pPr>
            <a:r>
              <a:rPr lang="en-US" sz="1400" b="1" dirty="0" smtClean="0"/>
              <a:t>Data to customize </a:t>
            </a:r>
            <a:r>
              <a:rPr lang="en-US" sz="1400" dirty="0" smtClean="0"/>
              <a:t>– here you can select whether you want to display one or two lines of values for each series in the group.</a:t>
            </a:r>
            <a:endParaRPr lang="en-US" sz="1400" dirty="0"/>
          </a:p>
          <a:p>
            <a:pPr lvl="1">
              <a:buFont typeface="Wingdings" pitchFamily="2" charset="2"/>
              <a:buChar char="ü"/>
            </a:pPr>
            <a:r>
              <a:rPr lang="en-US" sz="1400" b="1" dirty="0" smtClean="0"/>
              <a:t>Display options/Transformation </a:t>
            </a:r>
            <a:r>
              <a:rPr lang="en-US" sz="1400" dirty="0" smtClean="0"/>
              <a:t>– here you can select whether you want to display the original data or transformations of data. </a:t>
            </a:r>
            <a:endParaRPr lang="en-US" sz="1400" dirty="0"/>
          </a:p>
          <a:p>
            <a:pPr lvl="1">
              <a:buFont typeface="Wingdings" pitchFamily="2" charset="2"/>
              <a:buChar char="ü"/>
            </a:pPr>
            <a:r>
              <a:rPr lang="en-US" sz="1400" b="1" dirty="0" smtClean="0"/>
              <a:t>Display options/Frequency Conversion – </a:t>
            </a:r>
            <a:r>
              <a:rPr lang="en-US" sz="1400" dirty="0" smtClean="0"/>
              <a:t>here you can select </a:t>
            </a:r>
            <a:r>
              <a:rPr lang="en-US" sz="1400" dirty="0"/>
              <a:t>t</a:t>
            </a:r>
            <a:r>
              <a:rPr lang="en-US" sz="1400" dirty="0" smtClean="0"/>
              <a:t>he method used to perform any frequency conversion.</a:t>
            </a:r>
            <a:endParaRPr lang="en-US" sz="1400" dirty="0"/>
          </a:p>
          <a:p>
            <a:pPr lvl="1">
              <a:buFont typeface="Wingdings" pitchFamily="2" charset="2"/>
              <a:buChar char="ü"/>
            </a:pPr>
            <a:r>
              <a:rPr lang="en-US" sz="1400" b="1" dirty="0" smtClean="0"/>
              <a:t>Data units &amp; label format </a:t>
            </a:r>
            <a:r>
              <a:rPr lang="en-US" sz="1400" dirty="0" smtClean="0"/>
              <a:t>– here you can select </a:t>
            </a:r>
            <a:r>
              <a:rPr lang="en-US" sz="1400" dirty="0"/>
              <a:t>t</a:t>
            </a:r>
            <a:r>
              <a:rPr lang="en-US" sz="1400" dirty="0" smtClean="0"/>
              <a:t>he format used to display numbers.</a:t>
            </a:r>
          </a:p>
          <a:p>
            <a:pPr marL="0" indent="0">
              <a:buNone/>
            </a:pPr>
            <a:endParaRPr lang="en-US" sz="1800" b="1" i="1" dirty="0" smtClean="0"/>
          </a:p>
          <a:p>
            <a:pPr marL="0" indent="0">
              <a:buNone/>
            </a:pPr>
            <a:endParaRPr lang="en-US" sz="1800" b="1" i="1" dirty="0"/>
          </a:p>
          <a:p>
            <a:pPr marL="0" indent="0">
              <a:buNone/>
            </a:pPr>
            <a:endParaRPr lang="en-US" sz="1800" b="1" i="1" dirty="0" smtClean="0"/>
          </a:p>
          <a:p>
            <a:pPr marL="0" indent="0">
              <a:buNone/>
            </a:pPr>
            <a:endParaRPr lang="en-US" sz="1800" b="1" i="1" dirty="0"/>
          </a:p>
          <a:p>
            <a:pPr marL="0" indent="0">
              <a:buNone/>
            </a:pPr>
            <a:endParaRPr lang="en-US" sz="1800" b="1" i="1" dirty="0"/>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39</a:t>
            </a:fld>
            <a:endParaRPr lang="en-US" sz="80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5290" y="1278894"/>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1009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dirty="0" smtClean="0">
                <a:ea typeface="ＭＳ Ｐゴシック" pitchFamily="34" charset="-128"/>
              </a:rPr>
              <a:t>Tables and Spools</a:t>
            </a:r>
          </a:p>
        </p:txBody>
      </p:sp>
      <p:sp>
        <p:nvSpPr>
          <p:cNvPr id="4100" name="Rectangle 3"/>
          <p:cNvSpPr>
            <a:spLocks noGrp="1" noChangeArrowheads="1"/>
          </p:cNvSpPr>
          <p:nvPr>
            <p:ph idx="1"/>
          </p:nvPr>
        </p:nvSpPr>
        <p:spPr>
          <a:xfrm>
            <a:off x="557650" y="1262973"/>
            <a:ext cx="8150416" cy="5050741"/>
          </a:xfrm>
        </p:spPr>
        <p:txBody>
          <a:bodyPr/>
          <a:lstStyle/>
          <a:p>
            <a:pPr eaLnBrk="1" hangingPunct="1">
              <a:spcBef>
                <a:spcPts val="600"/>
              </a:spcBef>
              <a:buFont typeface="Times" pitchFamily="17" charset="0"/>
              <a:buChar char="•"/>
              <a:defRPr/>
            </a:pPr>
            <a:r>
              <a:rPr lang="en-US" sz="1800" kern="1200" dirty="0" smtClean="0">
                <a:ea typeface="ＭＳ Ｐゴシック" pitchFamily="34" charset="-128"/>
              </a:rPr>
              <a:t>Tables and Spools are output objects that are very useful when organizing and presenting your results.</a:t>
            </a:r>
          </a:p>
          <a:p>
            <a:pPr eaLnBrk="1" hangingPunct="1">
              <a:spcBef>
                <a:spcPts val="600"/>
              </a:spcBef>
              <a:buFont typeface="Times" pitchFamily="17" charset="0"/>
              <a:buChar char="•"/>
              <a:defRPr/>
            </a:pPr>
            <a:r>
              <a:rPr lang="en-US" sz="1800" kern="1200" dirty="0" smtClean="0">
                <a:ea typeface="ＭＳ Ｐゴシック" pitchFamily="34" charset="-128"/>
              </a:rPr>
              <a:t>Tables are the basis of presentation output, whereas spools hold multiple collections of output objects (tables, graphs, equations). Spools are useful for organizing results and for working with multiple objects. </a:t>
            </a:r>
          </a:p>
          <a:p>
            <a:pPr eaLnBrk="1" hangingPunct="1">
              <a:spcBef>
                <a:spcPts val="600"/>
              </a:spcBef>
              <a:buFont typeface="Times" pitchFamily="17" charset="0"/>
              <a:buChar char="•"/>
              <a:defRPr/>
            </a:pPr>
            <a:r>
              <a:rPr lang="en-US" sz="1800" kern="1200" dirty="0" smtClean="0">
                <a:ea typeface="ＭＳ Ｐゴシック" pitchFamily="34" charset="-128"/>
              </a:rPr>
              <a:t>EViews provides sophisticated tools for customizing the appearance of tables and for managing spools (add/delete/rearrange objects). </a:t>
            </a:r>
          </a:p>
          <a:p>
            <a:pPr eaLnBrk="1" hangingPunct="1">
              <a:spcBef>
                <a:spcPts val="600"/>
              </a:spcBef>
              <a:buFont typeface="Times" pitchFamily="17" charset="0"/>
              <a:buChar char="•"/>
              <a:defRPr/>
            </a:pPr>
            <a:r>
              <a:rPr lang="en-US" sz="1800" kern="1200" dirty="0" smtClean="0">
                <a:ea typeface="ＭＳ Ｐゴシック" pitchFamily="34" charset="-128"/>
              </a:rPr>
              <a:t>The main topics of this tutorial are: </a:t>
            </a:r>
            <a:endParaRPr lang="en-US" sz="1800" kern="1200" dirty="0">
              <a:ea typeface="ＭＳ Ｐゴシック" pitchFamily="34" charset="-128"/>
            </a:endParaRPr>
          </a:p>
          <a:p>
            <a:pPr lvl="1" eaLnBrk="1" hangingPunct="1">
              <a:buFont typeface="Wingdings" pitchFamily="2" charset="2"/>
              <a:buChar char="ü"/>
              <a:defRPr/>
            </a:pPr>
            <a:r>
              <a:rPr lang="en-US" sz="1600" kern="1200" dirty="0" smtClean="0">
                <a:ea typeface="ＭＳ Ｐゴシック" pitchFamily="34" charset="-128"/>
              </a:rPr>
              <a:t> Tables</a:t>
            </a:r>
            <a:endParaRPr lang="en-US" sz="1600" kern="1200" dirty="0">
              <a:ea typeface="ＭＳ Ｐゴシック" pitchFamily="34" charset="-128"/>
            </a:endParaRPr>
          </a:p>
          <a:p>
            <a:pPr lvl="2" eaLnBrk="1" hangingPunct="1">
              <a:buFont typeface="Wingdings" pitchFamily="2" charset="2"/>
              <a:buChar char="ü"/>
              <a:defRPr/>
            </a:pPr>
            <a:r>
              <a:rPr lang="en-US" kern="1200" dirty="0" smtClean="0">
                <a:ea typeface="ＭＳ Ｐゴシック" pitchFamily="34" charset="-128"/>
              </a:rPr>
              <a:t>Creating Tables</a:t>
            </a:r>
          </a:p>
          <a:p>
            <a:pPr lvl="2" eaLnBrk="1" hangingPunct="1">
              <a:buFont typeface="Wingdings" pitchFamily="2" charset="2"/>
              <a:buChar char="ü"/>
              <a:defRPr/>
            </a:pPr>
            <a:r>
              <a:rPr lang="en-US" kern="1200" dirty="0" smtClean="0">
                <a:ea typeface="ＭＳ Ｐゴシック" pitchFamily="34" charset="-128"/>
              </a:rPr>
              <a:t>Customizing Tables</a:t>
            </a:r>
          </a:p>
          <a:p>
            <a:pPr lvl="2" eaLnBrk="1" hangingPunct="1">
              <a:buFont typeface="Wingdings" pitchFamily="2" charset="2"/>
              <a:buChar char="ü"/>
              <a:defRPr/>
            </a:pPr>
            <a:r>
              <a:rPr lang="en-US" kern="1200" dirty="0" smtClean="0">
                <a:ea typeface="ＭＳ Ｐゴシック" pitchFamily="34" charset="-128"/>
              </a:rPr>
              <a:t>Saving/Copying Tables</a:t>
            </a:r>
            <a:endParaRPr lang="en-US" kern="1200" dirty="0">
              <a:ea typeface="ＭＳ Ｐゴシック" pitchFamily="34" charset="-128"/>
            </a:endParaRPr>
          </a:p>
          <a:p>
            <a:pPr lvl="1" eaLnBrk="1" hangingPunct="1">
              <a:buFont typeface="Wingdings" pitchFamily="2" charset="2"/>
              <a:buChar char="ü"/>
              <a:defRPr/>
            </a:pPr>
            <a:r>
              <a:rPr lang="en-US" sz="1600" kern="1200" dirty="0" smtClean="0">
                <a:ea typeface="ＭＳ Ｐゴシック" pitchFamily="34" charset="-128"/>
              </a:rPr>
              <a:t>Dated Data Tables</a:t>
            </a:r>
            <a:endParaRPr lang="en-US" sz="1600" kern="1200" dirty="0">
              <a:ea typeface="ＭＳ Ｐゴシック" pitchFamily="34" charset="-128"/>
            </a:endParaRPr>
          </a:p>
          <a:p>
            <a:pPr lvl="1" eaLnBrk="1" hangingPunct="1">
              <a:buFont typeface="Wingdings" pitchFamily="2" charset="2"/>
              <a:buChar char="ü"/>
              <a:defRPr/>
            </a:pPr>
            <a:r>
              <a:rPr lang="en-US" sz="1600" kern="1200" dirty="0" smtClean="0">
                <a:ea typeface="ＭＳ Ｐゴシック" pitchFamily="34" charset="-128"/>
              </a:rPr>
              <a:t>Spools </a:t>
            </a:r>
            <a:endParaRPr lang="en-US" sz="1600" kern="1200" dirty="0">
              <a:ea typeface="ＭＳ Ｐゴシック" pitchFamily="34" charset="-128"/>
            </a:endParaRPr>
          </a:p>
          <a:p>
            <a:pPr lvl="2" eaLnBrk="1" hangingPunct="1">
              <a:buFont typeface="Wingdings" pitchFamily="2" charset="2"/>
              <a:buChar char="ü"/>
              <a:defRPr/>
            </a:pPr>
            <a:r>
              <a:rPr lang="en-US" kern="1200" dirty="0" smtClean="0">
                <a:ea typeface="ＭＳ Ｐゴシック" pitchFamily="34" charset="-128"/>
              </a:rPr>
              <a:t>Creating Spools</a:t>
            </a:r>
          </a:p>
          <a:p>
            <a:pPr lvl="2" eaLnBrk="1" hangingPunct="1">
              <a:buFont typeface="Wingdings" pitchFamily="2" charset="2"/>
              <a:buChar char="ü"/>
              <a:defRPr/>
            </a:pPr>
            <a:r>
              <a:rPr lang="en-US" kern="1200" dirty="0" smtClean="0">
                <a:ea typeface="ＭＳ Ｐゴシック" pitchFamily="34" charset="-128"/>
              </a:rPr>
              <a:t>Managing Spools (adding/deleting/hiding/resizing objects)</a:t>
            </a:r>
          </a:p>
          <a:p>
            <a:pPr lvl="2" eaLnBrk="1" hangingPunct="1">
              <a:buFont typeface="Wingdings" pitchFamily="2" charset="2"/>
              <a:buChar char="ü"/>
              <a:defRPr/>
            </a:pPr>
            <a:r>
              <a:rPr lang="en-US" kern="1200" dirty="0" smtClean="0">
                <a:ea typeface="ＭＳ Ｐゴシック" pitchFamily="34" charset="-128"/>
              </a:rPr>
              <a:t>Customizing Spools</a:t>
            </a: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2000" dirty="0" smtClean="0"/>
          </a:p>
          <a:p>
            <a:pPr eaLnBrk="1" hangingPunct="1">
              <a:buFont typeface="Wingdings" pitchFamily="2" charset="2"/>
              <a:buChar char="§"/>
              <a:defRPr/>
            </a:pPr>
            <a:endParaRPr lang="en-US" sz="2000" dirty="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DF4964C3-C44D-4067-BF8E-B1860A0E6B63}" type="slidenum">
              <a:rPr lang="en-US" sz="800" smtClean="0"/>
              <a:pPr eaLnBrk="1" hangingPunct="1">
                <a:defRPr/>
              </a:pPr>
              <a:t>4</a:t>
            </a:fld>
            <a:endParaRPr lang="en-US" sz="8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40</a:t>
            </a:fld>
            <a:endParaRPr lang="en-US" sz="800" smtClean="0"/>
          </a:p>
        </p:txBody>
      </p:sp>
      <p:sp>
        <p:nvSpPr>
          <p:cNvPr id="8" name="Rectangle 3"/>
          <p:cNvSpPr txBox="1">
            <a:spLocks noChangeArrowheads="1"/>
          </p:cNvSpPr>
          <p:nvPr/>
        </p:nvSpPr>
        <p:spPr bwMode="auto">
          <a:xfrm>
            <a:off x="125373" y="1243657"/>
            <a:ext cx="4577256" cy="522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a:ea typeface="ＭＳ Ｐゴシック" pitchFamily="34" charset="-128"/>
              </a:rPr>
              <a:t>D</a:t>
            </a:r>
            <a:r>
              <a:rPr lang="en-US" sz="1600" u="sng" dirty="0" smtClean="0">
                <a:ea typeface="ＭＳ Ｐゴシック" pitchFamily="34" charset="-128"/>
              </a:rPr>
              <a:t>ata to customize:</a:t>
            </a:r>
            <a:endParaRPr lang="en-US" sz="1600" dirty="0" smtClean="0">
              <a:ea typeface="ＭＳ Ｐゴシック" pitchFamily="34" charset="-128"/>
            </a:endParaRPr>
          </a:p>
          <a:p>
            <a:pPr marL="1089025" lvl="2" indent="-342900" eaLnBrk="1" hangingPunct="1">
              <a:buSzPct val="100000"/>
              <a:buFont typeface="Wingdings" pitchFamily="2" charset="2"/>
              <a:buChar char="ü"/>
              <a:defRPr/>
            </a:pPr>
            <a:r>
              <a:rPr lang="en-US" dirty="0" smtClean="0">
                <a:ea typeface="ＭＳ Ｐゴシック" pitchFamily="34" charset="-128"/>
              </a:rPr>
              <a:t>The </a:t>
            </a:r>
            <a:r>
              <a:rPr lang="en-US" b="1" dirty="0">
                <a:ea typeface="ＭＳ Ｐゴシック" pitchFamily="34" charset="-128"/>
              </a:rPr>
              <a:t>S</a:t>
            </a:r>
            <a:r>
              <a:rPr lang="en-US" b="1" dirty="0" smtClean="0">
                <a:ea typeface="ＭＳ Ｐゴシック" pitchFamily="34" charset="-128"/>
              </a:rPr>
              <a:t>eries</a:t>
            </a:r>
            <a:r>
              <a:rPr lang="en-US" dirty="0" smtClean="0">
                <a:ea typeface="ＭＳ Ｐゴシック" pitchFamily="34" charset="-128"/>
              </a:rPr>
              <a:t> drop-down menu allows you to specify the data format for all series in the table, or for a specific series.</a:t>
            </a:r>
          </a:p>
          <a:p>
            <a:pPr marL="1089025" lvl="2" indent="-342900" eaLnBrk="1" hangingPunct="1">
              <a:buSzPct val="100000"/>
              <a:buFont typeface="Wingdings" pitchFamily="2" charset="2"/>
              <a:buChar char="ü"/>
              <a:defRPr/>
            </a:pPr>
            <a:r>
              <a:rPr lang="en-US" dirty="0" smtClean="0">
                <a:ea typeface="ＭＳ Ｐゴシック" pitchFamily="34" charset="-128"/>
              </a:rPr>
              <a:t>The </a:t>
            </a:r>
            <a:r>
              <a:rPr lang="en-US" b="1" dirty="0">
                <a:ea typeface="ＭＳ Ｐゴシック" pitchFamily="34" charset="-128"/>
              </a:rPr>
              <a:t>R</a:t>
            </a:r>
            <a:r>
              <a:rPr lang="en-US" b="1" dirty="0" smtClean="0">
                <a:ea typeface="ＭＳ Ｐゴシック" pitchFamily="34" charset="-128"/>
              </a:rPr>
              <a:t>ow</a:t>
            </a:r>
            <a:r>
              <a:rPr lang="en-US" dirty="0" smtClean="0">
                <a:ea typeface="ＭＳ Ｐゴシック" pitchFamily="34" charset="-128"/>
              </a:rPr>
              <a:t> drop-down menu allows you to  choose whether to change the data format settings for the first or for the second display row of the element selected in the </a:t>
            </a:r>
            <a:r>
              <a:rPr lang="en-US" b="1" dirty="0" smtClean="0">
                <a:ea typeface="ＭＳ Ｐゴシック" pitchFamily="34" charset="-128"/>
              </a:rPr>
              <a:t>series</a:t>
            </a:r>
            <a:r>
              <a:rPr lang="en-US" dirty="0" smtClean="0">
                <a:ea typeface="ＭＳ Ｐゴシック" pitchFamily="34" charset="-128"/>
              </a:rPr>
              <a:t>.</a:t>
            </a:r>
          </a:p>
          <a:p>
            <a:pPr marL="401638" lvl="1" indent="0" eaLnBrk="1" hangingPunct="1">
              <a:buSzPct val="100000"/>
              <a:buNone/>
              <a:defRPr/>
            </a:pPr>
            <a:endParaRPr lang="en-US" sz="1600" u="sng" dirty="0" smtClean="0">
              <a:ea typeface="ＭＳ Ｐゴシック" pitchFamily="34" charset="-128"/>
            </a:endParaRPr>
          </a:p>
          <a:p>
            <a:pPr marL="401638" lvl="1" indent="0" eaLnBrk="1" hangingPunct="1">
              <a:buSzPct val="100000"/>
              <a:buNone/>
              <a:defRPr/>
            </a:pPr>
            <a:r>
              <a:rPr lang="en-US" sz="1600" u="sng" dirty="0" smtClean="0">
                <a:ea typeface="ＭＳ Ｐゴシック" pitchFamily="34" charset="-128"/>
              </a:rPr>
              <a:t>Transformation:</a:t>
            </a:r>
            <a:endParaRPr lang="en-US" sz="1600" dirty="0" smtClean="0">
              <a:ea typeface="ＭＳ Ｐゴシック" pitchFamily="34" charset="-128"/>
            </a:endParaRPr>
          </a:p>
          <a:p>
            <a:pPr marL="1089025" lvl="2" indent="-342900" eaLnBrk="1" hangingPunct="1">
              <a:buSzPct val="100000"/>
              <a:buFont typeface="Wingdings" pitchFamily="2" charset="2"/>
              <a:buChar char="ü"/>
              <a:defRPr/>
            </a:pPr>
            <a:r>
              <a:rPr lang="en-US" dirty="0" smtClean="0">
                <a:ea typeface="ＭＳ Ｐゴシック" pitchFamily="34" charset="-128"/>
              </a:rPr>
              <a:t>The </a:t>
            </a:r>
            <a:r>
              <a:rPr lang="en-US" b="1" dirty="0">
                <a:ea typeface="ＭＳ Ｐゴシック" pitchFamily="34" charset="-128"/>
              </a:rPr>
              <a:t>T</a:t>
            </a:r>
            <a:r>
              <a:rPr lang="en-US" b="1" dirty="0" smtClean="0">
                <a:ea typeface="ＭＳ Ｐゴシック" pitchFamily="34" charset="-128"/>
              </a:rPr>
              <a:t>ransformation</a:t>
            </a:r>
            <a:r>
              <a:rPr lang="en-US" dirty="0" smtClean="0">
                <a:ea typeface="ＭＳ Ｐゴシック" pitchFamily="34" charset="-128"/>
              </a:rPr>
              <a:t> menu under </a:t>
            </a:r>
            <a:r>
              <a:rPr lang="en-US" b="1" i="1" dirty="0" smtClean="0">
                <a:ea typeface="ＭＳ Ｐゴシック" pitchFamily="34" charset="-128"/>
              </a:rPr>
              <a:t>Display options</a:t>
            </a:r>
            <a:r>
              <a:rPr lang="en-US" dirty="0" smtClean="0">
                <a:ea typeface="ＭＳ Ｐゴシック" pitchFamily="34" charset="-128"/>
              </a:rPr>
              <a:t> section offers quick access to the most commonly employed transformations.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2629" y="1335542"/>
            <a:ext cx="424815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0475" y="2177143"/>
            <a:ext cx="781050"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6775" y="3937227"/>
            <a:ext cx="371475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20807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41</a:t>
            </a:fld>
            <a:endParaRPr lang="en-US" sz="800" smtClean="0"/>
          </a:p>
        </p:txBody>
      </p:sp>
      <p:sp>
        <p:nvSpPr>
          <p:cNvPr id="8" name="Rectangle 3"/>
          <p:cNvSpPr txBox="1">
            <a:spLocks noChangeArrowheads="1"/>
          </p:cNvSpPr>
          <p:nvPr/>
        </p:nvSpPr>
        <p:spPr bwMode="auto">
          <a:xfrm>
            <a:off x="125374" y="1243657"/>
            <a:ext cx="4381312" cy="522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Frequency conversion:</a:t>
            </a:r>
            <a:endParaRPr lang="en-US" sz="1600" dirty="0">
              <a:ea typeface="ＭＳ Ｐゴシック" pitchFamily="34" charset="-128"/>
            </a:endParaRPr>
          </a:p>
          <a:p>
            <a:pPr marL="1089025" lvl="2" indent="-342900" eaLnBrk="1" hangingPunct="1">
              <a:buSzPct val="100000"/>
              <a:buFont typeface="Wingdings" pitchFamily="2" charset="2"/>
              <a:buChar char="ü"/>
              <a:defRPr/>
            </a:pPr>
            <a:r>
              <a:rPr lang="en-US" dirty="0" smtClean="0">
                <a:ea typeface="ＭＳ Ｐゴシック" pitchFamily="34" charset="-128"/>
              </a:rPr>
              <a:t>The </a:t>
            </a:r>
            <a:r>
              <a:rPr lang="en-US" b="1" dirty="0">
                <a:ea typeface="ＭＳ Ｐゴシック" pitchFamily="34" charset="-128"/>
              </a:rPr>
              <a:t>F</a:t>
            </a:r>
            <a:r>
              <a:rPr lang="en-US" b="1" dirty="0" smtClean="0">
                <a:ea typeface="ＭＳ Ｐゴシック" pitchFamily="34" charset="-128"/>
              </a:rPr>
              <a:t>requency conversion </a:t>
            </a:r>
            <a:r>
              <a:rPr lang="en-US" dirty="0" smtClean="0">
                <a:ea typeface="ＭＳ Ｐゴシック" pitchFamily="34" charset="-128"/>
              </a:rPr>
              <a:t> menu under </a:t>
            </a:r>
            <a:r>
              <a:rPr lang="en-US" b="1" i="1" dirty="0" smtClean="0">
                <a:ea typeface="ＭＳ Ｐゴシック" pitchFamily="34" charset="-128"/>
              </a:rPr>
              <a:t>Display options </a:t>
            </a:r>
            <a:r>
              <a:rPr lang="en-US" dirty="0" smtClean="0">
                <a:ea typeface="ＭＳ Ｐゴシック" pitchFamily="34" charset="-128"/>
              </a:rPr>
              <a:t>allows you to select the desired frequency for the specified data.</a:t>
            </a:r>
          </a:p>
          <a:p>
            <a:pPr marL="401638" lvl="1" indent="0" eaLnBrk="1" hangingPunct="1">
              <a:buSzPct val="100000"/>
              <a:buNone/>
              <a:defRPr/>
            </a:pPr>
            <a:endParaRPr lang="en-US" sz="1600" u="sng" dirty="0" smtClean="0">
              <a:ea typeface="ＭＳ Ｐゴシック" pitchFamily="34" charset="-128"/>
            </a:endParaRPr>
          </a:p>
          <a:p>
            <a:pPr marL="401638" lvl="1" indent="0" eaLnBrk="1" hangingPunct="1">
              <a:buSzPct val="100000"/>
              <a:buNone/>
              <a:defRPr/>
            </a:pPr>
            <a:r>
              <a:rPr lang="en-US" sz="1600" u="sng" dirty="0" smtClean="0">
                <a:ea typeface="ＭＳ Ｐゴシック" pitchFamily="34" charset="-128"/>
              </a:rPr>
              <a:t>Data </a:t>
            </a:r>
            <a:r>
              <a:rPr lang="en-US" sz="1600" u="sng" dirty="0">
                <a:ea typeface="ＭＳ Ｐゴシック" pitchFamily="34" charset="-128"/>
              </a:rPr>
              <a:t>L</a:t>
            </a:r>
            <a:r>
              <a:rPr lang="en-US" sz="1600" u="sng" dirty="0" smtClean="0">
                <a:ea typeface="ＭＳ Ｐゴシック" pitchFamily="34" charset="-128"/>
              </a:rPr>
              <a:t>abeling and formatting:</a:t>
            </a:r>
            <a:endParaRPr lang="en-US" sz="1600" dirty="0">
              <a:ea typeface="ＭＳ Ｐゴシック" pitchFamily="34" charset="-128"/>
            </a:endParaRPr>
          </a:p>
          <a:p>
            <a:pPr marL="1089025" lvl="2" indent="-342900" eaLnBrk="1" hangingPunct="1">
              <a:buSzPct val="100000"/>
              <a:buFont typeface="Wingdings" pitchFamily="2" charset="2"/>
              <a:buChar char="ü"/>
              <a:defRPr/>
            </a:pPr>
            <a:r>
              <a:rPr lang="en-US" dirty="0" smtClean="0">
                <a:ea typeface="ＭＳ Ｐゴシック" pitchFamily="34" charset="-128"/>
              </a:rPr>
              <a:t>The </a:t>
            </a:r>
            <a:r>
              <a:rPr lang="en-US" b="1" i="1" dirty="0" smtClean="0">
                <a:ea typeface="ＭＳ Ｐゴシック" pitchFamily="34" charset="-128"/>
              </a:rPr>
              <a:t>Data units and label format </a:t>
            </a:r>
            <a:r>
              <a:rPr lang="en-US" dirty="0" smtClean="0">
                <a:ea typeface="ＭＳ Ｐゴシック" pitchFamily="34" charset="-128"/>
              </a:rPr>
              <a:t>section allows you to define the default settings. you can specify:</a:t>
            </a:r>
          </a:p>
          <a:p>
            <a:pPr marL="1368425" lvl="3" indent="-342900" eaLnBrk="1" hangingPunct="1">
              <a:buSzPct val="100000"/>
              <a:buFont typeface="Wingdings" pitchFamily="2" charset="2"/>
              <a:buChar char="q"/>
              <a:defRPr/>
            </a:pPr>
            <a:r>
              <a:rPr lang="en-US" dirty="0" smtClean="0">
                <a:ea typeface="ＭＳ Ｐゴシック" pitchFamily="34" charset="-128"/>
              </a:rPr>
              <a:t>Format</a:t>
            </a:r>
          </a:p>
          <a:p>
            <a:pPr marL="1368425" lvl="3" indent="-342900" eaLnBrk="1" hangingPunct="1">
              <a:buSzPct val="100000"/>
              <a:buFont typeface="Wingdings" pitchFamily="2" charset="2"/>
              <a:buChar char="q"/>
              <a:defRPr/>
            </a:pPr>
            <a:r>
              <a:rPr lang="en-US" dirty="0" smtClean="0">
                <a:ea typeface="ＭＳ Ｐゴシック" pitchFamily="34" charset="-128"/>
              </a:rPr>
              <a:t>Units</a:t>
            </a:r>
            <a:endParaRPr lang="en-US" dirty="0">
              <a:ea typeface="ＭＳ Ｐゴシック" pitchFamily="34" charset="-128"/>
            </a:endParaRPr>
          </a:p>
          <a:p>
            <a:pPr marL="1368425" lvl="3" indent="-342900" eaLnBrk="1" hangingPunct="1">
              <a:buSzPct val="100000"/>
              <a:buFont typeface="Wingdings" pitchFamily="2" charset="2"/>
              <a:buChar char="q"/>
              <a:defRPr/>
            </a:pPr>
            <a:r>
              <a:rPr lang="en-US" dirty="0" smtClean="0">
                <a:ea typeface="ＭＳ Ｐゴシック" pitchFamily="34" charset="-128"/>
              </a:rPr>
              <a:t>Label </a:t>
            </a:r>
            <a:endParaRPr lang="en-US" dirty="0">
              <a:ea typeface="ＭＳ Ｐゴシック" pitchFamily="34" charset="-128"/>
            </a:endParaRPr>
          </a:p>
          <a:p>
            <a:pPr marL="1368425" lvl="3" indent="-342900" eaLnBrk="1" hangingPunct="1">
              <a:buSzPct val="100000"/>
              <a:buFont typeface="Wingdings" pitchFamily="2" charset="2"/>
              <a:buChar char="q"/>
              <a:defRPr/>
            </a:pPr>
            <a:r>
              <a:rPr lang="en-US" dirty="0" smtClean="0">
                <a:ea typeface="ＭＳ Ｐゴシック" pitchFamily="34" charset="-128"/>
              </a:rPr>
              <a:t>Separator</a:t>
            </a:r>
            <a:endParaRPr lang="en-US" dirty="0">
              <a:ea typeface="ＭＳ Ｐゴシック" pitchFamily="34" charset="-128"/>
            </a:endParaRPr>
          </a:p>
          <a:p>
            <a:pPr marL="1368425" lvl="3" indent="-342900" eaLnBrk="1" hangingPunct="1">
              <a:buSzPct val="100000"/>
              <a:buFont typeface="Wingdings" pitchFamily="2" charset="2"/>
              <a:buChar char="q"/>
              <a:defRPr/>
            </a:pPr>
            <a:r>
              <a:rPr lang="en-US" dirty="0" smtClean="0">
                <a:ea typeface="ＭＳ Ｐゴシック" pitchFamily="34" charset="-128"/>
              </a:rPr>
              <a:t>Delimiter</a:t>
            </a:r>
            <a:endParaRPr lang="en-US" dirty="0">
              <a:ea typeface="ＭＳ Ｐゴシック" pitchFamily="34" charset="-128"/>
            </a:endParaRPr>
          </a:p>
          <a:p>
            <a:pPr marL="1089025" lvl="2" indent="-342900" eaLnBrk="1" hangingPunct="1">
              <a:buSzPct val="100000"/>
              <a:buFont typeface="Arial" pitchFamily="34" charset="0"/>
              <a:buChar char="•"/>
              <a:defRPr/>
            </a:pPr>
            <a:endParaRPr lang="en-US" dirty="0">
              <a:ea typeface="ＭＳ Ｐゴシック" pitchFamily="34" charset="-128"/>
            </a:endParaRPr>
          </a:p>
          <a:p>
            <a:pPr marL="0" indent="0" eaLnBrk="1" hangingPunct="1">
              <a:buSzPct val="100000"/>
              <a:buNone/>
              <a:defRPr/>
            </a:pPr>
            <a:endParaRPr lang="en-US" dirty="0" smtClean="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1228" y="1373642"/>
            <a:ext cx="365760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1228" y="3003084"/>
            <a:ext cx="365760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02772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42</a:t>
            </a:fld>
            <a:endParaRPr lang="en-US" sz="800" smtClean="0"/>
          </a:p>
        </p:txBody>
      </p:sp>
      <p:sp>
        <p:nvSpPr>
          <p:cNvPr id="8" name="Rectangle 3"/>
          <p:cNvSpPr txBox="1">
            <a:spLocks noChangeArrowheads="1"/>
          </p:cNvSpPr>
          <p:nvPr/>
        </p:nvSpPr>
        <p:spPr bwMode="auto">
          <a:xfrm>
            <a:off x="-217715" y="1842408"/>
            <a:ext cx="4288972" cy="561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746125" lvl="2" indent="0" eaLnBrk="1" hangingPunct="1">
              <a:buSzPct val="100000"/>
              <a:buNone/>
              <a:defRPr/>
            </a:pPr>
            <a:r>
              <a:rPr lang="en-US" sz="1600" u="sng" dirty="0" smtClean="0"/>
              <a:t>Data Format Example:</a:t>
            </a:r>
          </a:p>
          <a:p>
            <a:pPr marL="1089025" lvl="2" indent="-342900" eaLnBrk="1" hangingPunct="1">
              <a:buSzPct val="100000"/>
              <a:buFont typeface="+mj-lt"/>
              <a:buAutoNum type="arabicPeriod"/>
              <a:defRPr/>
            </a:pPr>
            <a:r>
              <a:rPr lang="en-US" dirty="0">
                <a:ea typeface="ＭＳ Ｐゴシック" pitchFamily="34" charset="-128"/>
              </a:rPr>
              <a:t>Open the dated data table view of </a:t>
            </a:r>
            <a:r>
              <a:rPr lang="en-US" b="1" i="1" dirty="0">
                <a:ea typeface="ＭＳ Ｐゴシック" pitchFamily="34" charset="-128"/>
              </a:rPr>
              <a:t>group01</a:t>
            </a:r>
            <a:r>
              <a:rPr lang="en-US" b="1" dirty="0">
                <a:ea typeface="ＭＳ Ｐゴシック" pitchFamily="34" charset="-128"/>
              </a:rPr>
              <a:t> </a:t>
            </a:r>
            <a:r>
              <a:rPr lang="en-US" dirty="0">
                <a:ea typeface="ＭＳ Ｐゴシック" pitchFamily="34" charset="-128"/>
              </a:rPr>
              <a:t>by clicking </a:t>
            </a:r>
            <a:r>
              <a:rPr lang="en-US" b="1" dirty="0">
                <a:ea typeface="ＭＳ Ｐゴシック" pitchFamily="34" charset="-128"/>
              </a:rPr>
              <a:t>View </a:t>
            </a:r>
            <a:r>
              <a:rPr lang="en-US" sz="1600" b="1" dirty="0"/>
              <a:t>→ </a:t>
            </a:r>
            <a:r>
              <a:rPr lang="en-US" b="1" dirty="0">
                <a:ea typeface="ＭＳ Ｐゴシック" pitchFamily="34" charset="-128"/>
              </a:rPr>
              <a:t>Dated Data Table </a:t>
            </a:r>
            <a:r>
              <a:rPr lang="en-US" dirty="0">
                <a:ea typeface="ＭＳ Ｐゴシック" pitchFamily="34" charset="-128"/>
              </a:rPr>
              <a:t>on the top menu.</a:t>
            </a:r>
          </a:p>
          <a:p>
            <a:pPr marL="1089025" lvl="2" indent="-342900" eaLnBrk="1" hangingPunct="1">
              <a:buSzPct val="100000"/>
              <a:buFont typeface="+mj-lt"/>
              <a:buAutoNum type="arabicPeriod"/>
              <a:defRPr/>
            </a:pPr>
            <a:r>
              <a:rPr lang="en-US" dirty="0">
                <a:ea typeface="ＭＳ Ｐゴシック" pitchFamily="34" charset="-128"/>
              </a:rPr>
              <a:t>Click the                  button on the top menu. The </a:t>
            </a:r>
            <a:r>
              <a:rPr lang="en-US" b="1" dirty="0">
                <a:ea typeface="ＭＳ Ｐゴシック" pitchFamily="34" charset="-128"/>
              </a:rPr>
              <a:t>Dated data table options </a:t>
            </a:r>
            <a:r>
              <a:rPr lang="en-US" dirty="0">
                <a:ea typeface="ＭＳ Ｐゴシック" pitchFamily="34" charset="-128"/>
              </a:rPr>
              <a:t>dialog box opens up. </a:t>
            </a:r>
            <a:endParaRPr lang="en-US" dirty="0"/>
          </a:p>
          <a:p>
            <a:pPr marL="1089025" lvl="2" indent="-342900" eaLnBrk="1" hangingPunct="1">
              <a:buSzPct val="100000"/>
              <a:buFont typeface="+mj-lt"/>
              <a:buAutoNum type="arabicPeriod"/>
              <a:defRPr/>
            </a:pPr>
            <a:r>
              <a:rPr lang="en-US" dirty="0"/>
              <a:t>In the </a:t>
            </a:r>
            <a:r>
              <a:rPr lang="en-US" b="1" i="1" dirty="0"/>
              <a:t>Table Options </a:t>
            </a:r>
            <a:r>
              <a:rPr lang="en-US" dirty="0"/>
              <a:t>tab, u</a:t>
            </a:r>
            <a:r>
              <a:rPr lang="en-US" dirty="0">
                <a:ea typeface="ＭＳ Ｐゴシック" pitchFamily="34" charset="-128"/>
              </a:rPr>
              <a:t>nder </a:t>
            </a:r>
            <a:r>
              <a:rPr lang="en-US" b="1" i="1" dirty="0">
                <a:ea typeface="ＭＳ Ｐゴシック" pitchFamily="34" charset="-128"/>
              </a:rPr>
              <a:t>Column grouping frequency</a:t>
            </a:r>
            <a:r>
              <a:rPr lang="en-US" dirty="0">
                <a:ea typeface="ＭＳ Ｐゴシック" pitchFamily="34" charset="-128"/>
              </a:rPr>
              <a:t>, select </a:t>
            </a:r>
            <a:r>
              <a:rPr lang="en-US" b="1" dirty="0">
                <a:ea typeface="ＭＳ Ｐゴシック" pitchFamily="34" charset="-128"/>
              </a:rPr>
              <a:t>Annual</a:t>
            </a:r>
            <a:r>
              <a:rPr lang="en-US" dirty="0">
                <a:ea typeface="ＭＳ Ｐゴシック" pitchFamily="34" charset="-128"/>
              </a:rPr>
              <a:t> from the </a:t>
            </a:r>
            <a:r>
              <a:rPr lang="en-US" b="1" i="1" dirty="0">
                <a:ea typeface="ＭＳ Ｐゴシック" pitchFamily="34" charset="-128"/>
              </a:rPr>
              <a:t>First </a:t>
            </a:r>
            <a:r>
              <a:rPr lang="en-US" dirty="0">
                <a:ea typeface="ＭＳ Ｐゴシック" pitchFamily="34" charset="-128"/>
              </a:rPr>
              <a:t>drop-down </a:t>
            </a:r>
            <a:r>
              <a:rPr lang="en-US" dirty="0" smtClean="0">
                <a:ea typeface="ＭＳ Ｐゴシック" pitchFamily="34" charset="-128"/>
              </a:rPr>
              <a:t>menu and </a:t>
            </a:r>
            <a:r>
              <a:rPr lang="en-US" b="1" dirty="0" smtClean="0">
                <a:ea typeface="ＭＳ Ｐゴシック" pitchFamily="34" charset="-128"/>
              </a:rPr>
              <a:t>None</a:t>
            </a:r>
            <a:r>
              <a:rPr lang="en-US" dirty="0" smtClean="0">
                <a:ea typeface="ＭＳ Ｐゴシック" pitchFamily="34" charset="-128"/>
              </a:rPr>
              <a:t> </a:t>
            </a:r>
            <a:r>
              <a:rPr lang="en-US" dirty="0">
                <a:ea typeface="ＭＳ Ｐゴシック" pitchFamily="34" charset="-128"/>
              </a:rPr>
              <a:t>for the </a:t>
            </a:r>
            <a:r>
              <a:rPr lang="en-US" b="1" i="1" dirty="0">
                <a:ea typeface="ＭＳ Ｐゴシック" pitchFamily="34" charset="-128"/>
              </a:rPr>
              <a:t>Second</a:t>
            </a:r>
            <a:r>
              <a:rPr lang="en-US" dirty="0">
                <a:ea typeface="ＭＳ Ｐゴシック" pitchFamily="34" charset="-128"/>
              </a:rPr>
              <a:t> drop-down menu. </a:t>
            </a:r>
            <a:r>
              <a:rPr lang="en-US" dirty="0" smtClean="0"/>
              <a:t>Type 4 in the </a:t>
            </a:r>
            <a:r>
              <a:rPr lang="en-US" b="1" i="1" dirty="0" smtClean="0"/>
              <a:t>Data </a:t>
            </a:r>
            <a:r>
              <a:rPr lang="en-US" b="1" i="1" dirty="0"/>
              <a:t>display </a:t>
            </a:r>
            <a:r>
              <a:rPr lang="en-US" dirty="0" smtClean="0"/>
              <a:t>field. </a:t>
            </a:r>
          </a:p>
          <a:p>
            <a:pPr marL="746125" lvl="2" indent="0" eaLnBrk="1" hangingPunct="1">
              <a:buSzPct val="100000"/>
              <a:buNone/>
              <a:defRPr/>
            </a:pPr>
            <a:endParaRPr lang="en-US" sz="1200" dirty="0"/>
          </a:p>
        </p:txBody>
      </p:sp>
      <p:sp>
        <p:nvSpPr>
          <p:cNvPr id="10" name="Rectangle 3"/>
          <p:cNvSpPr txBox="1">
            <a:spLocks noChangeArrowheads="1"/>
          </p:cNvSpPr>
          <p:nvPr/>
        </p:nvSpPr>
        <p:spPr bwMode="auto">
          <a:xfrm>
            <a:off x="357963" y="1162010"/>
            <a:ext cx="8123274" cy="44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Let’s modify the table to show both the level of the </a:t>
            </a:r>
            <a:r>
              <a:rPr lang="en-US" sz="1800" b="1" i="1" dirty="0" smtClean="0">
                <a:ea typeface="ＭＳ Ｐゴシック" pitchFamily="34" charset="-128"/>
              </a:rPr>
              <a:t>payroll</a:t>
            </a:r>
            <a:r>
              <a:rPr lang="en-US" sz="1800" dirty="0" smtClean="0">
                <a:ea typeface="ＭＳ Ｐゴシック" pitchFamily="34" charset="-128"/>
              </a:rPr>
              <a:t> series and the one-period percent change. </a:t>
            </a:r>
            <a:endParaRPr lang="en-US" sz="1800" kern="1200" dirty="0" smtClean="0">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0218" y="2903944"/>
            <a:ext cx="7334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137" y="1692552"/>
            <a:ext cx="4229100"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43009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43</a:t>
            </a:fld>
            <a:endParaRPr lang="en-US" sz="800" smtClean="0"/>
          </a:p>
        </p:txBody>
      </p:sp>
      <p:sp>
        <p:nvSpPr>
          <p:cNvPr id="6" name="Rectangle 3"/>
          <p:cNvSpPr txBox="1">
            <a:spLocks noChangeArrowheads="1"/>
          </p:cNvSpPr>
          <p:nvPr/>
        </p:nvSpPr>
        <p:spPr bwMode="auto">
          <a:xfrm>
            <a:off x="114112" y="1196167"/>
            <a:ext cx="4185745" cy="3397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746125" lvl="2" indent="0" eaLnBrk="1" hangingPunct="1">
              <a:buSzPct val="100000"/>
              <a:buNone/>
              <a:defRPr/>
            </a:pPr>
            <a:r>
              <a:rPr lang="en-US" sz="1600" u="sng" dirty="0" smtClean="0"/>
              <a:t>Data Format Example:</a:t>
            </a:r>
          </a:p>
          <a:p>
            <a:pPr marL="1089025" lvl="2" indent="-342900" eaLnBrk="1" hangingPunct="1">
              <a:buSzPct val="100000"/>
              <a:buFont typeface="+mj-lt"/>
              <a:buAutoNum type="arabicPeriod" startAt="4"/>
              <a:defRPr/>
            </a:pPr>
            <a:r>
              <a:rPr lang="en-US" dirty="0"/>
              <a:t>Now click on the </a:t>
            </a:r>
            <a:r>
              <a:rPr lang="en-US" b="1" dirty="0"/>
              <a:t>Data Format </a:t>
            </a:r>
            <a:r>
              <a:rPr lang="en-US" dirty="0"/>
              <a:t>tab. </a:t>
            </a:r>
          </a:p>
          <a:p>
            <a:pPr marL="1089025" lvl="2" indent="-342900" eaLnBrk="1" hangingPunct="1">
              <a:buSzPct val="100000"/>
              <a:buFont typeface="+mj-lt"/>
              <a:buAutoNum type="arabicPeriod" startAt="4"/>
              <a:defRPr/>
            </a:pPr>
            <a:r>
              <a:rPr lang="en-US" dirty="0"/>
              <a:t>Under </a:t>
            </a:r>
            <a:r>
              <a:rPr lang="en-US" b="1" i="1" dirty="0"/>
              <a:t>Data to customize </a:t>
            </a:r>
            <a:r>
              <a:rPr lang="en-US" dirty="0"/>
              <a:t>section, select </a:t>
            </a:r>
            <a:r>
              <a:rPr lang="en-US" b="1" dirty="0"/>
              <a:t>PAYROLL</a:t>
            </a:r>
            <a:r>
              <a:rPr lang="en-US" dirty="0"/>
              <a:t> from the </a:t>
            </a:r>
            <a:r>
              <a:rPr lang="en-US" b="1" dirty="0"/>
              <a:t>Series</a:t>
            </a:r>
            <a:r>
              <a:rPr lang="en-US" dirty="0"/>
              <a:t> field and</a:t>
            </a:r>
            <a:r>
              <a:rPr lang="en-US" b="1" dirty="0"/>
              <a:t> Second </a:t>
            </a:r>
            <a:r>
              <a:rPr lang="en-US" dirty="0"/>
              <a:t>under </a:t>
            </a:r>
            <a:r>
              <a:rPr lang="en-US" b="1" dirty="0"/>
              <a:t>Ro</a:t>
            </a:r>
            <a:r>
              <a:rPr lang="en-US" dirty="0"/>
              <a:t>w field. </a:t>
            </a:r>
          </a:p>
          <a:p>
            <a:pPr marL="1089025" lvl="2" indent="-342900" eaLnBrk="1" hangingPunct="1">
              <a:buSzPct val="100000"/>
              <a:buFont typeface="+mj-lt"/>
              <a:buAutoNum type="arabicPeriod" startAt="6"/>
              <a:defRPr/>
            </a:pPr>
            <a:r>
              <a:rPr lang="en-US" dirty="0" smtClean="0"/>
              <a:t>Under </a:t>
            </a:r>
            <a:r>
              <a:rPr lang="en-US" b="1" i="1" dirty="0" smtClean="0"/>
              <a:t>Display options</a:t>
            </a:r>
            <a:r>
              <a:rPr lang="en-US" dirty="0" smtClean="0"/>
              <a:t>, select “</a:t>
            </a:r>
            <a:r>
              <a:rPr lang="en-US" b="1" dirty="0" smtClean="0"/>
              <a:t>1 Period % change</a:t>
            </a:r>
            <a:r>
              <a:rPr lang="en-US" dirty="0" smtClean="0"/>
              <a:t>” from the </a:t>
            </a:r>
            <a:r>
              <a:rPr lang="en-US" b="1" dirty="0" smtClean="0"/>
              <a:t>Transformation</a:t>
            </a:r>
            <a:r>
              <a:rPr lang="en-US" dirty="0" smtClean="0"/>
              <a:t> field.</a:t>
            </a:r>
          </a:p>
          <a:p>
            <a:pPr marL="1089025" lvl="2" indent="-342900" eaLnBrk="1" hangingPunct="1">
              <a:buSzPct val="100000"/>
              <a:buFont typeface="+mj-lt"/>
              <a:buAutoNum type="arabicPeriod" startAt="6"/>
              <a:defRPr/>
            </a:pPr>
            <a:r>
              <a:rPr lang="en-US" dirty="0" smtClean="0"/>
              <a:t>Under </a:t>
            </a:r>
            <a:r>
              <a:rPr lang="en-US" b="1" i="1" dirty="0" smtClean="0"/>
              <a:t>Data units &amp; label format</a:t>
            </a:r>
            <a:r>
              <a:rPr lang="en-US" i="1" dirty="0" smtClean="0"/>
              <a:t>, </a:t>
            </a:r>
            <a:r>
              <a:rPr lang="en-US" dirty="0" smtClean="0"/>
              <a:t>choose a fixed decimal of 2 and leave the units as native.</a:t>
            </a:r>
          </a:p>
          <a:p>
            <a:pPr marL="1089025" lvl="2" indent="-342900" eaLnBrk="1" hangingPunct="1">
              <a:buSzPct val="100000"/>
              <a:buFont typeface="+mj-lt"/>
              <a:buAutoNum type="arabicPeriod" startAt="6"/>
              <a:defRPr/>
            </a:pPr>
            <a:r>
              <a:rPr lang="en-US" dirty="0" smtClean="0"/>
              <a:t>Click </a:t>
            </a:r>
            <a:r>
              <a:rPr lang="en-US" b="1" dirty="0" smtClean="0"/>
              <a:t>OK</a:t>
            </a:r>
            <a:r>
              <a:rPr lang="en-US" dirty="0" smtClean="0"/>
              <a:t>. </a:t>
            </a:r>
          </a:p>
          <a:p>
            <a:pPr marL="746125" lvl="2" indent="0" eaLnBrk="1" hangingPunct="1">
              <a:buSzPct val="100000"/>
              <a:buNone/>
              <a:defRPr/>
            </a:pPr>
            <a:endParaRPr lang="en-US" sz="12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6943" y="1196168"/>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09436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Data Format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44</a:t>
            </a:fld>
            <a:endParaRPr lang="en-US" sz="800" smtClean="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2569" y="1270337"/>
            <a:ext cx="4029491" cy="3936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bwMode="auto">
          <a:xfrm>
            <a:off x="239485" y="1270337"/>
            <a:ext cx="4245429"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lvl="1" eaLnBrk="1" hangingPunct="1">
              <a:buSzPct val="100000"/>
              <a:buFont typeface="Arial" pitchFamily="34" charset="0"/>
              <a:buChar char="•"/>
              <a:defRPr/>
            </a:pPr>
            <a:r>
              <a:rPr lang="en-US" sz="1600" dirty="0" smtClean="0">
                <a:ea typeface="ＭＳ Ｐゴシック" pitchFamily="34" charset="-128"/>
              </a:rPr>
              <a:t>A new row is added under </a:t>
            </a:r>
            <a:r>
              <a:rPr lang="en-US" sz="1600" b="1" i="1" dirty="0" smtClean="0">
                <a:ea typeface="ＭＳ Ｐゴシック" pitchFamily="34" charset="-128"/>
              </a:rPr>
              <a:t>payroll </a:t>
            </a:r>
            <a:r>
              <a:rPr lang="en-US" sz="1600" dirty="0" smtClean="0">
                <a:ea typeface="ＭＳ Ｐゴシック" pitchFamily="34" charset="-128"/>
              </a:rPr>
              <a:t>displaying the one period percent change for the series. </a:t>
            </a:r>
          </a:p>
          <a:p>
            <a:pPr lvl="1" eaLnBrk="1" hangingPunct="1">
              <a:buSzPct val="100000"/>
              <a:buFont typeface="Arial" pitchFamily="34" charset="0"/>
              <a:buChar char="•"/>
              <a:defRPr/>
            </a:pPr>
            <a:r>
              <a:rPr lang="en-US" sz="1600" dirty="0" smtClean="0">
                <a:ea typeface="ＭＳ Ｐゴシック" pitchFamily="34" charset="-128"/>
              </a:rPr>
              <a:t>Note that the calculation for the transformation (one period percent change) is carried out at the annual frequency and not the original frequency of the data (which is quarterly in our case). </a:t>
            </a:r>
            <a:endParaRPr lang="en-US" dirty="0" smtClean="0"/>
          </a:p>
        </p:txBody>
      </p:sp>
      <p:sp>
        <p:nvSpPr>
          <p:cNvPr id="8" name="Rectangle 3"/>
          <p:cNvSpPr txBox="1">
            <a:spLocks noChangeArrowheads="1"/>
          </p:cNvSpPr>
          <p:nvPr/>
        </p:nvSpPr>
        <p:spPr bwMode="gray">
          <a:xfrm>
            <a:off x="691898" y="4232752"/>
            <a:ext cx="3340602" cy="83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table05</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1554340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Font Settings</a:t>
            </a:r>
            <a:endParaRPr lang="en-US" sz="2000" dirty="0" smtClean="0">
              <a:ea typeface="ＭＳ Ｐゴシック" pitchFamily="34" charset="-128"/>
            </a:endParaRPr>
          </a:p>
        </p:txBody>
      </p:sp>
      <p:sp>
        <p:nvSpPr>
          <p:cNvPr id="9" name="Content Placeholder 2"/>
          <p:cNvSpPr>
            <a:spLocks noGrp="1"/>
          </p:cNvSpPr>
          <p:nvPr>
            <p:ph idx="1"/>
          </p:nvPr>
        </p:nvSpPr>
        <p:spPr>
          <a:xfrm>
            <a:off x="539473" y="1264374"/>
            <a:ext cx="3760384" cy="4508500"/>
          </a:xfrm>
        </p:spPr>
        <p:txBody>
          <a:bodyPr/>
          <a:lstStyle/>
          <a:p>
            <a:r>
              <a:rPr lang="en-US" sz="1600" dirty="0" smtClean="0"/>
              <a:t>You can just as easy change the font style and perform other text and background customization of the dated data table. </a:t>
            </a:r>
          </a:p>
          <a:p>
            <a:r>
              <a:rPr lang="en-US" sz="1600" dirty="0" smtClean="0"/>
              <a:t>This can be done through the </a:t>
            </a:r>
            <a:r>
              <a:rPr lang="en-US" sz="1600" b="1" dirty="0" smtClean="0"/>
              <a:t>Fonts </a:t>
            </a:r>
            <a:r>
              <a:rPr lang="en-US" sz="1600" dirty="0" smtClean="0"/>
              <a:t>tab of the </a:t>
            </a:r>
            <a:r>
              <a:rPr lang="en-US" sz="1600" b="1" i="1" dirty="0" smtClean="0"/>
              <a:t>Dated data table options</a:t>
            </a:r>
            <a:r>
              <a:rPr lang="en-US" sz="1600" dirty="0" smtClean="0"/>
              <a:t>. You can specify:</a:t>
            </a:r>
          </a:p>
          <a:p>
            <a:pPr lvl="1">
              <a:buFont typeface="Wingdings" pitchFamily="2" charset="2"/>
              <a:buChar char="ü"/>
            </a:pPr>
            <a:r>
              <a:rPr lang="en-US" sz="1400" dirty="0" smtClean="0"/>
              <a:t>Font Type</a:t>
            </a:r>
          </a:p>
          <a:p>
            <a:pPr lvl="1">
              <a:buFont typeface="Wingdings" pitchFamily="2" charset="2"/>
              <a:buChar char="ü"/>
            </a:pPr>
            <a:r>
              <a:rPr lang="en-US" sz="1400" dirty="0" smtClean="0"/>
              <a:t>Style </a:t>
            </a:r>
            <a:endParaRPr lang="en-US" sz="1400" dirty="0"/>
          </a:p>
          <a:p>
            <a:pPr lvl="1">
              <a:buFont typeface="Wingdings" pitchFamily="2" charset="2"/>
              <a:buChar char="ü"/>
            </a:pPr>
            <a:r>
              <a:rPr lang="en-US" sz="1400" dirty="0" smtClean="0"/>
              <a:t>Size</a:t>
            </a:r>
            <a:endParaRPr lang="en-US" sz="1400" dirty="0"/>
          </a:p>
          <a:p>
            <a:pPr lvl="1">
              <a:buFont typeface="Wingdings" pitchFamily="2" charset="2"/>
              <a:buChar char="ü"/>
            </a:pPr>
            <a:r>
              <a:rPr lang="en-US" sz="1400" dirty="0" smtClean="0"/>
              <a:t>Color</a:t>
            </a:r>
          </a:p>
          <a:p>
            <a:r>
              <a:rPr lang="en-US" sz="1600" dirty="0" smtClean="0"/>
              <a:t>You can also select </a:t>
            </a:r>
            <a:r>
              <a:rPr lang="en-US" sz="1600" b="1" i="1" dirty="0"/>
              <a:t>B</a:t>
            </a:r>
            <a:r>
              <a:rPr lang="en-US" sz="1600" b="1" i="1" dirty="0" smtClean="0"/>
              <a:t>ackground color</a:t>
            </a:r>
            <a:r>
              <a:rPr lang="en-US" sz="1600" b="1" dirty="0" smtClean="0"/>
              <a:t> </a:t>
            </a:r>
            <a:r>
              <a:rPr lang="en-US" sz="1600" dirty="0" smtClean="0"/>
              <a:t>in order to select the </a:t>
            </a:r>
            <a:r>
              <a:rPr lang="en-US" sz="1600" b="1" dirty="0" smtClean="0"/>
              <a:t>Table row color</a:t>
            </a:r>
            <a:r>
              <a:rPr lang="en-US" sz="1600" dirty="0" smtClean="0"/>
              <a:t> and </a:t>
            </a:r>
            <a:r>
              <a:rPr lang="en-US" sz="1600" b="1" dirty="0" smtClean="0"/>
              <a:t>Alternate row color.</a:t>
            </a:r>
          </a:p>
          <a:p>
            <a:pPr marL="0" indent="0">
              <a:buNone/>
            </a:pPr>
            <a:endParaRPr lang="en-US" sz="1800" b="1" i="1" dirty="0" smtClean="0"/>
          </a:p>
          <a:p>
            <a:pPr marL="0" indent="0">
              <a:buNone/>
            </a:pPr>
            <a:endParaRPr lang="en-US" sz="1800" b="1" i="1" dirty="0"/>
          </a:p>
          <a:p>
            <a:pPr marL="0" indent="0">
              <a:buNone/>
            </a:pPr>
            <a:endParaRPr lang="en-US" sz="1800" b="1" i="1" dirty="0" smtClean="0"/>
          </a:p>
          <a:p>
            <a:pPr marL="0" indent="0">
              <a:buNone/>
            </a:pPr>
            <a:endParaRPr lang="en-US" sz="1800" b="1" i="1" dirty="0"/>
          </a:p>
          <a:p>
            <a:pPr marL="0" indent="0">
              <a:buNone/>
            </a:pPr>
            <a:endParaRPr lang="en-US" sz="1800" b="1" i="1" dirty="0"/>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45</a:t>
            </a:fld>
            <a:endParaRPr lang="en-US" sz="800" smtClean="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9002" y="1230583"/>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30731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Font Settings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46</a:t>
            </a:fld>
            <a:endParaRPr lang="en-US" sz="800" smtClean="0"/>
          </a:p>
        </p:txBody>
      </p:sp>
      <p:sp>
        <p:nvSpPr>
          <p:cNvPr id="8" name="Rectangle 3"/>
          <p:cNvSpPr txBox="1">
            <a:spLocks noChangeArrowheads="1"/>
          </p:cNvSpPr>
          <p:nvPr/>
        </p:nvSpPr>
        <p:spPr bwMode="auto">
          <a:xfrm>
            <a:off x="1" y="1271227"/>
            <a:ext cx="4256314" cy="509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746125" lvl="2" indent="0" eaLnBrk="1" hangingPunct="1">
              <a:buSzPct val="100000"/>
              <a:buNone/>
              <a:defRPr/>
            </a:pPr>
            <a:r>
              <a:rPr lang="en-US" sz="1600" u="sng" dirty="0" smtClean="0"/>
              <a:t>Font Setting Example:</a:t>
            </a:r>
          </a:p>
          <a:p>
            <a:pPr marL="1089025" lvl="2" indent="-342900" eaLnBrk="1" hangingPunct="1">
              <a:buSzPct val="100000"/>
              <a:buFont typeface="+mj-lt"/>
              <a:buAutoNum type="arabicPeriod"/>
              <a:defRPr/>
            </a:pPr>
            <a:r>
              <a:rPr lang="en-US" dirty="0" smtClean="0">
                <a:ea typeface="ＭＳ Ｐゴシック" pitchFamily="34" charset="-128"/>
              </a:rPr>
              <a:t>Follow steps 1-7 from the previous example (slides 40-41).</a:t>
            </a:r>
            <a:endParaRPr lang="en-US" dirty="0"/>
          </a:p>
          <a:p>
            <a:pPr marL="1089025" lvl="2" indent="-342900" eaLnBrk="1" hangingPunct="1">
              <a:buSzPct val="100000"/>
              <a:buFont typeface="+mj-lt"/>
              <a:buAutoNum type="arabicPeriod"/>
              <a:defRPr/>
            </a:pPr>
            <a:r>
              <a:rPr lang="en-US" dirty="0" smtClean="0"/>
              <a:t>Now click </a:t>
            </a:r>
            <a:r>
              <a:rPr lang="en-US" dirty="0"/>
              <a:t>on </a:t>
            </a:r>
            <a:r>
              <a:rPr lang="en-US" b="1" dirty="0" smtClean="0"/>
              <a:t>Fonts</a:t>
            </a:r>
            <a:r>
              <a:rPr lang="en-US" dirty="0" smtClean="0"/>
              <a:t> tab</a:t>
            </a:r>
            <a:r>
              <a:rPr lang="en-US" dirty="0"/>
              <a:t>. </a:t>
            </a:r>
            <a:r>
              <a:rPr lang="en-US" dirty="0" smtClean="0"/>
              <a:t>Under </a:t>
            </a:r>
            <a:r>
              <a:rPr lang="en-US" b="1" i="1" dirty="0" smtClean="0"/>
              <a:t>Style to customize</a:t>
            </a:r>
            <a:r>
              <a:rPr lang="en-US" dirty="0" smtClean="0"/>
              <a:t>, select the </a:t>
            </a:r>
            <a:r>
              <a:rPr lang="en-US" b="1" dirty="0"/>
              <a:t>p</a:t>
            </a:r>
            <a:r>
              <a:rPr lang="en-US" b="1" dirty="0" smtClean="0"/>
              <a:t>ayroll</a:t>
            </a:r>
            <a:r>
              <a:rPr lang="en-US" dirty="0" smtClean="0"/>
              <a:t> series and then the </a:t>
            </a:r>
            <a:r>
              <a:rPr lang="en-US" b="1" dirty="0" smtClean="0"/>
              <a:t>Second Row</a:t>
            </a:r>
            <a:r>
              <a:rPr lang="en-US" dirty="0" smtClean="0"/>
              <a:t>. This should modify the font of the second row. Set the </a:t>
            </a:r>
            <a:r>
              <a:rPr lang="en-US" b="1" dirty="0" smtClean="0"/>
              <a:t>Font Style </a:t>
            </a:r>
            <a:r>
              <a:rPr lang="en-US" dirty="0" smtClean="0"/>
              <a:t>to </a:t>
            </a:r>
            <a:r>
              <a:rPr lang="en-US" b="1" dirty="0" smtClean="0"/>
              <a:t>Bold</a:t>
            </a:r>
            <a:r>
              <a:rPr lang="en-US" dirty="0" smtClean="0"/>
              <a:t>, </a:t>
            </a:r>
            <a:r>
              <a:rPr lang="en-US" b="1" dirty="0" smtClean="0"/>
              <a:t>Font Size </a:t>
            </a:r>
            <a:r>
              <a:rPr lang="en-US" dirty="0" smtClean="0"/>
              <a:t>to </a:t>
            </a:r>
            <a:r>
              <a:rPr lang="en-US" b="1" dirty="0" smtClean="0"/>
              <a:t>16 </a:t>
            </a:r>
            <a:r>
              <a:rPr lang="en-US" dirty="0" smtClean="0"/>
              <a:t>and change the </a:t>
            </a:r>
            <a:r>
              <a:rPr lang="en-US" b="1" dirty="0" smtClean="0"/>
              <a:t>Text </a:t>
            </a:r>
            <a:r>
              <a:rPr lang="en-US" b="1" dirty="0"/>
              <a:t>C</a:t>
            </a:r>
            <a:r>
              <a:rPr lang="en-US" b="1" dirty="0" smtClean="0"/>
              <a:t>olor </a:t>
            </a:r>
            <a:r>
              <a:rPr lang="en-US" dirty="0" smtClean="0"/>
              <a:t>to red.</a:t>
            </a:r>
            <a:r>
              <a:rPr lang="en-US" dirty="0"/>
              <a:t> </a:t>
            </a:r>
            <a:endParaRPr lang="en-US" dirty="0" smtClean="0"/>
          </a:p>
          <a:p>
            <a:pPr marL="1089025" lvl="2" indent="-342900" eaLnBrk="1" hangingPunct="1">
              <a:buSzPct val="100000"/>
              <a:buFont typeface="+mj-lt"/>
              <a:buAutoNum type="arabicPeriod"/>
              <a:defRPr/>
            </a:pPr>
            <a:r>
              <a:rPr lang="en-US" dirty="0" smtClean="0"/>
              <a:t>Click </a:t>
            </a:r>
            <a:r>
              <a:rPr lang="en-US" b="1" dirty="0" smtClean="0"/>
              <a:t>OK</a:t>
            </a:r>
            <a:r>
              <a:rPr lang="en-US" dirty="0" smtClean="0"/>
              <a:t>. </a:t>
            </a:r>
          </a:p>
          <a:p>
            <a:pPr marL="1089025" lvl="2" indent="-342900" eaLnBrk="1" hangingPunct="1">
              <a:buSzPct val="100000"/>
              <a:buFont typeface="+mj-lt"/>
              <a:buAutoNum type="arabicPeriod"/>
              <a:defRPr/>
            </a:pPr>
            <a:endParaRPr lang="en-US" sz="12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6315" y="1271227"/>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 y="3984852"/>
            <a:ext cx="3587659" cy="2383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4197099" y="5680552"/>
            <a:ext cx="4152244" cy="83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table06</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2653353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Background Modification</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47</a:t>
            </a:fld>
            <a:endParaRPr lang="en-US" sz="800" smtClean="0"/>
          </a:p>
        </p:txBody>
      </p:sp>
      <p:sp>
        <p:nvSpPr>
          <p:cNvPr id="8" name="Rectangle 3"/>
          <p:cNvSpPr txBox="1">
            <a:spLocks noChangeArrowheads="1"/>
          </p:cNvSpPr>
          <p:nvPr/>
        </p:nvSpPr>
        <p:spPr bwMode="auto">
          <a:xfrm>
            <a:off x="1" y="2065884"/>
            <a:ext cx="4256314" cy="509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746125" lvl="2" indent="0" eaLnBrk="1" hangingPunct="1">
              <a:buSzPct val="100000"/>
              <a:buNone/>
              <a:defRPr/>
            </a:pPr>
            <a:r>
              <a:rPr lang="en-US" sz="1600" u="sng" dirty="0" smtClean="0"/>
              <a:t>Background Modification:</a:t>
            </a:r>
          </a:p>
          <a:p>
            <a:pPr marL="1089025" lvl="2" indent="-342900" eaLnBrk="1" hangingPunct="1">
              <a:buSzPct val="100000"/>
              <a:buFont typeface="+mj-lt"/>
              <a:buAutoNum type="arabicPeriod"/>
              <a:defRPr/>
            </a:pPr>
            <a:r>
              <a:rPr lang="en-US" dirty="0">
                <a:ea typeface="ＭＳ Ｐゴシック" pitchFamily="34" charset="-128"/>
              </a:rPr>
              <a:t>Follow steps 1-7 from </a:t>
            </a:r>
            <a:r>
              <a:rPr lang="en-US" dirty="0" smtClean="0">
                <a:ea typeface="ＭＳ Ｐゴシック" pitchFamily="34" charset="-128"/>
              </a:rPr>
              <a:t>the example on slides 40-41.</a:t>
            </a:r>
            <a:endParaRPr lang="en-US" dirty="0"/>
          </a:p>
          <a:p>
            <a:pPr marL="1089025" lvl="2" indent="-342900" eaLnBrk="1" hangingPunct="1">
              <a:buSzPct val="100000"/>
              <a:buFont typeface="+mj-lt"/>
              <a:buAutoNum type="arabicPeriod"/>
              <a:defRPr/>
            </a:pPr>
            <a:r>
              <a:rPr lang="en-US" dirty="0"/>
              <a:t>C</a:t>
            </a:r>
            <a:r>
              <a:rPr lang="en-US" dirty="0" smtClean="0"/>
              <a:t>lick </a:t>
            </a:r>
            <a:r>
              <a:rPr lang="en-US" dirty="0"/>
              <a:t>on </a:t>
            </a:r>
            <a:r>
              <a:rPr lang="en-US" b="1" dirty="0"/>
              <a:t>Fonts</a:t>
            </a:r>
            <a:r>
              <a:rPr lang="en-US" dirty="0"/>
              <a:t> tab. Under </a:t>
            </a:r>
            <a:r>
              <a:rPr lang="en-US" b="1" i="1" dirty="0"/>
              <a:t>Style to customize</a:t>
            </a:r>
            <a:r>
              <a:rPr lang="en-US" dirty="0"/>
              <a:t>, select &lt;</a:t>
            </a:r>
            <a:r>
              <a:rPr lang="en-US" b="1" dirty="0" smtClean="0"/>
              <a:t>Table default &gt; </a:t>
            </a:r>
            <a:r>
              <a:rPr lang="en-US" dirty="0" smtClean="0"/>
              <a:t>and</a:t>
            </a:r>
            <a:r>
              <a:rPr lang="en-US" b="1" dirty="0" smtClean="0"/>
              <a:t> </a:t>
            </a:r>
            <a:r>
              <a:rPr lang="en-US" dirty="0" smtClean="0"/>
              <a:t>choose a color under </a:t>
            </a:r>
            <a:r>
              <a:rPr lang="en-US" b="1" dirty="0" smtClean="0"/>
              <a:t>Background color/alternate row color </a:t>
            </a:r>
            <a:r>
              <a:rPr lang="en-US" dirty="0" smtClean="0"/>
              <a:t>(we choose gray for this example). </a:t>
            </a:r>
          </a:p>
          <a:p>
            <a:pPr marL="1089025" lvl="2" indent="-342900" eaLnBrk="1" hangingPunct="1">
              <a:buSzPct val="100000"/>
              <a:buFont typeface="+mj-lt"/>
              <a:buAutoNum type="arabicPeriod"/>
              <a:defRPr/>
            </a:pPr>
            <a:r>
              <a:rPr lang="en-US" dirty="0" smtClean="0"/>
              <a:t>Click </a:t>
            </a:r>
            <a:r>
              <a:rPr lang="en-US" b="1" dirty="0" smtClean="0"/>
              <a:t>OK</a:t>
            </a:r>
            <a:r>
              <a:rPr lang="en-US" dirty="0" smtClean="0"/>
              <a:t>. </a:t>
            </a:r>
          </a:p>
          <a:p>
            <a:pPr marL="1089025" lvl="2" indent="-342900" eaLnBrk="1" hangingPunct="1">
              <a:buSzPct val="100000"/>
              <a:buFont typeface="+mj-lt"/>
              <a:buAutoNum type="arabicPeriod"/>
              <a:defRPr/>
            </a:pPr>
            <a:endParaRPr lang="en-US" sz="1200" dirty="0"/>
          </a:p>
        </p:txBody>
      </p:sp>
      <p:sp>
        <p:nvSpPr>
          <p:cNvPr id="10" name="Rectangle 3"/>
          <p:cNvSpPr txBox="1">
            <a:spLocks noChangeArrowheads="1"/>
          </p:cNvSpPr>
          <p:nvPr/>
        </p:nvSpPr>
        <p:spPr bwMode="auto">
          <a:xfrm>
            <a:off x="353881" y="1197351"/>
            <a:ext cx="3902434" cy="86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lvl="1" eaLnBrk="1" hangingPunct="1">
              <a:buSzPct val="100000"/>
              <a:buFont typeface="Arial" pitchFamily="34" charset="0"/>
              <a:buChar char="•"/>
              <a:defRPr/>
            </a:pPr>
            <a:r>
              <a:rPr lang="en-US" sz="1600" dirty="0" smtClean="0">
                <a:ea typeface="ＭＳ Ｐゴシック" pitchFamily="34" charset="-128"/>
              </a:rPr>
              <a:t>You can also highlight alternate rows or change the background color of the Dated Data Table. </a:t>
            </a:r>
            <a:endParaRPr lang="en-US" dirty="0" smtClean="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2489" y="1197351"/>
            <a:ext cx="4210050"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83061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Font Settings </a:t>
            </a:r>
            <a:r>
              <a:rPr lang="en-US" sz="1800" dirty="0" smtClean="0">
                <a:ea typeface="ＭＳ Ｐゴシック" pitchFamily="34" charset="-128"/>
              </a:rPr>
              <a:t>(cont’d)</a:t>
            </a:r>
            <a:endParaRPr lang="en-US" sz="14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48</a:t>
            </a:fld>
            <a:endParaRPr lang="en-US" sz="800" smtClean="0"/>
          </a:p>
        </p:txBody>
      </p:sp>
      <p:sp>
        <p:nvSpPr>
          <p:cNvPr id="7" name="Rectangle 3"/>
          <p:cNvSpPr txBox="1">
            <a:spLocks noChangeArrowheads="1"/>
          </p:cNvSpPr>
          <p:nvPr/>
        </p:nvSpPr>
        <p:spPr bwMode="auto">
          <a:xfrm>
            <a:off x="0" y="1197350"/>
            <a:ext cx="3902434" cy="25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lvl="1" eaLnBrk="1" hangingPunct="1">
              <a:buSzPct val="100000"/>
              <a:buFont typeface="Arial" pitchFamily="34" charset="0"/>
              <a:buChar char="•"/>
              <a:defRPr/>
            </a:pPr>
            <a:r>
              <a:rPr lang="en-US" sz="1600" dirty="0" smtClean="0">
                <a:ea typeface="ＭＳ Ｐゴシック" pitchFamily="34" charset="-128"/>
              </a:rPr>
              <a:t>The fonts for the 1-period % change for the payroll series  are red and in larger size, while alternate rows are highlighted in gray. </a:t>
            </a:r>
            <a:endParaRPr lang="en-US"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2434" y="1197350"/>
            <a:ext cx="4105275" cy="522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p:cNvSpPr txBox="1">
            <a:spLocks noChangeArrowheads="1"/>
          </p:cNvSpPr>
          <p:nvPr/>
        </p:nvSpPr>
        <p:spPr bwMode="gray">
          <a:xfrm>
            <a:off x="452414" y="2697866"/>
            <a:ext cx="3324929" cy="83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table07</a:t>
            </a:r>
            <a:r>
              <a:rPr lang="en-US" sz="1400" dirty="0" smtClean="0">
                <a:solidFill>
                  <a:srgbClr val="003399"/>
                </a:solidFill>
              </a:rPr>
              <a:t> in the </a:t>
            </a:r>
            <a:r>
              <a:rPr lang="en-US" sz="1400" b="1" i="1" dirty="0" smtClean="0">
                <a:solidFill>
                  <a:srgbClr val="003399"/>
                </a:solidFill>
              </a:rPr>
              <a:t>DDT </a:t>
            </a:r>
            <a:r>
              <a:rPr lang="en-US" sz="1400" dirty="0" smtClean="0">
                <a:solidFill>
                  <a:srgbClr val="003399"/>
                </a:solidFill>
              </a:rPr>
              <a:t>page of the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6002654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Labels and Headers</a:t>
            </a:r>
            <a:endParaRPr lang="en-US" sz="2000" dirty="0" smtClean="0">
              <a:ea typeface="ＭＳ Ｐゴシック" pitchFamily="34" charset="-128"/>
            </a:endParaRPr>
          </a:p>
        </p:txBody>
      </p:sp>
      <p:sp>
        <p:nvSpPr>
          <p:cNvPr id="9" name="Content Placeholder 2"/>
          <p:cNvSpPr>
            <a:spLocks noGrp="1"/>
          </p:cNvSpPr>
          <p:nvPr>
            <p:ph idx="1"/>
          </p:nvPr>
        </p:nvSpPr>
        <p:spPr>
          <a:xfrm>
            <a:off x="537231" y="2155372"/>
            <a:ext cx="3414284" cy="3788228"/>
          </a:xfrm>
        </p:spPr>
        <p:txBody>
          <a:bodyPr/>
          <a:lstStyle/>
          <a:p>
            <a:pPr marL="0" indent="0">
              <a:buNone/>
            </a:pPr>
            <a:r>
              <a:rPr lang="en-US" sz="1600" u="sng" dirty="0" smtClean="0"/>
              <a:t>Series Options</a:t>
            </a:r>
          </a:p>
          <a:p>
            <a:pPr>
              <a:buFont typeface="Wingdings" pitchFamily="2" charset="2"/>
              <a:buChar char="ü"/>
            </a:pPr>
            <a:r>
              <a:rPr lang="en-US" sz="1400" dirty="0" smtClean="0"/>
              <a:t>Allows you to insert a blank line or custom header for a data series. With this option, EViews will insert a header row above each row of data for the specified series.</a:t>
            </a:r>
          </a:p>
          <a:p>
            <a:pPr>
              <a:buFont typeface="Wingdings" pitchFamily="2" charset="2"/>
              <a:buChar char="ü"/>
            </a:pPr>
            <a:r>
              <a:rPr lang="en-US" sz="1400" dirty="0"/>
              <a:t>You may enter the </a:t>
            </a:r>
            <a:r>
              <a:rPr lang="en-US" sz="1400" dirty="0" smtClean="0"/>
              <a:t>text in the blank field of the </a:t>
            </a:r>
            <a:r>
              <a:rPr lang="en-US" sz="1400" b="1" i="1" dirty="0" smtClean="0"/>
              <a:t>Custom header </a:t>
            </a:r>
            <a:r>
              <a:rPr lang="en-US" sz="1400" dirty="0" smtClean="0"/>
              <a:t>or </a:t>
            </a:r>
            <a:r>
              <a:rPr lang="en-US" sz="1400" dirty="0"/>
              <a:t>leave the field </a:t>
            </a:r>
            <a:r>
              <a:rPr lang="en-US" sz="1400" dirty="0" smtClean="0"/>
              <a:t>blank. </a:t>
            </a:r>
          </a:p>
          <a:p>
            <a:pPr>
              <a:buFont typeface="Wingdings" pitchFamily="2" charset="2"/>
              <a:buChar char="ü"/>
            </a:pPr>
            <a:r>
              <a:rPr lang="en-US" sz="1400" dirty="0" smtClean="0"/>
              <a:t>The custom header text may also be edited directly in the dated data table by clicking the </a:t>
            </a:r>
            <a:r>
              <a:rPr lang="en-US" sz="1400" b="1" dirty="0" smtClean="0"/>
              <a:t>Edit +/-</a:t>
            </a:r>
            <a:r>
              <a:rPr lang="en-US" sz="1400" dirty="0" smtClean="0"/>
              <a:t> button on the table button bar and entering text in a blank header cell.</a:t>
            </a:r>
          </a:p>
          <a:p>
            <a:pPr marL="0" indent="0">
              <a:buNone/>
            </a:pPr>
            <a:endParaRPr lang="en-US" sz="1600" u="sng" dirty="0" smtClean="0"/>
          </a:p>
          <a:p>
            <a:pPr marL="0" indent="0">
              <a:buNone/>
            </a:pPr>
            <a:endParaRPr lang="en-US" sz="1800" b="1" i="1" dirty="0" smtClean="0"/>
          </a:p>
          <a:p>
            <a:pPr marL="0" indent="0">
              <a:buNone/>
            </a:pPr>
            <a:endParaRPr lang="en-US" sz="1800" b="1" i="1" dirty="0"/>
          </a:p>
          <a:p>
            <a:pPr marL="0" indent="0">
              <a:buNone/>
            </a:pPr>
            <a:endParaRPr lang="en-US" sz="1800" b="1" i="1" dirty="0"/>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49</a:t>
            </a:fld>
            <a:endParaRPr lang="en-US" sz="800" smtClean="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8888" y="2155373"/>
            <a:ext cx="4086396" cy="4169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bwMode="auto">
          <a:xfrm>
            <a:off x="0" y="1197350"/>
            <a:ext cx="9231086" cy="83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lvl="1" eaLnBrk="1" hangingPunct="1">
              <a:buSzPct val="100000"/>
              <a:buFont typeface="Arial" pitchFamily="34" charset="0"/>
              <a:buChar char="•"/>
              <a:defRPr/>
            </a:pPr>
            <a:r>
              <a:rPr lang="en-US" sz="1600" dirty="0">
                <a:ea typeface="ＭＳ Ｐゴシック" pitchFamily="34" charset="-128"/>
              </a:rPr>
              <a:t>You </a:t>
            </a:r>
            <a:r>
              <a:rPr lang="en-US" sz="1600" dirty="0" smtClean="0">
                <a:ea typeface="ＭＳ Ｐゴシック" pitchFamily="34" charset="-128"/>
              </a:rPr>
              <a:t>can </a:t>
            </a:r>
            <a:r>
              <a:rPr lang="en-US" sz="1600" dirty="0">
                <a:ea typeface="ＭＳ Ｐゴシック" pitchFamily="34" charset="-128"/>
              </a:rPr>
              <a:t>use the </a:t>
            </a:r>
            <a:r>
              <a:rPr lang="en-US" sz="1600" b="1" dirty="0">
                <a:ea typeface="ＭＳ Ｐゴシック" pitchFamily="34" charset="-128"/>
              </a:rPr>
              <a:t>Labels/Headers</a:t>
            </a:r>
            <a:r>
              <a:rPr lang="en-US" sz="1600" dirty="0">
                <a:ea typeface="ＭＳ Ｐゴシック" pitchFamily="34" charset="-128"/>
              </a:rPr>
              <a:t> tab to add custom series headers, apply italic or bold </a:t>
            </a:r>
            <a:r>
              <a:rPr lang="en-US" sz="1600" dirty="0" smtClean="0">
                <a:ea typeface="ＭＳ Ｐゴシック" pitchFamily="34" charset="-128"/>
              </a:rPr>
              <a:t>formatting to </a:t>
            </a:r>
            <a:r>
              <a:rPr lang="en-US" sz="1600" dirty="0">
                <a:ea typeface="ＭＳ Ｐゴシック" pitchFamily="34" charset="-128"/>
              </a:rPr>
              <a:t>the column (variable) and row (date label) headers, set date formatting, </a:t>
            </a:r>
            <a:r>
              <a:rPr lang="en-US" sz="1600" dirty="0" smtClean="0">
                <a:ea typeface="ＭＳ Ｐゴシック" pitchFamily="34" charset="-128"/>
              </a:rPr>
              <a:t>and specify </a:t>
            </a:r>
            <a:r>
              <a:rPr lang="en-US" sz="1600" dirty="0">
                <a:ea typeface="ＭＳ Ｐゴシック" pitchFamily="34" charset="-128"/>
              </a:rPr>
              <a:t>the text to represent missing values:</a:t>
            </a:r>
          </a:p>
        </p:txBody>
      </p:sp>
    </p:spTree>
    <p:extLst>
      <p:ext uri="{BB962C8B-B14F-4D97-AF65-F5344CB8AC3E}">
        <p14:creationId xmlns:p14="http://schemas.microsoft.com/office/powerpoint/2010/main" val="667321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3"/>
          <p:cNvSpPr>
            <a:spLocks noGrp="1" noChangeArrowheads="1"/>
          </p:cNvSpPr>
          <p:nvPr>
            <p:ph type="subTitle" idx="1"/>
          </p:nvPr>
        </p:nvSpPr>
        <p:spPr>
          <a:xfrm>
            <a:off x="388938" y="2824163"/>
            <a:ext cx="7643812" cy="1606550"/>
          </a:xfrm>
        </p:spPr>
        <p:txBody>
          <a:bodyPr/>
          <a:lstStyle/>
          <a:p>
            <a:pPr algn="ctr" eaLnBrk="1" hangingPunct="1">
              <a:buFont typeface="Times" pitchFamily="18" charset="0"/>
              <a:buNone/>
            </a:pPr>
            <a:r>
              <a:rPr lang="en-US" sz="3200" b="1" dirty="0" smtClean="0">
                <a:ea typeface="ＭＳ Ｐゴシック" pitchFamily="34" charset="-128"/>
              </a:rPr>
              <a:t>Tables</a:t>
            </a:r>
          </a:p>
          <a:p>
            <a:pPr algn="ctr" eaLnBrk="1" hangingPunct="1">
              <a:buFont typeface="Times" pitchFamily="18" charset="0"/>
              <a:buNone/>
            </a:pPr>
            <a:r>
              <a:rPr lang="en-US" sz="3200" b="1" dirty="0" smtClean="0">
                <a:ea typeface="ＭＳ Ｐゴシック" pitchFamily="34" charset="-128"/>
              </a:rPr>
              <a:t> </a:t>
            </a:r>
            <a:endParaRPr lang="en-US" sz="3200" dirty="0" smtClean="0">
              <a:ea typeface="ＭＳ Ｐゴシック" pitchFamily="34" charset="-128"/>
            </a:endParaRPr>
          </a:p>
        </p:txBody>
      </p:sp>
    </p:spTree>
    <p:extLst>
      <p:ext uri="{BB962C8B-B14F-4D97-AF65-F5344CB8AC3E}">
        <p14:creationId xmlns:p14="http://schemas.microsoft.com/office/powerpoint/2010/main" val="2715765090"/>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Dated Data Table Customization:</a:t>
            </a:r>
            <a:br>
              <a:rPr lang="en-US" dirty="0" smtClean="0">
                <a:ea typeface="ＭＳ Ｐゴシック" pitchFamily="34" charset="-128"/>
              </a:rPr>
            </a:br>
            <a:r>
              <a:rPr lang="en-US" dirty="0" smtClean="0">
                <a:ea typeface="ＭＳ Ｐゴシック" pitchFamily="34" charset="-128"/>
              </a:rPr>
              <a:t>Labels and Headers </a:t>
            </a:r>
            <a:r>
              <a:rPr lang="en-US" sz="1800" dirty="0" smtClean="0">
                <a:ea typeface="ＭＳ Ｐゴシック" pitchFamily="34" charset="-128"/>
              </a:rPr>
              <a:t>(cont’d)</a:t>
            </a:r>
          </a:p>
        </p:txBody>
      </p:sp>
      <p:sp>
        <p:nvSpPr>
          <p:cNvPr id="9" name="Content Placeholder 2"/>
          <p:cNvSpPr>
            <a:spLocks noGrp="1"/>
          </p:cNvSpPr>
          <p:nvPr>
            <p:ph idx="1"/>
          </p:nvPr>
        </p:nvSpPr>
        <p:spPr>
          <a:xfrm>
            <a:off x="391885" y="1136342"/>
            <a:ext cx="4162174" cy="5530787"/>
          </a:xfrm>
        </p:spPr>
        <p:txBody>
          <a:bodyPr/>
          <a:lstStyle/>
          <a:p>
            <a:pPr marL="0" indent="0">
              <a:buNone/>
            </a:pPr>
            <a:r>
              <a:rPr lang="en-US" sz="1600" u="sng" dirty="0" smtClean="0"/>
              <a:t>Header Options</a:t>
            </a:r>
            <a:endParaRPr lang="en-US" sz="1600" u="sng" dirty="0"/>
          </a:p>
          <a:p>
            <a:pPr>
              <a:buFont typeface="Wingdings" pitchFamily="2" charset="2"/>
              <a:buChar char="ü"/>
            </a:pPr>
            <a:r>
              <a:rPr lang="en-US" sz="1400" dirty="0"/>
              <a:t>U</a:t>
            </a:r>
            <a:r>
              <a:rPr lang="en-US" sz="1400" dirty="0" smtClean="0"/>
              <a:t>se the </a:t>
            </a:r>
            <a:r>
              <a:rPr lang="en-US" sz="1400" b="1" i="1" dirty="0" smtClean="0"/>
              <a:t>Header options </a:t>
            </a:r>
            <a:r>
              <a:rPr lang="en-US" sz="1400" dirty="0" smtClean="0"/>
              <a:t>section to add bold or italic formatting to the row or column headers.</a:t>
            </a:r>
          </a:p>
          <a:p>
            <a:pPr>
              <a:spcBef>
                <a:spcPts val="0"/>
              </a:spcBef>
              <a:spcAft>
                <a:spcPts val="1200"/>
              </a:spcAft>
              <a:buFont typeface="Wingdings" pitchFamily="2" charset="2"/>
              <a:buChar char="ü"/>
            </a:pPr>
            <a:r>
              <a:rPr lang="en-US" sz="1400" dirty="0" smtClean="0"/>
              <a:t>Select </a:t>
            </a:r>
            <a:r>
              <a:rPr lang="en-US" sz="1400" b="1" dirty="0"/>
              <a:t>R</a:t>
            </a:r>
            <a:r>
              <a:rPr lang="en-US" sz="1400" b="1" dirty="0" smtClean="0"/>
              <a:t>ow</a:t>
            </a:r>
            <a:r>
              <a:rPr lang="en-US" sz="1400" dirty="0" smtClean="0"/>
              <a:t> or </a:t>
            </a:r>
            <a:r>
              <a:rPr lang="en-US" sz="1400" b="1" dirty="0"/>
              <a:t>C</a:t>
            </a:r>
            <a:r>
              <a:rPr lang="en-US" sz="1400" b="1" dirty="0" smtClean="0"/>
              <a:t>olumn</a:t>
            </a:r>
            <a:r>
              <a:rPr lang="en-US" sz="1400" dirty="0" smtClean="0"/>
              <a:t> from the </a:t>
            </a:r>
            <a:r>
              <a:rPr lang="en-US" sz="1400" b="1" i="1" dirty="0" smtClean="0"/>
              <a:t>Header type </a:t>
            </a:r>
            <a:r>
              <a:rPr lang="en-US" sz="1400" dirty="0" smtClean="0"/>
              <a:t>drop-down menu and check the </a:t>
            </a:r>
            <a:r>
              <a:rPr lang="en-US" sz="1400" b="1" dirty="0"/>
              <a:t>B</a:t>
            </a:r>
            <a:r>
              <a:rPr lang="en-US" sz="1400" b="1" dirty="0" smtClean="0"/>
              <a:t>old </a:t>
            </a:r>
            <a:r>
              <a:rPr lang="en-US" sz="1400" dirty="0" smtClean="0"/>
              <a:t>and </a:t>
            </a:r>
            <a:r>
              <a:rPr lang="en-US" sz="1400" b="1" dirty="0"/>
              <a:t>I</a:t>
            </a:r>
            <a:r>
              <a:rPr lang="en-US" sz="1400" b="1" dirty="0" smtClean="0"/>
              <a:t>talic</a:t>
            </a:r>
            <a:r>
              <a:rPr lang="en-US" sz="1400" dirty="0" smtClean="0"/>
              <a:t> boxes to apply desired formatting.</a:t>
            </a:r>
            <a:endParaRPr lang="en-US" sz="1400" dirty="0"/>
          </a:p>
          <a:p>
            <a:pPr marL="0" indent="0">
              <a:buNone/>
            </a:pPr>
            <a:r>
              <a:rPr lang="en-US" sz="1600" u="sng" dirty="0" smtClean="0"/>
              <a:t>Label </a:t>
            </a:r>
            <a:r>
              <a:rPr lang="en-US" sz="1600" u="sng" dirty="0"/>
              <a:t>Options</a:t>
            </a:r>
          </a:p>
          <a:p>
            <a:pPr>
              <a:buFont typeface="Wingdings" pitchFamily="2" charset="2"/>
              <a:buChar char="ü"/>
            </a:pPr>
            <a:r>
              <a:rPr lang="en-US" sz="1400" dirty="0" smtClean="0"/>
              <a:t>Offers controls for value and series labeling.</a:t>
            </a:r>
          </a:p>
          <a:p>
            <a:pPr>
              <a:buFont typeface="Wingdings" pitchFamily="2" charset="2"/>
              <a:buChar char="ü"/>
            </a:pPr>
            <a:r>
              <a:rPr lang="en-US" sz="1400" dirty="0" smtClean="0"/>
              <a:t>The </a:t>
            </a:r>
            <a:r>
              <a:rPr lang="en-US" sz="1400" b="1" dirty="0" smtClean="0"/>
              <a:t>Label for NA</a:t>
            </a:r>
            <a:r>
              <a:rPr lang="en-US" sz="1400" dirty="0" smtClean="0"/>
              <a:t> field contains the text representation for missing values.</a:t>
            </a:r>
          </a:p>
          <a:p>
            <a:pPr>
              <a:spcBef>
                <a:spcPts val="0"/>
              </a:spcBef>
              <a:spcAft>
                <a:spcPts val="1200"/>
              </a:spcAft>
              <a:buFont typeface="Wingdings" pitchFamily="2" charset="2"/>
              <a:buChar char="ü"/>
            </a:pPr>
            <a:r>
              <a:rPr lang="en-US" sz="1400" dirty="0" smtClean="0"/>
              <a:t>If your series has display names you may use the display name as the label for the series by selecting the </a:t>
            </a:r>
            <a:r>
              <a:rPr lang="en-US" sz="1400" b="1" dirty="0" smtClean="0"/>
              <a:t>Use display names as default labels</a:t>
            </a:r>
            <a:r>
              <a:rPr lang="en-US" sz="1400" dirty="0"/>
              <a:t> </a:t>
            </a:r>
            <a:r>
              <a:rPr lang="en-US" sz="1400" dirty="0" smtClean="0"/>
              <a:t>option.</a:t>
            </a:r>
            <a:endParaRPr lang="en-US" sz="1400" dirty="0"/>
          </a:p>
          <a:p>
            <a:pPr marL="0" indent="0">
              <a:buNone/>
            </a:pPr>
            <a:r>
              <a:rPr lang="en-US" sz="1600" u="sng" dirty="0" smtClean="0"/>
              <a:t>Date formats</a:t>
            </a:r>
            <a:endParaRPr lang="en-US" sz="1600" u="sng" dirty="0"/>
          </a:p>
          <a:p>
            <a:pPr>
              <a:buFont typeface="Wingdings" pitchFamily="2" charset="2"/>
              <a:buChar char="ü"/>
            </a:pPr>
            <a:r>
              <a:rPr lang="en-US" sz="1400" dirty="0" smtClean="0"/>
              <a:t>Controls the representation of dates in the table.</a:t>
            </a:r>
            <a:endParaRPr lang="en-US" sz="1400" dirty="0"/>
          </a:p>
          <a:p>
            <a:pPr>
              <a:buFont typeface="Wingdings" pitchFamily="2" charset="2"/>
              <a:buChar char="ü"/>
            </a:pPr>
            <a:r>
              <a:rPr lang="en-US" sz="1400" dirty="0" smtClean="0"/>
              <a:t>You can use the three menus to set the format to represent </a:t>
            </a:r>
            <a:r>
              <a:rPr lang="en-US" sz="1400" b="1" dirty="0"/>
              <a:t>Y</a:t>
            </a:r>
            <a:r>
              <a:rPr lang="en-US" sz="1400" b="1" dirty="0" smtClean="0"/>
              <a:t>ear, Quarter</a:t>
            </a:r>
            <a:r>
              <a:rPr lang="en-US" sz="1400" dirty="0" smtClean="0"/>
              <a:t> and </a:t>
            </a:r>
            <a:r>
              <a:rPr lang="en-US" sz="1400" b="1" dirty="0"/>
              <a:t>M</a:t>
            </a:r>
            <a:r>
              <a:rPr lang="en-US" sz="1400" b="1" dirty="0" smtClean="0"/>
              <a:t>onth.</a:t>
            </a:r>
            <a:endParaRPr lang="en-US" sz="1400" dirty="0"/>
          </a:p>
          <a:p>
            <a:pPr marL="0" indent="0">
              <a:buNone/>
            </a:pPr>
            <a:endParaRPr lang="en-US" sz="1400" b="1" dirty="0" smtClean="0"/>
          </a:p>
          <a:p>
            <a:endParaRPr lang="en-US" sz="1800" b="1" i="1" dirty="0" smtClean="0"/>
          </a:p>
          <a:p>
            <a:pPr marL="0" indent="0">
              <a:buNone/>
            </a:pPr>
            <a:endParaRPr lang="en-US" sz="1800" b="1" i="1" dirty="0"/>
          </a:p>
          <a:p>
            <a:pPr marL="0" indent="0">
              <a:buNone/>
            </a:pPr>
            <a:endParaRPr lang="en-US" sz="1800" b="1" i="1" dirty="0" smtClean="0"/>
          </a:p>
          <a:p>
            <a:pPr marL="0" indent="0">
              <a:buNone/>
            </a:pPr>
            <a:endParaRPr lang="en-US" sz="1800" b="1" i="1" dirty="0"/>
          </a:p>
          <a:p>
            <a:pPr marL="0" indent="0">
              <a:buNone/>
            </a:pPr>
            <a:endParaRPr lang="en-US" sz="1800" b="1" i="1" dirty="0"/>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50</a:t>
            </a:fld>
            <a:endParaRPr lang="en-US" sz="800" smtClean="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4059" y="1265775"/>
            <a:ext cx="4229100"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93334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Editing a Dated Data Table</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51</a:t>
            </a:fld>
            <a:endParaRPr lang="en-US" sz="800" smtClean="0"/>
          </a:p>
        </p:txBody>
      </p:sp>
      <p:sp>
        <p:nvSpPr>
          <p:cNvPr id="7" name="Rectangle 3"/>
          <p:cNvSpPr txBox="1">
            <a:spLocks noChangeArrowheads="1"/>
          </p:cNvSpPr>
          <p:nvPr/>
        </p:nvSpPr>
        <p:spPr bwMode="auto">
          <a:xfrm>
            <a:off x="446569" y="1204920"/>
            <a:ext cx="8123274" cy="428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Along with customizing your dated data table, you may </a:t>
            </a:r>
            <a:r>
              <a:rPr lang="en-US" sz="1800" dirty="0">
                <a:ea typeface="ＭＳ Ｐゴシック" pitchFamily="34" charset="-128"/>
              </a:rPr>
              <a:t>edit </a:t>
            </a:r>
            <a:r>
              <a:rPr lang="en-US" sz="1800" dirty="0" smtClean="0">
                <a:ea typeface="ＭＳ Ｐゴシック" pitchFamily="34" charset="-128"/>
              </a:rPr>
              <a:t>the individual </a:t>
            </a:r>
            <a:r>
              <a:rPr lang="en-US" sz="1800" dirty="0">
                <a:ea typeface="ＭＳ Ｐゴシック" pitchFamily="34" charset="-128"/>
              </a:rPr>
              <a:t>cells of the table, add a title, or change the sample of observations used to </a:t>
            </a:r>
            <a:r>
              <a:rPr lang="en-US" sz="1800" dirty="0" smtClean="0">
                <a:ea typeface="ＭＳ Ｐゴシック" pitchFamily="34" charset="-128"/>
              </a:rPr>
              <a:t>construct the </a:t>
            </a:r>
            <a:r>
              <a:rPr lang="en-US" sz="1800" dirty="0">
                <a:ea typeface="ＭＳ Ｐゴシック" pitchFamily="34" charset="-128"/>
              </a:rPr>
              <a:t>table.</a:t>
            </a:r>
            <a:endParaRPr lang="en-US" sz="1800" dirty="0" smtClean="0">
              <a:ea typeface="ＭＳ Ｐゴシック" pitchFamily="34" charset="-128"/>
            </a:endParaRPr>
          </a:p>
          <a:p>
            <a:pPr eaLnBrk="1" hangingPunct="1">
              <a:spcBef>
                <a:spcPts val="600"/>
              </a:spcBef>
              <a:buFont typeface="Times" pitchFamily="17" charset="0"/>
              <a:buChar char="•"/>
              <a:defRPr/>
            </a:pPr>
            <a:r>
              <a:rPr lang="en-US" sz="1800" dirty="0" smtClean="0">
                <a:ea typeface="ＭＳ Ｐゴシック" pitchFamily="34" charset="-128"/>
              </a:rPr>
              <a:t>To edit individual cells, you must first click on the </a:t>
            </a:r>
            <a:r>
              <a:rPr lang="en-US" sz="1800" b="1" dirty="0" smtClean="0">
                <a:ea typeface="ＭＳ Ｐゴシック" pitchFamily="34" charset="-128"/>
              </a:rPr>
              <a:t>Edit +/- </a:t>
            </a:r>
            <a:r>
              <a:rPr lang="en-US" sz="1800" dirty="0" smtClean="0">
                <a:ea typeface="ＭＳ Ｐゴシック" pitchFamily="34" charset="-128"/>
              </a:rPr>
              <a:t>button in the group toolbar to toggle Edit mode. You can edit:</a:t>
            </a:r>
          </a:p>
          <a:p>
            <a:pPr lvl="1" eaLnBrk="1" hangingPunct="1">
              <a:spcBef>
                <a:spcPts val="600"/>
              </a:spcBef>
              <a:buFont typeface="Wingdings" pitchFamily="2" charset="2"/>
              <a:buChar char="ü"/>
              <a:defRPr/>
            </a:pPr>
            <a:r>
              <a:rPr lang="en-US" sz="1400" dirty="0" smtClean="0">
                <a:ea typeface="ＭＳ Ｐゴシック" pitchFamily="34" charset="-128"/>
              </a:rPr>
              <a:t>Series (row) labels</a:t>
            </a:r>
          </a:p>
          <a:p>
            <a:pPr lvl="1" eaLnBrk="1" hangingPunct="1">
              <a:spcBef>
                <a:spcPts val="600"/>
              </a:spcBef>
              <a:buFont typeface="Wingdings" pitchFamily="2" charset="2"/>
              <a:buChar char="ü"/>
              <a:defRPr/>
            </a:pPr>
            <a:r>
              <a:rPr lang="en-US" sz="1400" dirty="0" smtClean="0">
                <a:ea typeface="ＭＳ Ｐゴシック" pitchFamily="34" charset="-128"/>
              </a:rPr>
              <a:t>Custom headers</a:t>
            </a:r>
          </a:p>
          <a:p>
            <a:pPr lvl="1" eaLnBrk="1" hangingPunct="1">
              <a:spcBef>
                <a:spcPts val="600"/>
              </a:spcBef>
              <a:buFont typeface="Wingdings" pitchFamily="2" charset="2"/>
              <a:buChar char="ü"/>
              <a:defRPr/>
            </a:pPr>
            <a:r>
              <a:rPr lang="en-US" sz="1400" dirty="0" smtClean="0">
                <a:ea typeface="ＭＳ Ｐゴシック" pitchFamily="34" charset="-128"/>
              </a:rPr>
              <a:t>Data values in the table</a:t>
            </a:r>
          </a:p>
          <a:p>
            <a:pPr eaLnBrk="1" hangingPunct="1">
              <a:spcBef>
                <a:spcPts val="600"/>
              </a:spcBef>
              <a:buFont typeface="Times" pitchFamily="17" charset="0"/>
              <a:buChar char="•"/>
              <a:defRPr/>
            </a:pPr>
            <a:endParaRPr lang="en-US" sz="1800" dirty="0"/>
          </a:p>
          <a:p>
            <a:pPr marL="0" indent="0" eaLnBrk="1" hangingPunct="1">
              <a:spcBef>
                <a:spcPts val="600"/>
              </a:spcBef>
              <a:buNone/>
              <a:defRPr/>
            </a:pPr>
            <a:r>
              <a:rPr lang="en-US" sz="1400" b="1" dirty="0" smtClean="0"/>
              <a:t>Note</a:t>
            </a:r>
            <a:r>
              <a:rPr lang="en-US" sz="1400" dirty="0" smtClean="0"/>
              <a:t>: If you edit a data cell, the underlying series data will change. Editing transformed data will modify the original series data as well.</a:t>
            </a:r>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Tree>
    <p:extLst>
      <p:ext uri="{BB962C8B-B14F-4D97-AF65-F5344CB8AC3E}">
        <p14:creationId xmlns:p14="http://schemas.microsoft.com/office/powerpoint/2010/main" val="11799226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3"/>
          <p:cNvSpPr>
            <a:spLocks noGrp="1" noChangeArrowheads="1"/>
          </p:cNvSpPr>
          <p:nvPr>
            <p:ph type="subTitle" idx="1"/>
          </p:nvPr>
        </p:nvSpPr>
        <p:spPr>
          <a:xfrm>
            <a:off x="388938" y="2824163"/>
            <a:ext cx="7643812" cy="1606550"/>
          </a:xfrm>
        </p:spPr>
        <p:txBody>
          <a:bodyPr/>
          <a:lstStyle/>
          <a:p>
            <a:pPr algn="ctr" eaLnBrk="1" hangingPunct="1">
              <a:buFont typeface="Times" pitchFamily="18" charset="0"/>
              <a:buNone/>
            </a:pPr>
            <a:r>
              <a:rPr lang="en-US" sz="3200" b="1" dirty="0" smtClean="0">
                <a:ea typeface="ＭＳ Ｐゴシック" pitchFamily="34" charset="-128"/>
              </a:rPr>
              <a:t>Spools</a:t>
            </a:r>
          </a:p>
          <a:p>
            <a:pPr algn="ctr" eaLnBrk="1" hangingPunct="1">
              <a:buFont typeface="Times" pitchFamily="18" charset="0"/>
              <a:buNone/>
            </a:pPr>
            <a:r>
              <a:rPr lang="en-US" sz="3200" b="1" dirty="0" smtClean="0">
                <a:ea typeface="ＭＳ Ｐゴシック" pitchFamily="34" charset="-128"/>
              </a:rPr>
              <a:t> </a:t>
            </a:r>
            <a:endParaRPr lang="en-US" sz="3200" dirty="0" smtClean="0">
              <a:ea typeface="ＭＳ Ｐゴシック" pitchFamily="34" charset="-128"/>
            </a:endParaRPr>
          </a:p>
        </p:txBody>
      </p:sp>
    </p:spTree>
    <p:extLst>
      <p:ext uri="{BB962C8B-B14F-4D97-AF65-F5344CB8AC3E}">
        <p14:creationId xmlns:p14="http://schemas.microsoft.com/office/powerpoint/2010/main" val="2663713027"/>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dirty="0" smtClean="0">
                <a:ea typeface="ＭＳ Ｐゴシック" pitchFamily="34" charset="-128"/>
              </a:rPr>
              <a:t>Spools</a:t>
            </a:r>
          </a:p>
        </p:txBody>
      </p:sp>
      <p:sp>
        <p:nvSpPr>
          <p:cNvPr id="4100" name="Rectangle 3"/>
          <p:cNvSpPr>
            <a:spLocks noGrp="1" noChangeArrowheads="1"/>
          </p:cNvSpPr>
          <p:nvPr>
            <p:ph idx="1"/>
          </p:nvPr>
        </p:nvSpPr>
        <p:spPr>
          <a:xfrm>
            <a:off x="557650" y="1262973"/>
            <a:ext cx="8150416" cy="4702175"/>
          </a:xfrm>
        </p:spPr>
        <p:txBody>
          <a:bodyPr/>
          <a:lstStyle/>
          <a:p>
            <a:pPr eaLnBrk="1" hangingPunct="1">
              <a:spcBef>
                <a:spcPts val="600"/>
              </a:spcBef>
              <a:buFont typeface="Times" pitchFamily="17" charset="0"/>
              <a:buChar char="•"/>
              <a:defRPr/>
            </a:pPr>
            <a:r>
              <a:rPr lang="en-US" sz="1800" kern="1200" dirty="0" smtClean="0">
                <a:ea typeface="ＭＳ Ｐゴシック" pitchFamily="34" charset="-128"/>
              </a:rPr>
              <a:t>EViews provides a very handy spool object that is capable of holding multiple tables, graphs, text and spools. </a:t>
            </a:r>
          </a:p>
          <a:p>
            <a:pPr eaLnBrk="1" hangingPunct="1">
              <a:spcBef>
                <a:spcPts val="600"/>
              </a:spcBef>
              <a:buFont typeface="Times" pitchFamily="17" charset="0"/>
              <a:buChar char="•"/>
              <a:defRPr/>
            </a:pPr>
            <a:r>
              <a:rPr lang="en-US" sz="1800" kern="1200" dirty="0" smtClean="0">
                <a:ea typeface="ＭＳ Ｐゴシック" pitchFamily="34" charset="-128"/>
              </a:rPr>
              <a:t>This allows us to create a collection of output objects. </a:t>
            </a:r>
          </a:p>
          <a:p>
            <a:pPr eaLnBrk="1" hangingPunct="1">
              <a:spcBef>
                <a:spcPts val="600"/>
              </a:spcBef>
              <a:buFont typeface="Times" pitchFamily="17" charset="0"/>
              <a:buChar char="•"/>
              <a:defRPr/>
            </a:pPr>
            <a:r>
              <a:rPr lang="en-US" sz="1800" kern="1200" dirty="0" smtClean="0">
                <a:ea typeface="ＭＳ Ｐゴシック" pitchFamily="34" charset="-128"/>
              </a:rPr>
              <a:t>Spools are very useful for organizing results and for working with and customizing the object collection in a spool. </a:t>
            </a:r>
          </a:p>
          <a:p>
            <a:pPr eaLnBrk="1" hangingPunct="1">
              <a:spcBef>
                <a:spcPts val="600"/>
              </a:spcBef>
              <a:buFont typeface="Times" pitchFamily="17" charset="0"/>
              <a:buChar char="•"/>
              <a:defRPr/>
            </a:pPr>
            <a:r>
              <a:rPr lang="en-US" sz="1800" kern="1200" dirty="0" smtClean="0">
                <a:ea typeface="ＭＳ Ｐゴシック" pitchFamily="34" charset="-128"/>
              </a:rPr>
              <a:t>Note that the objects added to a spool are “views” of the original object. The original object in the </a:t>
            </a:r>
            <a:r>
              <a:rPr lang="en-US" sz="1800" kern="1200" dirty="0" err="1" smtClean="0">
                <a:ea typeface="ＭＳ Ｐゴシック" pitchFamily="34" charset="-128"/>
              </a:rPr>
              <a:t>workfile</a:t>
            </a:r>
            <a:r>
              <a:rPr lang="en-US" sz="1800" kern="1200" dirty="0" smtClean="0">
                <a:ea typeface="ＭＳ Ｐゴシック" pitchFamily="34" charset="-128"/>
              </a:rPr>
              <a:t> remains intact, but different views of it can be added to a spool. </a:t>
            </a:r>
          </a:p>
          <a:p>
            <a:pPr lvl="1" eaLnBrk="1" hangingPunct="1">
              <a:spcBef>
                <a:spcPts val="600"/>
              </a:spcBef>
              <a:buFont typeface="Wingdings" pitchFamily="2" charset="2"/>
              <a:buChar char="ü"/>
              <a:defRPr/>
            </a:pPr>
            <a:r>
              <a:rPr lang="en-US" sz="1400" kern="1200" dirty="0" smtClean="0">
                <a:ea typeface="ＭＳ Ｐゴシック" pitchFamily="34" charset="-128"/>
              </a:rPr>
              <a:t>For example, we may add to a spool the spreadsheet view of a series, the graph of that same series, the </a:t>
            </a:r>
            <a:r>
              <a:rPr lang="en-US" sz="1400" kern="1200" dirty="0" err="1" smtClean="0">
                <a:ea typeface="ＭＳ Ｐゴシック" pitchFamily="34" charset="-128"/>
              </a:rPr>
              <a:t>correlogram</a:t>
            </a:r>
            <a:r>
              <a:rPr lang="en-US" sz="1400" kern="1200" dirty="0" smtClean="0">
                <a:ea typeface="ＭＳ Ｐゴシック" pitchFamily="34" charset="-128"/>
              </a:rPr>
              <a:t> of that series, and the unit root test results of the series. </a:t>
            </a:r>
          </a:p>
          <a:p>
            <a:pPr lvl="1" eaLnBrk="1" hangingPunct="1">
              <a:spcBef>
                <a:spcPts val="600"/>
              </a:spcBef>
              <a:buFont typeface="Wingdings" pitchFamily="2" charset="2"/>
              <a:buChar char="ü"/>
              <a:defRPr/>
            </a:pPr>
            <a:r>
              <a:rPr lang="en-US" sz="1400" kern="1200" dirty="0" smtClean="0">
                <a:ea typeface="ＭＳ Ｐゴシック" pitchFamily="34" charset="-128"/>
              </a:rPr>
              <a:t>These are all different “views” of the same object (series). They are saved in the spool as </a:t>
            </a:r>
            <a:r>
              <a:rPr lang="en-US" sz="1400" b="1" i="1" kern="1200" dirty="0" smtClean="0">
                <a:ea typeface="ＭＳ Ｐゴシック" pitchFamily="34" charset="-128"/>
              </a:rPr>
              <a:t>untitled01</a:t>
            </a:r>
            <a:r>
              <a:rPr lang="en-US" sz="1400" kern="1200" dirty="0" smtClean="0">
                <a:ea typeface="ＭＳ Ｐゴシック" pitchFamily="34" charset="-128"/>
              </a:rPr>
              <a:t>, </a:t>
            </a:r>
            <a:r>
              <a:rPr lang="en-US" sz="1400" b="1" i="1" kern="1200" dirty="0" smtClean="0">
                <a:ea typeface="ＭＳ Ｐゴシック" pitchFamily="34" charset="-128"/>
              </a:rPr>
              <a:t>untitled02</a:t>
            </a:r>
            <a:r>
              <a:rPr lang="en-US" sz="1400" kern="1200" dirty="0" smtClean="0">
                <a:ea typeface="ＭＳ Ｐゴシック" pitchFamily="34" charset="-128"/>
              </a:rPr>
              <a:t>, etc. depending on the order in which they were added to the spool. </a:t>
            </a: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2000" dirty="0" smtClean="0"/>
          </a:p>
          <a:p>
            <a:pPr eaLnBrk="1" hangingPunct="1">
              <a:buFont typeface="Wingdings" pitchFamily="2" charset="2"/>
              <a:buChar char="§"/>
              <a:defRPr/>
            </a:pPr>
            <a:endParaRPr lang="en-US" sz="2000" dirty="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DF4964C3-C44D-4067-BF8E-B1860A0E6B63}" type="slidenum">
              <a:rPr lang="en-US" sz="800" smtClean="0"/>
              <a:pPr eaLnBrk="1" hangingPunct="1">
                <a:defRPr/>
              </a:pPr>
              <a:t>53</a:t>
            </a:fld>
            <a:endParaRPr lang="en-US" sz="800" smtClean="0"/>
          </a:p>
        </p:txBody>
      </p:sp>
    </p:spTree>
    <p:extLst>
      <p:ext uri="{BB962C8B-B14F-4D97-AF65-F5344CB8AC3E}">
        <p14:creationId xmlns:p14="http://schemas.microsoft.com/office/powerpoint/2010/main" val="30302250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Spools in EViews:</a:t>
            </a:r>
            <a:br>
              <a:rPr lang="en-US" dirty="0" smtClean="0">
                <a:ea typeface="ＭＳ Ｐゴシック" pitchFamily="34" charset="-128"/>
              </a:rPr>
            </a:br>
            <a:r>
              <a:rPr lang="en-US" dirty="0" smtClean="0">
                <a:ea typeface="ＭＳ Ｐゴシック" pitchFamily="34" charset="-128"/>
              </a:rPr>
              <a:t>Example 1</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54</a:t>
            </a:fld>
            <a:endParaRPr lang="en-US" sz="800" smtClean="0"/>
          </a:p>
        </p:txBody>
      </p:sp>
      <p:sp>
        <p:nvSpPr>
          <p:cNvPr id="7" name="Rectangle 3"/>
          <p:cNvSpPr txBox="1">
            <a:spLocks noChangeArrowheads="1"/>
          </p:cNvSpPr>
          <p:nvPr/>
        </p:nvSpPr>
        <p:spPr bwMode="auto">
          <a:xfrm>
            <a:off x="446569" y="1235133"/>
            <a:ext cx="81232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kern="1200" dirty="0" smtClean="0">
                <a:ea typeface="ＭＳ Ｐゴシック" pitchFamily="34" charset="-128"/>
              </a:rPr>
              <a:t>There are a few ways to create spools in EViews. </a:t>
            </a:r>
            <a:endParaRPr lang="en-US" sz="1800" dirty="0">
              <a:ea typeface="ＭＳ Ｐゴシック" pitchFamily="34" charset="-128"/>
            </a:endParaRPr>
          </a:p>
          <a:p>
            <a:pPr lvl="1" eaLnBrk="1" hangingPunct="1">
              <a:spcBef>
                <a:spcPts val="600"/>
              </a:spcBef>
              <a:buFont typeface="Wingdings" pitchFamily="2" charset="2"/>
              <a:buChar char="ü"/>
              <a:defRPr/>
            </a:pPr>
            <a:r>
              <a:rPr lang="en-US" sz="1400" kern="1200" dirty="0" smtClean="0">
                <a:ea typeface="ＭＳ Ｐゴシック" pitchFamily="34" charset="-128"/>
              </a:rPr>
              <a:t>By creating a new spool object.</a:t>
            </a:r>
          </a:p>
          <a:p>
            <a:pPr lvl="1" eaLnBrk="1" hangingPunct="1">
              <a:spcBef>
                <a:spcPts val="600"/>
              </a:spcBef>
              <a:buFont typeface="Wingdings" pitchFamily="2" charset="2"/>
              <a:buChar char="ü"/>
              <a:defRPr/>
            </a:pPr>
            <a:r>
              <a:rPr lang="en-US" sz="1400" dirty="0" smtClean="0">
                <a:solidFill>
                  <a:srgbClr val="003399"/>
                </a:solidFill>
                <a:latin typeface="+mj-lt"/>
                <a:ea typeface="ＭＳ Ｐゴシック" pitchFamily="34" charset="-128"/>
              </a:rPr>
              <a:t>By printing from an EViews object to a spool. </a:t>
            </a:r>
          </a:p>
          <a:p>
            <a:pPr lvl="1" eaLnBrk="1" hangingPunct="1">
              <a:spcBef>
                <a:spcPts val="600"/>
              </a:spcBef>
              <a:buFont typeface="Wingdings" pitchFamily="2" charset="2"/>
              <a:buChar char="ü"/>
              <a:defRPr/>
            </a:pPr>
            <a:r>
              <a:rPr lang="en-US" sz="1400" dirty="0">
                <a:ea typeface="ＭＳ Ｐゴシック" pitchFamily="34" charset="-128"/>
              </a:rPr>
              <a:t>By entering the command </a:t>
            </a:r>
            <a:r>
              <a:rPr lang="en-US" sz="1400" dirty="0">
                <a:solidFill>
                  <a:schemeClr val="tx1"/>
                </a:solidFill>
                <a:latin typeface="Courier" pitchFamily="49" charset="0"/>
                <a:ea typeface="ＭＳ Ｐゴシック" pitchFamily="34" charset="-128"/>
              </a:rPr>
              <a:t>spool</a:t>
            </a:r>
          </a:p>
          <a:p>
            <a:pPr lvl="1" eaLnBrk="1" hangingPunct="1">
              <a:spcBef>
                <a:spcPts val="600"/>
              </a:spcBef>
              <a:buFont typeface="Wingdings" pitchFamily="2" charset="2"/>
              <a:buChar char="ü"/>
              <a:defRPr/>
            </a:pPr>
            <a:endParaRPr lang="en-US" sz="1400" dirty="0" smtClean="0">
              <a:solidFill>
                <a:srgbClr val="003399"/>
              </a:solidFill>
              <a:latin typeface="+mj-lt"/>
              <a:ea typeface="ＭＳ Ｐゴシック" pitchFamily="34" charset="-128"/>
            </a:endParaRP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30128" y="2498651"/>
            <a:ext cx="4063407"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spool: Example1</a:t>
            </a:r>
            <a:r>
              <a:rPr lang="en-US" sz="1600"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on the </a:t>
            </a:r>
            <a:r>
              <a:rPr lang="en-US" b="1" i="1" dirty="0" smtClean="0">
                <a:ea typeface="ＭＳ Ｐゴシック" pitchFamily="34" charset="-128"/>
              </a:rPr>
              <a:t>Data</a:t>
            </a:r>
            <a:r>
              <a:rPr lang="en-US" dirty="0" smtClean="0">
                <a:ea typeface="ＭＳ Ｐゴシック" pitchFamily="34" charset="-128"/>
              </a:rPr>
              <a:t> page of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ea typeface="ＭＳ Ｐゴシック" pitchFamily="34" charset="-128"/>
              </a:rPr>
              <a:t>. Click </a:t>
            </a:r>
            <a:r>
              <a:rPr lang="en-US" b="1" dirty="0" smtClean="0">
                <a:ea typeface="ＭＳ Ｐゴシック" pitchFamily="34" charset="-128"/>
              </a:rPr>
              <a:t>Object </a:t>
            </a:r>
            <a:r>
              <a:rPr lang="en-US" sz="1600" b="1" dirty="0" smtClean="0">
                <a:ea typeface="ＭＳ Ｐゴシック" pitchFamily="34" charset="-128"/>
              </a:rPr>
              <a:t> </a:t>
            </a:r>
            <a:r>
              <a:rPr lang="en-US" sz="1600" b="1" dirty="0"/>
              <a:t>→ </a:t>
            </a:r>
            <a:r>
              <a:rPr lang="en-US" b="1" dirty="0" smtClean="0"/>
              <a:t>New Object</a:t>
            </a:r>
            <a:r>
              <a:rPr lang="en-US" dirty="0" smtClean="0"/>
              <a:t>, from the main menu. </a:t>
            </a:r>
          </a:p>
          <a:p>
            <a:pPr marL="1089025" lvl="2" indent="-342900" eaLnBrk="1" hangingPunct="1">
              <a:buSzPct val="100000"/>
              <a:buFont typeface="+mj-lt"/>
              <a:buAutoNum type="arabicPeriod"/>
              <a:defRPr/>
            </a:pPr>
            <a:r>
              <a:rPr lang="en-US" dirty="0" smtClean="0">
                <a:ea typeface="ＭＳ Ｐゴシック" pitchFamily="34" charset="-128"/>
              </a:rPr>
              <a:t>The </a:t>
            </a:r>
            <a:r>
              <a:rPr lang="en-US" b="1" i="1" dirty="0" smtClean="0">
                <a:ea typeface="ＭＳ Ｐゴシック" pitchFamily="34" charset="-128"/>
              </a:rPr>
              <a:t>New Object </a:t>
            </a:r>
            <a:r>
              <a:rPr lang="en-US" dirty="0" smtClean="0">
                <a:ea typeface="ＭＳ Ｐゴシック" pitchFamily="34" charset="-128"/>
              </a:rPr>
              <a:t>dialog box opens up. Select </a:t>
            </a:r>
            <a:r>
              <a:rPr lang="en-US" b="1" dirty="0" smtClean="0">
                <a:ea typeface="ＭＳ Ｐゴシック" pitchFamily="34" charset="-128"/>
              </a:rPr>
              <a:t>Spool</a:t>
            </a:r>
            <a:r>
              <a:rPr lang="en-US" dirty="0" smtClean="0">
                <a:ea typeface="ＭＳ Ｐゴシック" pitchFamily="34" charset="-128"/>
              </a:rPr>
              <a:t> under </a:t>
            </a:r>
            <a:r>
              <a:rPr lang="en-US" b="1" i="1" dirty="0" smtClean="0">
                <a:ea typeface="ＭＳ Ｐゴシック" pitchFamily="34" charset="-128"/>
              </a:rPr>
              <a:t>Type of object</a:t>
            </a:r>
            <a:r>
              <a:rPr lang="en-US" dirty="0" smtClean="0">
                <a:ea typeface="ＭＳ Ｐゴシック" pitchFamily="34" charset="-128"/>
              </a:rPr>
              <a:t>, and type the name of the spool (</a:t>
            </a:r>
            <a:r>
              <a:rPr lang="en-US" b="1" i="1" dirty="0" smtClean="0">
                <a:ea typeface="ＭＳ Ｐゴシック" pitchFamily="34" charset="-128"/>
              </a:rPr>
              <a:t>spool01</a:t>
            </a:r>
            <a:r>
              <a:rPr lang="en-US" dirty="0" smtClean="0">
                <a:ea typeface="ＭＳ Ｐゴシック" pitchFamily="34" charset="-128"/>
              </a:rPr>
              <a:t>, here).</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i="1" dirty="0" smtClean="0">
                <a:ea typeface="ＭＳ Ｐゴシック" pitchFamily="34" charset="-128"/>
              </a:rPr>
              <a:t>OK</a:t>
            </a:r>
            <a:r>
              <a:rPr lang="en-US" dirty="0" smtClean="0">
                <a:ea typeface="ＭＳ Ｐゴシック" pitchFamily="34" charset="-128"/>
              </a:rPr>
              <a:t>.  </a:t>
            </a:r>
            <a:endParaRPr lang="en-US" b="1" dirty="0" smtClean="0">
              <a:ea typeface="ＭＳ Ｐゴシック" pitchFamily="34" charset="-128"/>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3535" y="2498651"/>
            <a:ext cx="2943225" cy="384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16864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Spools in EViews:</a:t>
            </a:r>
            <a:br>
              <a:rPr lang="en-US" dirty="0" smtClean="0">
                <a:ea typeface="ＭＳ Ｐゴシック" pitchFamily="34" charset="-128"/>
              </a:rPr>
            </a:br>
            <a:r>
              <a:rPr lang="en-US" dirty="0" smtClean="0">
                <a:ea typeface="ＭＳ Ｐゴシック" pitchFamily="34" charset="-128"/>
              </a:rPr>
              <a:t>Example 1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55</a:t>
            </a:fld>
            <a:endParaRPr lang="en-US" sz="800" smtClean="0"/>
          </a:p>
        </p:txBody>
      </p:sp>
      <p:sp>
        <p:nvSpPr>
          <p:cNvPr id="7" name="Rectangle 3"/>
          <p:cNvSpPr txBox="1">
            <a:spLocks noChangeArrowheads="1"/>
          </p:cNvSpPr>
          <p:nvPr/>
        </p:nvSpPr>
        <p:spPr bwMode="auto">
          <a:xfrm>
            <a:off x="446569" y="1235133"/>
            <a:ext cx="3519375" cy="428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kern="1200" dirty="0" smtClean="0">
                <a:ea typeface="ＭＳ Ｐゴシック" pitchFamily="34" charset="-128"/>
              </a:rPr>
              <a:t>The (empty) spool object is now created and saved in the </a:t>
            </a:r>
            <a:r>
              <a:rPr lang="en-US" sz="1600" kern="1200" dirty="0" err="1" smtClean="0">
                <a:ea typeface="ＭＳ Ｐゴシック" pitchFamily="34" charset="-128"/>
              </a:rPr>
              <a:t>workfile</a:t>
            </a:r>
            <a:r>
              <a:rPr lang="en-US" sz="1600" dirty="0">
                <a:ea typeface="ＭＳ Ｐゴシック" pitchFamily="34" charset="-128"/>
              </a:rPr>
              <a:t> </a:t>
            </a:r>
            <a:r>
              <a:rPr lang="en-US" sz="1600" dirty="0" smtClean="0">
                <a:ea typeface="ＭＳ Ｐゴシック" pitchFamily="34" charset="-128"/>
              </a:rPr>
              <a:t>with a green icon       .</a:t>
            </a:r>
          </a:p>
          <a:p>
            <a:pPr eaLnBrk="1" hangingPunct="1">
              <a:spcBef>
                <a:spcPts val="600"/>
              </a:spcBef>
              <a:buFont typeface="Times" pitchFamily="17" charset="0"/>
              <a:buChar char="•"/>
              <a:defRPr/>
            </a:pPr>
            <a:r>
              <a:rPr lang="en-US" sz="1600" dirty="0" smtClean="0">
                <a:ea typeface="ＭＳ Ｐゴシック" pitchFamily="34" charset="-128"/>
              </a:rPr>
              <a:t>Here are the main parts of a spool:</a:t>
            </a:r>
          </a:p>
          <a:p>
            <a:pPr lvl="1" eaLnBrk="1" hangingPunct="1">
              <a:spcBef>
                <a:spcPts val="600"/>
              </a:spcBef>
              <a:buFont typeface="Wingdings" pitchFamily="2" charset="2"/>
              <a:buChar char="ü"/>
              <a:defRPr/>
            </a:pPr>
            <a:r>
              <a:rPr lang="en-US" sz="1400" b="1" dirty="0" smtClean="0">
                <a:ea typeface="ＭＳ Ｐゴシック" pitchFamily="34" charset="-128"/>
              </a:rPr>
              <a:t>The tree pane</a:t>
            </a:r>
            <a:r>
              <a:rPr lang="en-US" sz="1400" dirty="0">
                <a:ea typeface="ＭＳ Ｐゴシック" pitchFamily="34" charset="-128"/>
              </a:rPr>
              <a:t> </a:t>
            </a:r>
            <a:r>
              <a:rPr lang="en-US" sz="1400" dirty="0" smtClean="0">
                <a:ea typeface="ＭＳ Ｐゴシック" pitchFamily="34" charset="-128"/>
              </a:rPr>
              <a:t>– shows a tree structure listing all the objects contained in the spool. You may use the tree pane to navigate quickly from object to object. </a:t>
            </a:r>
          </a:p>
          <a:p>
            <a:pPr lvl="1" eaLnBrk="1" hangingPunct="1">
              <a:spcBef>
                <a:spcPts val="600"/>
              </a:spcBef>
              <a:buFont typeface="Wingdings" pitchFamily="2" charset="2"/>
              <a:buChar char="ü"/>
              <a:defRPr/>
            </a:pPr>
            <a:r>
              <a:rPr lang="en-US" sz="1400" b="1" dirty="0" smtClean="0">
                <a:ea typeface="ＭＳ Ｐゴシック" pitchFamily="34" charset="-128"/>
              </a:rPr>
              <a:t>The Main Output pane </a:t>
            </a:r>
            <a:r>
              <a:rPr lang="en-US" sz="1400" dirty="0" smtClean="0">
                <a:ea typeface="ＭＳ Ｐゴシック" pitchFamily="34" charset="-128"/>
              </a:rPr>
              <a:t>– shows the actual output view objects. </a:t>
            </a:r>
            <a:endParaRPr lang="en-US" sz="1400" dirty="0">
              <a:ea typeface="ＭＳ Ｐゴシック" pitchFamily="34" charset="-128"/>
            </a:endParaRPr>
          </a:p>
          <a:p>
            <a:pPr eaLnBrk="1" hangingPunct="1">
              <a:buFont typeface="Arial" pitchFamily="34" charset="0"/>
              <a:buChar char="•"/>
              <a:defRPr/>
            </a:pPr>
            <a:r>
              <a:rPr lang="en-US" sz="1600" dirty="0" smtClean="0"/>
              <a:t>You can drag the separator between the two panes to change their relative sizes.</a:t>
            </a:r>
          </a:p>
          <a:p>
            <a:pPr eaLnBrk="1" hangingPunct="1">
              <a:buFont typeface="Arial" pitchFamily="34" charset="0"/>
              <a:buChar char="•"/>
              <a:defRPr/>
            </a:pPr>
            <a:r>
              <a:rPr lang="en-US" sz="1600" dirty="0" smtClean="0"/>
              <a:t>You may also click the         button to show/hide the tree pane. </a:t>
            </a:r>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3104" y="1730300"/>
            <a:ext cx="324403" cy="273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1005" y="1235133"/>
            <a:ext cx="477202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4926" y="4826424"/>
            <a:ext cx="40005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p:cNvCxnSpPr/>
          <p:nvPr/>
        </p:nvCxnSpPr>
        <p:spPr bwMode="auto">
          <a:xfrm flipH="1" flipV="1">
            <a:off x="6684337" y="3492798"/>
            <a:ext cx="396947" cy="1427420"/>
          </a:xfrm>
          <a:prstGeom prst="straightConnector1">
            <a:avLst/>
          </a:prstGeom>
          <a:solidFill>
            <a:schemeClr val="accent1"/>
          </a:solidFill>
          <a:ln w="25400" cap="flat" cmpd="sng" algn="ctr">
            <a:solidFill>
              <a:srgbClr val="C00000"/>
            </a:solidFill>
            <a:prstDash val="solid"/>
            <a:round/>
            <a:headEnd type="none" w="med" len="med"/>
            <a:tailEnd type="arrow"/>
          </a:ln>
          <a:effectLst/>
        </p:spPr>
      </p:cxnSp>
      <p:cxnSp>
        <p:nvCxnSpPr>
          <p:cNvPr id="19" name="Straight Arrow Connector 18"/>
          <p:cNvCxnSpPr/>
          <p:nvPr/>
        </p:nvCxnSpPr>
        <p:spPr bwMode="auto">
          <a:xfrm flipV="1">
            <a:off x="4529472" y="3795824"/>
            <a:ext cx="287077" cy="1190846"/>
          </a:xfrm>
          <a:prstGeom prst="straightConnector1">
            <a:avLst/>
          </a:prstGeom>
          <a:solidFill>
            <a:schemeClr val="accent1"/>
          </a:solidFill>
          <a:ln w="25400" cap="flat" cmpd="sng" algn="ctr">
            <a:solidFill>
              <a:srgbClr val="C00000"/>
            </a:solidFill>
            <a:prstDash val="solid"/>
            <a:round/>
            <a:headEnd type="none" w="med" len="med"/>
            <a:tailEnd type="arrow"/>
          </a:ln>
          <a:effectLst/>
        </p:spPr>
      </p:cxnSp>
      <p:sp>
        <p:nvSpPr>
          <p:cNvPr id="22" name="Rectangle 3"/>
          <p:cNvSpPr txBox="1">
            <a:spLocks noChangeArrowheads="1"/>
          </p:cNvSpPr>
          <p:nvPr/>
        </p:nvSpPr>
        <p:spPr bwMode="auto">
          <a:xfrm>
            <a:off x="4072270" y="4999485"/>
            <a:ext cx="1062622"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Tree pane</a:t>
            </a:r>
          </a:p>
        </p:txBody>
      </p:sp>
      <p:sp>
        <p:nvSpPr>
          <p:cNvPr id="23" name="Rectangle 3"/>
          <p:cNvSpPr txBox="1">
            <a:spLocks noChangeArrowheads="1"/>
          </p:cNvSpPr>
          <p:nvPr/>
        </p:nvSpPr>
        <p:spPr bwMode="auto">
          <a:xfrm>
            <a:off x="6153026" y="4999485"/>
            <a:ext cx="2501876"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Main Output pane</a:t>
            </a:r>
          </a:p>
        </p:txBody>
      </p:sp>
    </p:spTree>
    <p:extLst>
      <p:ext uri="{BB962C8B-B14F-4D97-AF65-F5344CB8AC3E}">
        <p14:creationId xmlns:p14="http://schemas.microsoft.com/office/powerpoint/2010/main" val="23049806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Spools in EViews:</a:t>
            </a:r>
            <a:br>
              <a:rPr lang="en-US" dirty="0" smtClean="0">
                <a:ea typeface="ＭＳ Ｐゴシック" pitchFamily="34" charset="-128"/>
              </a:rPr>
            </a:br>
            <a:r>
              <a:rPr lang="en-US" dirty="0" smtClean="0">
                <a:ea typeface="ＭＳ Ｐゴシック" pitchFamily="34" charset="-128"/>
              </a:rPr>
              <a:t>Example 2</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56</a:t>
            </a:fld>
            <a:endParaRPr lang="en-US" sz="800" smtClean="0"/>
          </a:p>
        </p:txBody>
      </p:sp>
      <p:sp>
        <p:nvSpPr>
          <p:cNvPr id="7" name="Rectangle 3"/>
          <p:cNvSpPr txBox="1">
            <a:spLocks noChangeArrowheads="1"/>
          </p:cNvSpPr>
          <p:nvPr/>
        </p:nvSpPr>
        <p:spPr bwMode="auto">
          <a:xfrm>
            <a:off x="542260" y="1235133"/>
            <a:ext cx="76979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kern="1200" dirty="0" smtClean="0">
                <a:ea typeface="ＭＳ Ｐゴシック" pitchFamily="34" charset="-128"/>
              </a:rPr>
              <a:t>An alternative way to create a spool is to print an object to a new (non-existent) spool. </a:t>
            </a:r>
          </a:p>
          <a:p>
            <a:pPr eaLnBrk="1" hangingPunct="1">
              <a:spcBef>
                <a:spcPts val="600"/>
              </a:spcBef>
              <a:buFont typeface="Times" pitchFamily="17" charset="0"/>
              <a:buChar char="•"/>
              <a:defRPr/>
            </a:pPr>
            <a:r>
              <a:rPr lang="en-US" sz="1800" dirty="0" smtClean="0">
                <a:solidFill>
                  <a:srgbClr val="003399"/>
                </a:solidFill>
                <a:latin typeface="+mj-lt"/>
                <a:ea typeface="ＭＳ Ｐゴシック" pitchFamily="34" charset="-128"/>
              </a:rPr>
              <a:t>This is also a way to add new objects into an existing spool.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45420" y="2237858"/>
            <a:ext cx="4370080"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spool: Example 2</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graph01</a:t>
            </a:r>
            <a:r>
              <a:rPr lang="en-US" dirty="0" smtClean="0">
                <a:ea typeface="ＭＳ Ｐゴシック" pitchFamily="34" charset="-128"/>
              </a:rPr>
              <a:t>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t>. </a:t>
            </a:r>
          </a:p>
          <a:p>
            <a:pPr marL="1089025" lvl="2" indent="-342900" eaLnBrk="1" hangingPunct="1">
              <a:buSzPct val="100000"/>
              <a:buFont typeface="+mj-lt"/>
              <a:buAutoNum type="arabicPeriod"/>
              <a:defRPr/>
            </a:pPr>
            <a:r>
              <a:rPr lang="en-US" dirty="0" smtClean="0">
                <a:ea typeface="ＭＳ Ｐゴシック" pitchFamily="34" charset="-128"/>
              </a:rPr>
              <a:t>Click the         button on the graph toolbar (or </a:t>
            </a:r>
            <a:r>
              <a:rPr lang="en-US" dirty="0">
                <a:ea typeface="ＭＳ Ｐゴシック" pitchFamily="34" charset="-128"/>
              </a:rPr>
              <a:t>select </a:t>
            </a:r>
            <a:r>
              <a:rPr lang="en-US" b="1" dirty="0" smtClean="0">
                <a:ea typeface="ＭＳ Ｐゴシック" pitchFamily="34" charset="-128"/>
              </a:rPr>
              <a:t>File</a:t>
            </a:r>
            <a:r>
              <a:rPr lang="en-US" sz="1600" b="1" dirty="0" smtClean="0">
                <a:ea typeface="ＭＳ Ｐゴシック" pitchFamily="34" charset="-128"/>
              </a:rPr>
              <a:t> </a:t>
            </a:r>
            <a:r>
              <a:rPr lang="en-US" sz="1600" b="1" dirty="0" smtClean="0"/>
              <a:t>→ </a:t>
            </a:r>
            <a:r>
              <a:rPr lang="en-US" b="1" dirty="0" smtClean="0"/>
              <a:t>Print </a:t>
            </a:r>
            <a:r>
              <a:rPr lang="en-US" dirty="0" smtClean="0"/>
              <a:t>from the main EViews menu).</a:t>
            </a:r>
          </a:p>
          <a:p>
            <a:pPr marL="1089025" lvl="2" indent="-342900" eaLnBrk="1" hangingPunct="1">
              <a:buSzPct val="100000"/>
              <a:buFont typeface="+mj-lt"/>
              <a:buAutoNum type="arabicPeriod"/>
              <a:defRPr/>
            </a:pPr>
            <a:r>
              <a:rPr lang="en-US" dirty="0" smtClean="0">
                <a:ea typeface="ＭＳ Ｐゴシック" pitchFamily="34" charset="-128"/>
              </a:rPr>
              <a:t>The </a:t>
            </a:r>
            <a:r>
              <a:rPr lang="en-US" b="1" i="1" dirty="0" smtClean="0">
                <a:ea typeface="ＭＳ Ｐゴシック" pitchFamily="34" charset="-128"/>
              </a:rPr>
              <a:t>Print</a:t>
            </a:r>
            <a:r>
              <a:rPr lang="en-US" dirty="0" smtClean="0">
                <a:ea typeface="ＭＳ Ｐゴシック" pitchFamily="34" charset="-128"/>
              </a:rPr>
              <a:t> dialog box opens up. Set the </a:t>
            </a:r>
            <a:r>
              <a:rPr lang="en-US" b="1" i="1" dirty="0" smtClean="0">
                <a:ea typeface="ＭＳ Ｐゴシック" pitchFamily="34" charset="-128"/>
              </a:rPr>
              <a:t>Destination</a:t>
            </a:r>
            <a:r>
              <a:rPr lang="en-US" dirty="0" smtClean="0">
                <a:ea typeface="ＭＳ Ｐゴシック" pitchFamily="34" charset="-128"/>
              </a:rPr>
              <a:t> option to </a:t>
            </a:r>
            <a:r>
              <a:rPr lang="en-US" b="1" dirty="0" smtClean="0">
                <a:ea typeface="ＭＳ Ｐゴシック" pitchFamily="34" charset="-128"/>
              </a:rPr>
              <a:t>Redirect </a:t>
            </a:r>
            <a:r>
              <a:rPr lang="en-US" dirty="0" smtClean="0">
                <a:ea typeface="ＭＳ Ｐゴシック" pitchFamily="34" charset="-128"/>
              </a:rPr>
              <a:t>and select </a:t>
            </a:r>
            <a:r>
              <a:rPr lang="en-US" b="1" dirty="0" smtClean="0">
                <a:ea typeface="ＭＳ Ｐゴシック" pitchFamily="34" charset="-128"/>
              </a:rPr>
              <a:t>Spool object </a:t>
            </a:r>
            <a:r>
              <a:rPr lang="en-US" dirty="0" smtClean="0">
                <a:ea typeface="ＭＳ Ｐゴシック" pitchFamily="34" charset="-128"/>
              </a:rPr>
              <a:t>from the drop-down menu. </a:t>
            </a:r>
          </a:p>
          <a:p>
            <a:pPr marL="1089025" lvl="2" indent="-342900" eaLnBrk="1" hangingPunct="1">
              <a:buSzPct val="100000"/>
              <a:buFont typeface="+mj-lt"/>
              <a:buAutoNum type="arabicPeriod"/>
              <a:defRPr/>
            </a:pPr>
            <a:r>
              <a:rPr lang="en-US" dirty="0" smtClean="0">
                <a:ea typeface="ＭＳ Ｐゴシック" pitchFamily="34" charset="-128"/>
              </a:rPr>
              <a:t>Specify the name of the spool you wish to save this object at. We can send this to the existing spool (</a:t>
            </a:r>
            <a:r>
              <a:rPr lang="en-US" b="1" i="1" dirty="0" smtClean="0">
                <a:ea typeface="ＭＳ Ｐゴシック" pitchFamily="34" charset="-128"/>
              </a:rPr>
              <a:t>spool01</a:t>
            </a:r>
            <a:r>
              <a:rPr lang="en-US" dirty="0" smtClean="0">
                <a:ea typeface="ＭＳ Ｐゴシック" pitchFamily="34" charset="-128"/>
              </a:rPr>
              <a:t>) or we can create a new spool (here we create a new spool named </a:t>
            </a:r>
            <a:r>
              <a:rPr lang="en-US" b="1" i="1" dirty="0" smtClean="0">
                <a:ea typeface="ＭＳ Ｐゴシック" pitchFamily="34" charset="-128"/>
              </a:rPr>
              <a:t>spool02</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p>
        </p:txBody>
      </p:sp>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833" y="3053069"/>
            <a:ext cx="34290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5500" y="2324738"/>
            <a:ext cx="395287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42400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Spools in EViews:</a:t>
            </a:r>
            <a:br>
              <a:rPr lang="en-US" dirty="0" smtClean="0">
                <a:ea typeface="ＭＳ Ｐゴシック" pitchFamily="34" charset="-128"/>
              </a:rPr>
            </a:br>
            <a:r>
              <a:rPr lang="en-US" dirty="0" smtClean="0">
                <a:ea typeface="ＭＳ Ｐゴシック" pitchFamily="34" charset="-128"/>
              </a:rPr>
              <a:t>Example 2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57</a:t>
            </a:fld>
            <a:endParaRPr lang="en-US" sz="800" smtClean="0"/>
          </a:p>
        </p:txBody>
      </p:sp>
      <p:sp>
        <p:nvSpPr>
          <p:cNvPr id="7" name="Rectangle 3"/>
          <p:cNvSpPr txBox="1">
            <a:spLocks noChangeArrowheads="1"/>
          </p:cNvSpPr>
          <p:nvPr/>
        </p:nvSpPr>
        <p:spPr bwMode="auto">
          <a:xfrm>
            <a:off x="329609" y="1191588"/>
            <a:ext cx="3884683" cy="48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kern="1200" dirty="0" smtClean="0">
                <a:ea typeface="ＭＳ Ｐゴシック" pitchFamily="34" charset="-128"/>
              </a:rPr>
              <a:t>The new spool object is now created and saved in the </a:t>
            </a:r>
            <a:r>
              <a:rPr lang="en-US" sz="1600" kern="1200" dirty="0" err="1" smtClean="0">
                <a:ea typeface="ＭＳ Ｐゴシック" pitchFamily="34" charset="-128"/>
              </a:rPr>
              <a:t>workfile</a:t>
            </a:r>
            <a:r>
              <a:rPr lang="en-US" sz="1600" dirty="0" smtClean="0">
                <a:ea typeface="ＭＳ Ｐゴシック" pitchFamily="34" charset="-128"/>
              </a:rPr>
              <a:t>.</a:t>
            </a:r>
          </a:p>
          <a:p>
            <a:pPr eaLnBrk="1" hangingPunct="1">
              <a:spcBef>
                <a:spcPts val="600"/>
              </a:spcBef>
              <a:buFont typeface="Times" pitchFamily="17" charset="0"/>
              <a:buChar char="•"/>
              <a:defRPr/>
            </a:pPr>
            <a:r>
              <a:rPr lang="en-US" sz="1600" dirty="0" smtClean="0">
                <a:ea typeface="ＭＳ Ｐゴシック" pitchFamily="34" charset="-128"/>
              </a:rPr>
              <a:t>Note that the histogram (</a:t>
            </a:r>
            <a:r>
              <a:rPr lang="en-US" sz="1600" b="1" i="1" dirty="0" smtClean="0">
                <a:ea typeface="ＭＳ Ｐゴシック" pitchFamily="34" charset="-128"/>
              </a:rPr>
              <a:t>graph01</a:t>
            </a:r>
            <a:r>
              <a:rPr lang="en-US" sz="1600" dirty="0" smtClean="0">
                <a:ea typeface="ＭＳ Ｐゴシック" pitchFamily="34" charset="-128"/>
              </a:rPr>
              <a:t>) shows up under the </a:t>
            </a:r>
            <a:r>
              <a:rPr lang="en-US" sz="1600" b="1" dirty="0" smtClean="0">
                <a:ea typeface="ＭＳ Ｐゴシック" pitchFamily="34" charset="-128"/>
              </a:rPr>
              <a:t>Tree Pane </a:t>
            </a:r>
            <a:r>
              <a:rPr lang="en-US" sz="1600" dirty="0" smtClean="0">
                <a:ea typeface="ＭＳ Ｐゴシック" pitchFamily="34" charset="-128"/>
              </a:rPr>
              <a:t>(with name </a:t>
            </a:r>
            <a:r>
              <a:rPr lang="en-US" sz="1600" b="1" i="1" dirty="0" smtClean="0">
                <a:ea typeface="ＭＳ Ｐゴシック" pitchFamily="34" charset="-128"/>
              </a:rPr>
              <a:t>untitled01</a:t>
            </a:r>
            <a:r>
              <a:rPr lang="en-US" sz="1600" dirty="0" smtClean="0">
                <a:ea typeface="ＭＳ Ｐゴシック" pitchFamily="34" charset="-128"/>
              </a:rPr>
              <a:t>). The graph itself can be seen in the </a:t>
            </a:r>
            <a:r>
              <a:rPr lang="en-US" sz="1600" b="1" dirty="0" smtClean="0">
                <a:ea typeface="ＭＳ Ｐゴシック" pitchFamily="34" charset="-128"/>
              </a:rPr>
              <a:t>Main Output </a:t>
            </a:r>
            <a:r>
              <a:rPr lang="en-US" sz="1600" dirty="0" smtClean="0">
                <a:ea typeface="ＭＳ Ｐゴシック" pitchFamily="34" charset="-128"/>
              </a:rPr>
              <a:t>pane.</a:t>
            </a:r>
          </a:p>
          <a:p>
            <a:pPr eaLnBrk="1" hangingPunct="1">
              <a:spcBef>
                <a:spcPts val="600"/>
              </a:spcBef>
              <a:buFont typeface="Times" pitchFamily="17" charset="0"/>
              <a:buChar char="•"/>
              <a:defRPr/>
            </a:pPr>
            <a:r>
              <a:rPr lang="en-US" sz="1600" dirty="0" smtClean="0">
                <a:ea typeface="ＭＳ Ｐゴシック" pitchFamily="34" charset="-128"/>
              </a:rPr>
              <a:t>Note that this method does not require you to “</a:t>
            </a:r>
            <a:r>
              <a:rPr lang="en-US" sz="1600" i="1" dirty="0" smtClean="0">
                <a:ea typeface="ＭＳ Ｐゴシック" pitchFamily="34" charset="-128"/>
              </a:rPr>
              <a:t>Freeze</a:t>
            </a:r>
            <a:r>
              <a:rPr lang="en-US" sz="1600" dirty="0" smtClean="0">
                <a:ea typeface="ＭＳ Ｐゴシック" pitchFamily="34" charset="-128"/>
              </a:rPr>
              <a:t>” the original object view; you can simply print to an existing spool (or create a new spool by printing to it) directly from an object view.  </a:t>
            </a:r>
          </a:p>
          <a:p>
            <a:pPr eaLnBrk="1" hangingPunct="1">
              <a:spcBef>
                <a:spcPts val="600"/>
              </a:spcBef>
              <a:buFont typeface="Times" pitchFamily="17" charset="0"/>
              <a:buChar char="•"/>
              <a:defRPr/>
            </a:pPr>
            <a:r>
              <a:rPr lang="en-US" sz="1600" dirty="0" smtClean="0">
                <a:ea typeface="ＭＳ Ｐゴシック" pitchFamily="34" charset="-128"/>
              </a:rPr>
              <a:t>An alternative way to create a spool is by typing in the command window the command spool followed by the name of the new spool object: </a:t>
            </a:r>
          </a:p>
          <a:p>
            <a:pPr marL="0" indent="0" eaLnBrk="1" hangingPunct="1">
              <a:spcBef>
                <a:spcPts val="600"/>
              </a:spcBef>
              <a:buNone/>
              <a:defRPr/>
            </a:pPr>
            <a:r>
              <a:rPr lang="en-US" sz="1600" dirty="0">
                <a:ea typeface="ＭＳ Ｐゴシック" pitchFamily="34" charset="-128"/>
              </a:rPr>
              <a:t> </a:t>
            </a:r>
            <a:r>
              <a:rPr lang="en-US" sz="1600" dirty="0" smtClean="0">
                <a:ea typeface="ＭＳ Ｐゴシック" pitchFamily="34" charset="-128"/>
              </a:rPr>
              <a:t>  </a:t>
            </a:r>
            <a:r>
              <a:rPr lang="en-US" sz="1400" dirty="0" smtClean="0">
                <a:solidFill>
                  <a:schemeClr val="tx1"/>
                </a:solidFill>
                <a:latin typeface="Courier" pitchFamily="49" charset="0"/>
                <a:ea typeface="ＭＳ Ｐゴシック" pitchFamily="34" charset="-128"/>
              </a:rPr>
              <a:t>spool spool02 </a:t>
            </a:r>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4292" y="1235134"/>
            <a:ext cx="4719548" cy="2985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48973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Adding Objects: Example 1</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58</a:t>
            </a:fld>
            <a:endParaRPr lang="en-US" sz="800" smtClean="0"/>
          </a:p>
        </p:txBody>
      </p:sp>
      <p:sp>
        <p:nvSpPr>
          <p:cNvPr id="7" name="Rectangle 3"/>
          <p:cNvSpPr txBox="1">
            <a:spLocks noChangeArrowheads="1"/>
          </p:cNvSpPr>
          <p:nvPr/>
        </p:nvSpPr>
        <p:spPr bwMode="auto">
          <a:xfrm>
            <a:off x="542260" y="1177398"/>
            <a:ext cx="76979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There are a number of ways to add an output object to a spool. </a:t>
            </a:r>
          </a:p>
          <a:p>
            <a:pPr eaLnBrk="1" hangingPunct="1">
              <a:spcBef>
                <a:spcPts val="600"/>
              </a:spcBef>
              <a:buFont typeface="Times" pitchFamily="17" charset="0"/>
              <a:buChar char="•"/>
              <a:defRPr/>
            </a:pPr>
            <a:r>
              <a:rPr lang="en-US" sz="1800" kern="1200" dirty="0" smtClean="0">
                <a:ea typeface="ＭＳ Ｐゴシック" pitchFamily="34" charset="-128"/>
              </a:rPr>
              <a:t>Perhaps the easiest approach is to “</a:t>
            </a:r>
            <a:r>
              <a:rPr lang="en-US" sz="1800" i="1" kern="1200" dirty="0" smtClean="0">
                <a:ea typeface="ＭＳ Ｐゴシック" pitchFamily="34" charset="-128"/>
              </a:rPr>
              <a:t>Print</a:t>
            </a:r>
            <a:r>
              <a:rPr lang="en-US" sz="1800" kern="1200" dirty="0" smtClean="0">
                <a:ea typeface="ＭＳ Ｐゴシック" pitchFamily="34" charset="-128"/>
              </a:rPr>
              <a:t>” objects directly into a spool as we showed in the previous example.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45419" y="2174062"/>
            <a:ext cx="4063407"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Adding Objects: Example 1</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graph02, graph03, eq01, eq02</a:t>
            </a:r>
            <a:r>
              <a:rPr lang="en-US" dirty="0" smtClean="0">
                <a:ea typeface="ＭＳ Ｐゴシック" pitchFamily="34" charset="-128"/>
              </a:rPr>
              <a:t>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t>. </a:t>
            </a:r>
          </a:p>
          <a:p>
            <a:pPr marL="1089025" lvl="2" indent="-342900" eaLnBrk="1" hangingPunct="1">
              <a:buSzPct val="100000"/>
              <a:buFont typeface="+mj-lt"/>
              <a:buAutoNum type="arabicPeriod"/>
              <a:defRPr/>
            </a:pPr>
            <a:r>
              <a:rPr lang="en-US" dirty="0" smtClean="0">
                <a:ea typeface="ＭＳ Ｐゴシック" pitchFamily="34" charset="-128"/>
              </a:rPr>
              <a:t>Click the         button in the top menu of each object. </a:t>
            </a:r>
            <a:r>
              <a:rPr lang="en-US" dirty="0" smtClean="0"/>
              <a:t>When t</a:t>
            </a:r>
            <a:r>
              <a:rPr lang="en-US" dirty="0" smtClean="0">
                <a:ea typeface="ＭＳ Ｐゴシック" pitchFamily="34" charset="-128"/>
              </a:rPr>
              <a:t>he </a:t>
            </a:r>
            <a:r>
              <a:rPr lang="en-US" b="1" i="1" dirty="0" smtClean="0">
                <a:ea typeface="ＭＳ Ｐゴシック" pitchFamily="34" charset="-128"/>
              </a:rPr>
              <a:t>Print</a:t>
            </a:r>
            <a:r>
              <a:rPr lang="en-US" dirty="0" smtClean="0">
                <a:ea typeface="ＭＳ Ｐゴシック" pitchFamily="34" charset="-128"/>
              </a:rPr>
              <a:t> dialog box opens up. Set the </a:t>
            </a:r>
            <a:r>
              <a:rPr lang="en-US" b="1" i="1" dirty="0" smtClean="0">
                <a:ea typeface="ＭＳ Ｐゴシック" pitchFamily="34" charset="-128"/>
              </a:rPr>
              <a:t>Destination</a:t>
            </a:r>
            <a:r>
              <a:rPr lang="en-US" dirty="0" smtClean="0">
                <a:ea typeface="ＭＳ Ｐゴシック" pitchFamily="34" charset="-128"/>
              </a:rPr>
              <a:t> option to </a:t>
            </a:r>
            <a:r>
              <a:rPr lang="en-US" b="1" dirty="0" smtClean="0">
                <a:ea typeface="ＭＳ Ｐゴシック" pitchFamily="34" charset="-128"/>
              </a:rPr>
              <a:t>Redirect </a:t>
            </a:r>
            <a:r>
              <a:rPr lang="en-US" dirty="0" smtClean="0">
                <a:ea typeface="ＭＳ Ｐゴシック" pitchFamily="34" charset="-128"/>
              </a:rPr>
              <a:t>and select </a:t>
            </a:r>
            <a:r>
              <a:rPr lang="en-US" b="1" dirty="0" smtClean="0">
                <a:ea typeface="ＭＳ Ｐゴシック" pitchFamily="34" charset="-128"/>
              </a:rPr>
              <a:t>Spool object </a:t>
            </a:r>
            <a:r>
              <a:rPr lang="en-US" dirty="0" smtClean="0">
                <a:ea typeface="ＭＳ Ｐゴシック" pitchFamily="34" charset="-128"/>
              </a:rPr>
              <a:t>from the drop-down menu. </a:t>
            </a:r>
          </a:p>
          <a:p>
            <a:pPr marL="1089025" lvl="2" indent="-342900" eaLnBrk="1" hangingPunct="1">
              <a:buSzPct val="100000"/>
              <a:buFont typeface="+mj-lt"/>
              <a:buAutoNum type="arabicPeriod"/>
              <a:defRPr/>
            </a:pPr>
            <a:r>
              <a:rPr lang="en-US" dirty="0" smtClean="0">
                <a:ea typeface="ＭＳ Ｐゴシック" pitchFamily="34" charset="-128"/>
              </a:rPr>
              <a:t>Specify the name of the spool you wish to save this object at. Let’s save them to </a:t>
            </a:r>
            <a:r>
              <a:rPr lang="en-US" b="1" i="1" dirty="0" smtClean="0">
                <a:ea typeface="ＭＳ Ｐゴシック" pitchFamily="34" charset="-128"/>
              </a:rPr>
              <a:t>spool01</a:t>
            </a:r>
            <a:r>
              <a:rPr lang="en-US" dirty="0" smtClean="0">
                <a:ea typeface="ＭＳ Ｐゴシック" pitchFamily="34" charset="-128"/>
              </a:rPr>
              <a:t> which was created earlier (and is still empty).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a:ea typeface="ＭＳ Ｐゴシック" pitchFamily="34" charset="-128"/>
              </a:rPr>
              <a:t> </a:t>
            </a:r>
            <a:r>
              <a:rPr lang="en-US" dirty="0" smtClean="0">
                <a:ea typeface="ＭＳ Ｐゴシック" pitchFamily="34" charset="-128"/>
              </a:rPr>
              <a:t>(repeat steps 2-4 for each individual object). </a:t>
            </a:r>
          </a:p>
        </p:txBody>
      </p:sp>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4665" y="2964106"/>
            <a:ext cx="34290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7359" y="2305238"/>
            <a:ext cx="3952875" cy="306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81132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Managing a Spool</a:t>
            </a:r>
            <a:br>
              <a:rPr lang="en-US" dirty="0">
                <a:ea typeface="ＭＳ Ｐゴシック" pitchFamily="34" charset="-128"/>
              </a:rPr>
            </a:br>
            <a:r>
              <a:rPr lang="en-US" dirty="0">
                <a:ea typeface="ＭＳ Ｐゴシック" pitchFamily="34" charset="-128"/>
              </a:rPr>
              <a:t>Adding Objects: Example </a:t>
            </a:r>
            <a:r>
              <a:rPr lang="en-US" dirty="0" smtClean="0">
                <a:ea typeface="ＭＳ Ｐゴシック" pitchFamily="34" charset="-128"/>
              </a:rPr>
              <a:t>1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59</a:t>
            </a:fld>
            <a:endParaRPr lang="en-US" sz="800" smtClean="0"/>
          </a:p>
        </p:txBody>
      </p:sp>
      <p:sp>
        <p:nvSpPr>
          <p:cNvPr id="7" name="Rectangle 3"/>
          <p:cNvSpPr txBox="1">
            <a:spLocks noChangeArrowheads="1"/>
          </p:cNvSpPr>
          <p:nvPr/>
        </p:nvSpPr>
        <p:spPr bwMode="auto">
          <a:xfrm>
            <a:off x="321761" y="1235134"/>
            <a:ext cx="3413051" cy="3368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Note that the spool we created earlier is now populated with the four new objects we “printed” into the spool.</a:t>
            </a:r>
          </a:p>
          <a:p>
            <a:pPr eaLnBrk="1" hangingPunct="1">
              <a:spcBef>
                <a:spcPts val="600"/>
              </a:spcBef>
              <a:buFont typeface="Times" pitchFamily="17" charset="0"/>
              <a:buChar char="•"/>
              <a:defRPr/>
            </a:pPr>
            <a:r>
              <a:rPr lang="en-US" sz="1600" dirty="0" smtClean="0">
                <a:ea typeface="ＭＳ Ｐゴシック" pitchFamily="34" charset="-128"/>
              </a:rPr>
              <a:t>The objects are saved consequently as “</a:t>
            </a:r>
            <a:r>
              <a:rPr lang="en-US" sz="1600" b="1" i="1" dirty="0" smtClean="0">
                <a:ea typeface="ＭＳ Ｐゴシック" pitchFamily="34" charset="-128"/>
              </a:rPr>
              <a:t>untitled01</a:t>
            </a:r>
            <a:r>
              <a:rPr lang="en-US" sz="1600" dirty="0" smtClean="0">
                <a:ea typeface="ＭＳ Ｐゴシック" pitchFamily="34" charset="-128"/>
              </a:rPr>
              <a:t>”, “</a:t>
            </a:r>
            <a:r>
              <a:rPr lang="en-US" sz="1600" b="1" i="1" dirty="0" smtClean="0">
                <a:ea typeface="ＭＳ Ｐゴシック" pitchFamily="34" charset="-128"/>
              </a:rPr>
              <a:t>untilted02</a:t>
            </a:r>
            <a:r>
              <a:rPr lang="en-US" sz="1600" dirty="0" smtClean="0">
                <a:ea typeface="ＭＳ Ｐゴシック" pitchFamily="34" charset="-128"/>
              </a:rPr>
              <a:t>”, etc. You can change these names if you wish (more on this below). </a:t>
            </a:r>
          </a:p>
          <a:p>
            <a:pPr eaLnBrk="1" hangingPunct="1">
              <a:spcBef>
                <a:spcPts val="600"/>
              </a:spcBef>
              <a:buFont typeface="Times" pitchFamily="17" charset="0"/>
              <a:buChar char="•"/>
              <a:defRPr/>
            </a:pPr>
            <a:r>
              <a:rPr lang="en-US" sz="1600" dirty="0" smtClean="0">
                <a:ea typeface="ＭＳ Ｐゴシック" pitchFamily="34" charset="-128"/>
              </a:rPr>
              <a:t>You can scroll down the </a:t>
            </a:r>
            <a:r>
              <a:rPr lang="en-US" sz="1600" b="1" dirty="0" smtClean="0">
                <a:ea typeface="ＭＳ Ｐゴシック" pitchFamily="34" charset="-128"/>
              </a:rPr>
              <a:t>Main Output Panel</a:t>
            </a:r>
            <a:r>
              <a:rPr lang="en-US" sz="1600" dirty="0" smtClean="0">
                <a:ea typeface="ＭＳ Ｐゴシック" pitchFamily="34" charset="-128"/>
              </a:rPr>
              <a:t> to see all the object you have saved in this spool. </a:t>
            </a:r>
            <a:endParaRPr lang="en-US" sz="1600"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967" y="1235134"/>
            <a:ext cx="4887832" cy="468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7312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Tables in EViews:</a:t>
            </a:r>
            <a:br>
              <a:rPr lang="en-US" dirty="0" smtClean="0">
                <a:ea typeface="ＭＳ Ｐゴシック" pitchFamily="34" charset="-128"/>
              </a:rPr>
            </a:br>
            <a:r>
              <a:rPr lang="en-US" dirty="0" smtClean="0">
                <a:ea typeface="ＭＳ Ｐゴシック" pitchFamily="34" charset="-128"/>
              </a:rPr>
              <a:t>Example 1</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a:t>
            </a:fld>
            <a:endParaRPr lang="en-US" sz="800" smtClean="0"/>
          </a:p>
        </p:txBody>
      </p:sp>
      <p:sp>
        <p:nvSpPr>
          <p:cNvPr id="7" name="Rectangle 3"/>
          <p:cNvSpPr txBox="1">
            <a:spLocks noChangeArrowheads="1"/>
          </p:cNvSpPr>
          <p:nvPr/>
        </p:nvSpPr>
        <p:spPr bwMode="auto">
          <a:xfrm>
            <a:off x="446569" y="1235133"/>
            <a:ext cx="81232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kern="1200" dirty="0" smtClean="0">
                <a:ea typeface="ＭＳ Ｐゴシック" pitchFamily="34" charset="-128"/>
              </a:rPr>
              <a:t>It is extremely easy to create </a:t>
            </a:r>
            <a:r>
              <a:rPr lang="en-US" sz="1800" i="1" kern="1200" dirty="0" smtClean="0">
                <a:ea typeface="ＭＳ Ｐゴシック" pitchFamily="34" charset="-128"/>
              </a:rPr>
              <a:t>Tables</a:t>
            </a:r>
            <a:r>
              <a:rPr lang="en-US" sz="1800" kern="1200" dirty="0" smtClean="0">
                <a:ea typeface="ＭＳ Ｐゴシック" pitchFamily="34" charset="-128"/>
              </a:rPr>
              <a:t> in EViews; all you need to do is press the </a:t>
            </a:r>
            <a:r>
              <a:rPr lang="en-US" sz="1800" dirty="0">
                <a:ea typeface="ＭＳ Ｐゴシック" pitchFamily="34" charset="-128"/>
              </a:rPr>
              <a:t> </a:t>
            </a:r>
            <a:r>
              <a:rPr lang="en-US" sz="1800" dirty="0" smtClean="0">
                <a:ea typeface="ＭＳ Ｐゴシック" pitchFamily="34" charset="-128"/>
              </a:rPr>
              <a:t>     </a:t>
            </a:r>
            <a:r>
              <a:rPr lang="en-US" sz="1800" kern="1200" dirty="0" smtClean="0">
                <a:ea typeface="ＭＳ Ｐゴシック" pitchFamily="34" charset="-128"/>
              </a:rPr>
              <a:t>button of the object view of a series, equation, etc. </a:t>
            </a:r>
          </a:p>
          <a:p>
            <a:pPr eaLnBrk="1" hangingPunct="1">
              <a:spcBef>
                <a:spcPts val="600"/>
              </a:spcBef>
              <a:buFont typeface="Times" pitchFamily="17" charset="0"/>
              <a:buChar char="•"/>
              <a:defRPr/>
            </a:pPr>
            <a:r>
              <a:rPr lang="en-US" sz="1800" kern="1200" dirty="0" smtClean="0">
                <a:ea typeface="ＭＳ Ｐゴシック" pitchFamily="34" charset="-128"/>
              </a:rPr>
              <a:t>Alternativel</a:t>
            </a:r>
            <a:r>
              <a:rPr lang="en-US" sz="1800" dirty="0" smtClean="0">
                <a:ea typeface="ＭＳ Ｐゴシック" pitchFamily="34" charset="-128"/>
              </a:rPr>
              <a:t>y, you can also create a </a:t>
            </a:r>
            <a:r>
              <a:rPr lang="en-US" sz="1800" b="1" i="1" dirty="0">
                <a:ea typeface="ＭＳ Ｐゴシック" pitchFamily="34" charset="-128"/>
              </a:rPr>
              <a:t>T</a:t>
            </a:r>
            <a:r>
              <a:rPr lang="en-US" sz="1800" b="1" i="1" dirty="0" smtClean="0">
                <a:ea typeface="ＭＳ Ｐゴシック" pitchFamily="34" charset="-128"/>
              </a:rPr>
              <a:t>able object </a:t>
            </a:r>
            <a:r>
              <a:rPr lang="en-US" sz="1800" dirty="0" smtClean="0">
                <a:ea typeface="ＭＳ Ｐゴシック" pitchFamily="34" charset="-128"/>
              </a:rPr>
              <a:t>in EViews from the main menu (or by issuing a command).  </a:t>
            </a:r>
            <a:r>
              <a:rPr lang="en-US" sz="1800" kern="1200" dirty="0" smtClean="0">
                <a:ea typeface="ＭＳ Ｐゴシック" pitchFamily="34" charset="-128"/>
              </a:rPr>
              <a:t>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30128" y="2498651"/>
            <a:ext cx="4063407"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table: Example1</a:t>
            </a:r>
            <a:r>
              <a:rPr lang="en-US" sz="1600"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eq01</a:t>
            </a:r>
            <a:r>
              <a:rPr lang="en-US" dirty="0" smtClean="0">
                <a:ea typeface="ＭＳ Ｐゴシック" pitchFamily="34" charset="-128"/>
              </a:rPr>
              <a:t>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ea typeface="ＭＳ Ｐゴシック" pitchFamily="34" charset="-128"/>
              </a:rPr>
              <a:t>. What you see here is a table view of the estimation output. We can create an independent </a:t>
            </a:r>
            <a:r>
              <a:rPr lang="en-US" i="1" dirty="0" smtClean="0">
                <a:ea typeface="ＭＳ Ｐゴシック" pitchFamily="34" charset="-128"/>
              </a:rPr>
              <a:t>Table</a:t>
            </a:r>
            <a:r>
              <a:rPr lang="en-US" dirty="0" smtClean="0">
                <a:ea typeface="ＭＳ Ｐゴシック" pitchFamily="34" charset="-128"/>
              </a:rPr>
              <a:t> object from here, which we can then customize.  </a:t>
            </a:r>
            <a:endParaRPr lang="en-US" dirty="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Click the         button on the top menu. </a:t>
            </a:r>
            <a:endParaRPr lang="en-US" b="1" dirty="0" smtClean="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372" y="1585106"/>
            <a:ext cx="381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3535" y="2594344"/>
            <a:ext cx="4284310" cy="368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3863" y="4154672"/>
            <a:ext cx="381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5766141" y="2888682"/>
            <a:ext cx="402632" cy="16473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36231142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Adding Objects: Example 2</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60</a:t>
            </a:fld>
            <a:endParaRPr lang="en-US" sz="800" smtClean="0"/>
          </a:p>
        </p:txBody>
      </p:sp>
      <p:sp>
        <p:nvSpPr>
          <p:cNvPr id="7" name="Rectangle 3"/>
          <p:cNvSpPr txBox="1">
            <a:spLocks noChangeArrowheads="1"/>
          </p:cNvSpPr>
          <p:nvPr/>
        </p:nvSpPr>
        <p:spPr bwMode="auto">
          <a:xfrm>
            <a:off x="542258" y="1148048"/>
            <a:ext cx="8438455"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add objects into a spool by </a:t>
            </a:r>
            <a:r>
              <a:rPr lang="en-US" sz="1800" b="1" i="1" dirty="0" smtClean="0">
                <a:ea typeface="ＭＳ Ｐゴシック" pitchFamily="34" charset="-128"/>
              </a:rPr>
              <a:t>Copy/Paste</a:t>
            </a:r>
            <a:r>
              <a:rPr lang="en-US" sz="1800" dirty="0" smtClean="0">
                <a:ea typeface="ＭＳ Ｐゴシック" pitchFamily="34" charset="-128"/>
              </a:rPr>
              <a:t> or by dragging the objects into the spool.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45419" y="1882544"/>
            <a:ext cx="4063407"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Adding Objects: Example 2</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Click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a:t> </a:t>
            </a:r>
            <a:r>
              <a:rPr lang="en-US" dirty="0" smtClean="0"/>
              <a:t>and select/highlight the objects you wish to save into a spool: let’s highlight </a:t>
            </a:r>
            <a:r>
              <a:rPr lang="en-US" b="1" i="1" dirty="0" smtClean="0"/>
              <a:t>eq02</a:t>
            </a:r>
            <a:r>
              <a:rPr lang="en-US" dirty="0" smtClean="0"/>
              <a:t>, </a:t>
            </a:r>
            <a:r>
              <a:rPr lang="en-US" b="1" i="1" dirty="0" smtClean="0"/>
              <a:t>eq03</a:t>
            </a:r>
            <a:r>
              <a:rPr lang="en-US" dirty="0" smtClean="0"/>
              <a:t>, </a:t>
            </a:r>
            <a:r>
              <a:rPr lang="en-US" b="1" i="1" dirty="0" smtClean="0"/>
              <a:t>graph04</a:t>
            </a:r>
            <a:r>
              <a:rPr lang="en-US" dirty="0" smtClean="0"/>
              <a:t>, </a:t>
            </a:r>
            <a:r>
              <a:rPr lang="en-US" b="1" i="1" dirty="0" smtClean="0"/>
              <a:t>table01 </a:t>
            </a:r>
            <a:r>
              <a:rPr lang="en-US" dirty="0" smtClean="0"/>
              <a:t>and </a:t>
            </a:r>
            <a:r>
              <a:rPr lang="en-US" b="1" i="1" dirty="0" smtClean="0"/>
              <a:t>payroll</a:t>
            </a:r>
            <a:r>
              <a:rPr lang="en-US" dirty="0" smtClean="0"/>
              <a:t> series. Right click and select </a:t>
            </a:r>
            <a:r>
              <a:rPr lang="en-US" b="1" dirty="0" smtClean="0"/>
              <a:t>Copy</a:t>
            </a:r>
            <a:r>
              <a:rPr lang="en-US" dirty="0" smtClean="0"/>
              <a:t>.  </a:t>
            </a:r>
          </a:p>
          <a:p>
            <a:pPr marL="1089025" lvl="2" indent="-342900" eaLnBrk="1" hangingPunct="1">
              <a:buSzPct val="100000"/>
              <a:buFont typeface="+mj-lt"/>
              <a:buAutoNum type="arabicPeriod"/>
              <a:defRPr/>
            </a:pPr>
            <a:r>
              <a:rPr lang="en-US" dirty="0" smtClean="0">
                <a:ea typeface="ＭＳ Ｐゴシック" pitchFamily="34" charset="-128"/>
              </a:rPr>
              <a:t>Open the spool where you want to save these objects. For this example, let’s open </a:t>
            </a:r>
            <a:r>
              <a:rPr lang="en-US" b="1" i="1" dirty="0" smtClean="0">
                <a:ea typeface="ＭＳ Ｐゴシック" pitchFamily="34" charset="-128"/>
              </a:rPr>
              <a:t>spool02</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Paste these objects into the Main Output Pane of the spool either by pressing </a:t>
            </a:r>
            <a:r>
              <a:rPr lang="en-US" b="1" dirty="0" smtClean="0">
                <a:ea typeface="ＭＳ Ｐゴシック" pitchFamily="34" charset="-128"/>
              </a:rPr>
              <a:t>CTRL+V</a:t>
            </a:r>
            <a:r>
              <a:rPr lang="en-US" dirty="0" smtClean="0">
                <a:ea typeface="ＭＳ Ｐゴシック" pitchFamily="34" charset="-128"/>
              </a:rPr>
              <a:t> or selecting </a:t>
            </a:r>
            <a:r>
              <a:rPr lang="en-US" b="1" dirty="0" smtClean="0">
                <a:ea typeface="ＭＳ Ｐゴシック" pitchFamily="34" charset="-128"/>
              </a:rPr>
              <a:t>Edit/Paste</a:t>
            </a:r>
            <a:r>
              <a:rPr lang="en-US" dirty="0" smtClean="0">
                <a:ea typeface="ＭＳ Ｐゴシック" pitchFamily="34" charset="-128"/>
              </a:rPr>
              <a:t>. </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3638" y="1923056"/>
            <a:ext cx="4201727" cy="4063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53738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Managing a Spool</a:t>
            </a:r>
            <a:br>
              <a:rPr lang="en-US" dirty="0">
                <a:ea typeface="ＭＳ Ｐゴシック" pitchFamily="34" charset="-128"/>
              </a:rPr>
            </a:br>
            <a:r>
              <a:rPr lang="en-US" dirty="0">
                <a:ea typeface="ＭＳ Ｐゴシック" pitchFamily="34" charset="-128"/>
              </a:rPr>
              <a:t>Adding Objects: Example </a:t>
            </a:r>
            <a:r>
              <a:rPr lang="en-US" dirty="0" smtClean="0">
                <a:ea typeface="ＭＳ Ｐゴシック" pitchFamily="34" charset="-128"/>
              </a:rPr>
              <a:t>2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61</a:t>
            </a:fld>
            <a:endParaRPr lang="en-US" sz="800" smtClean="0"/>
          </a:p>
        </p:txBody>
      </p:sp>
      <p:sp>
        <p:nvSpPr>
          <p:cNvPr id="7" name="Rectangle 3"/>
          <p:cNvSpPr txBox="1">
            <a:spLocks noChangeArrowheads="1"/>
          </p:cNvSpPr>
          <p:nvPr/>
        </p:nvSpPr>
        <p:spPr bwMode="auto">
          <a:xfrm>
            <a:off x="329609" y="1235134"/>
            <a:ext cx="3519377" cy="49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All objects are now pasted on the spool; they are all named sequentially as “</a:t>
            </a:r>
            <a:r>
              <a:rPr lang="en-US" sz="1600" b="1" i="1" dirty="0" smtClean="0">
                <a:ea typeface="ＭＳ Ｐゴシック" pitchFamily="34" charset="-128"/>
              </a:rPr>
              <a:t>untitled01</a:t>
            </a:r>
            <a:r>
              <a:rPr lang="en-US" sz="1600" dirty="0" smtClean="0">
                <a:ea typeface="ＭＳ Ｐゴシック" pitchFamily="34" charset="-128"/>
              </a:rPr>
              <a:t>”, “</a:t>
            </a:r>
            <a:r>
              <a:rPr lang="en-US" sz="1600" b="1" i="1" dirty="0" smtClean="0">
                <a:ea typeface="ＭＳ Ｐゴシック" pitchFamily="34" charset="-128"/>
              </a:rPr>
              <a:t>untitled02</a:t>
            </a:r>
            <a:r>
              <a:rPr lang="en-US" sz="1600" dirty="0" smtClean="0">
                <a:ea typeface="ＭＳ Ｐゴシック" pitchFamily="34" charset="-128"/>
              </a:rPr>
              <a:t>”, etc. </a:t>
            </a:r>
          </a:p>
          <a:p>
            <a:pPr eaLnBrk="1" hangingPunct="1">
              <a:spcBef>
                <a:spcPts val="600"/>
              </a:spcBef>
              <a:buFont typeface="Times" pitchFamily="17" charset="0"/>
              <a:buChar char="•"/>
              <a:defRPr/>
            </a:pPr>
            <a:r>
              <a:rPr lang="en-US" sz="1600" dirty="0" smtClean="0">
                <a:ea typeface="ＭＳ Ｐゴシック" pitchFamily="34" charset="-128"/>
              </a:rPr>
              <a:t>EViews adds copies of output (graph, tables, text) directly into the spool. For other types of objects (such as series), EViews will append a copy of the frozen default view. </a:t>
            </a:r>
          </a:p>
          <a:p>
            <a:pPr eaLnBrk="1" hangingPunct="1">
              <a:spcBef>
                <a:spcPts val="600"/>
              </a:spcBef>
              <a:buFont typeface="Times" pitchFamily="17" charset="0"/>
              <a:buChar char="•"/>
              <a:defRPr/>
            </a:pPr>
            <a:r>
              <a:rPr lang="en-US" sz="1600" dirty="0" smtClean="0">
                <a:ea typeface="ＭＳ Ｐゴシック" pitchFamily="34" charset="-128"/>
              </a:rPr>
              <a:t>It is important to note that objects contained in a spool are frozen copies of the original objects. They are independent of the original source, so any changes made to either the original object or its copy on a spool will not have an affect on the other. </a:t>
            </a: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4061" y="1235134"/>
            <a:ext cx="4771292" cy="447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61250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Adding Objects: Example 3</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62</a:t>
            </a:fld>
            <a:endParaRPr lang="en-US" sz="800" smtClean="0"/>
          </a:p>
        </p:txBody>
      </p:sp>
      <p:sp>
        <p:nvSpPr>
          <p:cNvPr id="7" name="Rectangle 3"/>
          <p:cNvSpPr txBox="1">
            <a:spLocks noChangeArrowheads="1"/>
          </p:cNvSpPr>
          <p:nvPr/>
        </p:nvSpPr>
        <p:spPr bwMode="auto">
          <a:xfrm>
            <a:off x="542260" y="1235133"/>
            <a:ext cx="76979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append objects into a spool. Note that for this, you do not need to have created the actual object first; EViews understands the command and adds the newly created object into the spool.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45418" y="2127094"/>
            <a:ext cx="4063407"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Adding Objects: Example 3</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spool01</a:t>
            </a:r>
            <a:r>
              <a:rPr lang="en-US" dirty="0" smtClean="0">
                <a:ea typeface="ＭＳ Ｐゴシック" pitchFamily="34" charset="-128"/>
              </a:rPr>
              <a:t> in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a:ea typeface="ＭＳ Ｐゴシック" pitchFamily="34" charset="-128"/>
              </a:rPr>
              <a:t>. </a:t>
            </a:r>
            <a:r>
              <a:rPr lang="en-US" dirty="0" smtClean="0">
                <a:ea typeface="ＭＳ Ｐゴシック" pitchFamily="34" charset="-128"/>
              </a:rPr>
              <a:t>Select </a:t>
            </a:r>
            <a:r>
              <a:rPr lang="en-US" b="1" dirty="0" err="1" smtClean="0">
                <a:ea typeface="ＭＳ Ｐゴシック" pitchFamily="34" charset="-128"/>
              </a:rPr>
              <a:t>Proc</a:t>
            </a:r>
            <a:r>
              <a:rPr lang="en-US" b="1" dirty="0" smtClean="0">
                <a:ea typeface="ＭＳ Ｐゴシック" pitchFamily="34" charset="-128"/>
              </a:rPr>
              <a:t> </a:t>
            </a:r>
            <a:r>
              <a:rPr lang="en-US" sz="1600" b="1" dirty="0"/>
              <a:t>→</a:t>
            </a:r>
            <a:r>
              <a:rPr lang="en-US" b="1" dirty="0"/>
              <a:t> </a:t>
            </a:r>
            <a:r>
              <a:rPr lang="en-US" b="1" dirty="0" smtClean="0"/>
              <a:t>Append </a:t>
            </a:r>
            <a:r>
              <a:rPr lang="en-US" b="1" dirty="0">
                <a:ea typeface="ＭＳ Ｐゴシック" pitchFamily="34" charset="-128"/>
              </a:rPr>
              <a:t> </a:t>
            </a:r>
            <a:r>
              <a:rPr lang="en-US" sz="1600" b="1" dirty="0"/>
              <a:t>→ </a:t>
            </a:r>
            <a:r>
              <a:rPr lang="en-US" b="1" dirty="0" smtClean="0"/>
              <a:t>Existing Object.   </a:t>
            </a:r>
            <a:endParaRPr lang="en-US" dirty="0" smtClean="0"/>
          </a:p>
          <a:p>
            <a:pPr marL="1089025" lvl="2" indent="-342900" eaLnBrk="1" hangingPunct="1">
              <a:buSzPct val="100000"/>
              <a:buFont typeface="+mj-lt"/>
              <a:buAutoNum type="arabicPeriod"/>
              <a:defRPr/>
            </a:pPr>
            <a:r>
              <a:rPr lang="en-US" dirty="0" smtClean="0">
                <a:ea typeface="ＭＳ Ｐゴシック" pitchFamily="34" charset="-128"/>
              </a:rPr>
              <a:t>The </a:t>
            </a:r>
            <a:r>
              <a:rPr lang="en-US" b="1" i="1" dirty="0" smtClean="0">
                <a:ea typeface="ＭＳ Ｐゴシック" pitchFamily="34" charset="-128"/>
              </a:rPr>
              <a:t>Append Object </a:t>
            </a:r>
            <a:r>
              <a:rPr lang="en-US" dirty="0" smtClean="0">
                <a:ea typeface="ＭＳ Ｐゴシック" pitchFamily="34" charset="-128"/>
              </a:rPr>
              <a:t>dialog box opens up. We have typed here </a:t>
            </a:r>
            <a:r>
              <a:rPr lang="en-US" b="1" i="1" dirty="0" err="1" smtClean="0">
                <a:ea typeface="ＭＳ Ｐゴシック" pitchFamily="34" charset="-128"/>
              </a:rPr>
              <a:t>ism.line</a:t>
            </a:r>
            <a:r>
              <a:rPr lang="en-US" dirty="0" smtClean="0">
                <a:ea typeface="ＭＳ Ｐゴシック" pitchFamily="34" charset="-128"/>
              </a:rPr>
              <a:t> (for a line graph of ISM series), </a:t>
            </a:r>
            <a:r>
              <a:rPr lang="en-US" b="1" i="1" dirty="0" err="1" smtClean="0">
                <a:ea typeface="ＭＳ Ｐゴシック" pitchFamily="34" charset="-128"/>
              </a:rPr>
              <a:t>payroll.bar</a:t>
            </a:r>
            <a:r>
              <a:rPr lang="en-US" dirty="0" smtClean="0">
                <a:ea typeface="ＭＳ Ｐゴシック" pitchFamily="34" charset="-128"/>
              </a:rPr>
              <a:t> (for a bar graph of the payroll series) and </a:t>
            </a:r>
            <a:r>
              <a:rPr lang="en-US" b="1" i="1" dirty="0" smtClean="0">
                <a:ea typeface="ＭＳ Ｐゴシック" pitchFamily="34" charset="-128"/>
              </a:rPr>
              <a:t>eq05.correlogram</a:t>
            </a:r>
            <a:r>
              <a:rPr lang="en-US" dirty="0" smtClean="0">
                <a:ea typeface="ＭＳ Ｐゴシック" pitchFamily="34" charset="-128"/>
              </a:rPr>
              <a:t> (for a </a:t>
            </a:r>
            <a:r>
              <a:rPr lang="en-US" dirty="0" err="1" smtClean="0">
                <a:ea typeface="ＭＳ Ｐゴシック" pitchFamily="34" charset="-128"/>
              </a:rPr>
              <a:t>correlogram</a:t>
            </a:r>
            <a:r>
              <a:rPr lang="en-US" dirty="0" smtClean="0">
                <a:ea typeface="ＭＳ Ｐゴシック" pitchFamily="34" charset="-128"/>
              </a:rPr>
              <a:t> of the residuals from </a:t>
            </a:r>
            <a:r>
              <a:rPr lang="en-US" b="1" i="1" dirty="0" smtClean="0">
                <a:ea typeface="ＭＳ Ｐゴシック" pitchFamily="34" charset="-128"/>
              </a:rPr>
              <a:t>eq05</a:t>
            </a:r>
            <a:r>
              <a:rPr lang="en-US" dirty="0" smtClean="0">
                <a:ea typeface="ＭＳ Ｐゴシック" pitchFamily="34" charset="-128"/>
              </a:rPr>
              <a:t>). Note that EViews first creates and then saves these objects in the spool since they do not exist in our </a:t>
            </a:r>
            <a:r>
              <a:rPr lang="en-US" dirty="0" err="1" smtClean="0">
                <a:ea typeface="ＭＳ Ｐゴシック" pitchFamily="34" charset="-128"/>
              </a:rPr>
              <a:t>workfile</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i="1" dirty="0" smtClean="0">
                <a:ea typeface="ＭＳ Ｐゴシック" pitchFamily="34" charset="-128"/>
              </a:rPr>
              <a:t>OK</a:t>
            </a:r>
            <a:r>
              <a:rPr lang="en-US" dirty="0" smtClean="0">
                <a:ea typeface="ＭＳ Ｐゴシック" pitchFamily="34" charset="-128"/>
              </a:rPr>
              <a:t>.  </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3483" y="2255322"/>
            <a:ext cx="340042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4734" y="4199163"/>
            <a:ext cx="3343275"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83683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Managing a Spool</a:t>
            </a:r>
            <a:br>
              <a:rPr lang="en-US" dirty="0">
                <a:ea typeface="ＭＳ Ｐゴシック" pitchFamily="34" charset="-128"/>
              </a:rPr>
            </a:br>
            <a:r>
              <a:rPr lang="en-US" dirty="0">
                <a:ea typeface="ＭＳ Ｐゴシック" pitchFamily="34" charset="-128"/>
              </a:rPr>
              <a:t>Adding Objects: Example 3</a:t>
            </a:r>
            <a:r>
              <a:rPr lang="en-US" dirty="0" smtClean="0">
                <a:ea typeface="ＭＳ Ｐゴシック" pitchFamily="34" charset="-128"/>
              </a:rPr>
              <a:t>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63</a:t>
            </a:fld>
            <a:endParaRPr lang="en-US" sz="800" smtClean="0"/>
          </a:p>
        </p:txBody>
      </p:sp>
      <p:sp>
        <p:nvSpPr>
          <p:cNvPr id="7" name="Rectangle 3"/>
          <p:cNvSpPr txBox="1">
            <a:spLocks noChangeArrowheads="1"/>
          </p:cNvSpPr>
          <p:nvPr/>
        </p:nvSpPr>
        <p:spPr bwMode="auto">
          <a:xfrm>
            <a:off x="329609" y="1235134"/>
            <a:ext cx="3519377" cy="49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Note that all the new objects are now saved into the spool. </a:t>
            </a: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8986" y="1280336"/>
            <a:ext cx="5048592" cy="4841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104525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Adding Objects: Example 4</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64</a:t>
            </a:fld>
            <a:endParaRPr lang="en-US" sz="800" smtClean="0"/>
          </a:p>
        </p:txBody>
      </p:sp>
      <p:sp>
        <p:nvSpPr>
          <p:cNvPr id="7" name="Rectangle 3"/>
          <p:cNvSpPr txBox="1">
            <a:spLocks noChangeArrowheads="1"/>
          </p:cNvSpPr>
          <p:nvPr/>
        </p:nvSpPr>
        <p:spPr bwMode="auto">
          <a:xfrm>
            <a:off x="542260" y="1235133"/>
            <a:ext cx="76979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add embedded spool objects to an existing spool object.</a:t>
            </a:r>
          </a:p>
          <a:p>
            <a:pPr eaLnBrk="1" hangingPunct="1">
              <a:spcBef>
                <a:spcPts val="600"/>
              </a:spcBef>
              <a:buFont typeface="Times" pitchFamily="17" charset="0"/>
              <a:buChar char="•"/>
              <a:defRPr/>
            </a:pPr>
            <a:r>
              <a:rPr lang="en-US" sz="1800" dirty="0" smtClean="0">
                <a:ea typeface="ＭＳ Ｐゴシック" pitchFamily="34" charset="-128"/>
              </a:rPr>
              <a:t>You may be able to add a new (empty) spool object to the spool by selecting </a:t>
            </a:r>
            <a:r>
              <a:rPr lang="en-US" sz="1800" b="1" dirty="0" err="1">
                <a:ea typeface="ＭＳ Ｐゴシック" pitchFamily="34" charset="-128"/>
              </a:rPr>
              <a:t>Proc</a:t>
            </a:r>
            <a:r>
              <a:rPr lang="en-US" sz="1800" b="1" dirty="0">
                <a:ea typeface="ＭＳ Ｐゴシック" pitchFamily="34" charset="-128"/>
              </a:rPr>
              <a:t> </a:t>
            </a:r>
            <a:r>
              <a:rPr lang="en-US" sz="1800" b="1" dirty="0"/>
              <a:t>→ Append </a:t>
            </a:r>
            <a:r>
              <a:rPr lang="en-US" sz="1800" b="1" dirty="0">
                <a:ea typeface="ＭＳ Ｐゴシック" pitchFamily="34" charset="-128"/>
              </a:rPr>
              <a:t> </a:t>
            </a:r>
            <a:r>
              <a:rPr lang="en-US" sz="1800" b="1" dirty="0"/>
              <a:t>→ </a:t>
            </a:r>
            <a:r>
              <a:rPr lang="en-US" sz="1800" b="1" dirty="0" smtClean="0"/>
              <a:t>New Spool. </a:t>
            </a:r>
          </a:p>
          <a:p>
            <a:pPr eaLnBrk="1" hangingPunct="1">
              <a:spcBef>
                <a:spcPts val="600"/>
              </a:spcBef>
              <a:buFont typeface="Times" pitchFamily="17" charset="0"/>
              <a:buChar char="•"/>
              <a:defRPr/>
            </a:pPr>
            <a:r>
              <a:rPr lang="en-US" sz="1800" dirty="0" smtClean="0">
                <a:ea typeface="ＭＳ Ｐゴシック" pitchFamily="34" charset="-128"/>
              </a:rPr>
              <a:t>Alternatively, you may copy/paste, print, drag or append an existing spool object to another spool just like we would any other object.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327838" y="2818791"/>
            <a:ext cx="4063407" cy="364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Adding Objects: Example 4</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Let’s create a new spool (</a:t>
            </a:r>
            <a:r>
              <a:rPr lang="en-US" b="1" i="1" dirty="0" smtClean="0">
                <a:ea typeface="ＭＳ Ｐゴシック" pitchFamily="34" charset="-128"/>
              </a:rPr>
              <a:t>spool03</a:t>
            </a:r>
            <a:r>
              <a:rPr lang="en-US" dirty="0" smtClean="0">
                <a:ea typeface="ＭＳ Ｐゴシック" pitchFamily="34" charset="-128"/>
              </a:rPr>
              <a:t>) which contains the following objects (or “views” of objects, to be precise):</a:t>
            </a:r>
            <a:r>
              <a:rPr lang="en-US" b="1" i="1" dirty="0" smtClean="0">
                <a:ea typeface="ＭＳ Ｐゴシック" pitchFamily="34" charset="-128"/>
              </a:rPr>
              <a:t> </a:t>
            </a:r>
            <a:r>
              <a:rPr lang="en-US" b="1" i="1" dirty="0" err="1" smtClean="0">
                <a:ea typeface="ＭＳ Ｐゴシック" pitchFamily="34" charset="-128"/>
              </a:rPr>
              <a:t>ip</a:t>
            </a:r>
            <a:r>
              <a:rPr lang="en-US" b="1" i="1" dirty="0" smtClean="0">
                <a:ea typeface="ＭＳ Ｐゴシック" pitchFamily="34" charset="-128"/>
              </a:rPr>
              <a:t>, eq13, eq14, eq15 </a:t>
            </a:r>
            <a:r>
              <a:rPr lang="en-US" dirty="0" smtClean="0">
                <a:ea typeface="ＭＳ Ｐゴシック" pitchFamily="34" charset="-128"/>
              </a:rPr>
              <a:t>and </a:t>
            </a:r>
            <a:r>
              <a:rPr lang="en-US" b="1" i="1" dirty="0" smtClean="0">
                <a:ea typeface="ＭＳ Ｐゴシック" pitchFamily="34" charset="-128"/>
              </a:rPr>
              <a:t>graph06. </a:t>
            </a:r>
            <a:r>
              <a:rPr lang="en-US" dirty="0" smtClean="0">
                <a:ea typeface="ＭＳ Ｐゴシック" pitchFamily="34" charset="-128"/>
              </a:rPr>
              <a:t>You can create this spool by printing each individual object into </a:t>
            </a:r>
            <a:r>
              <a:rPr lang="en-US" b="1" i="1" dirty="0" smtClean="0">
                <a:ea typeface="ＭＳ Ｐゴシック" pitchFamily="34" charset="-128"/>
              </a:rPr>
              <a:t>spool03</a:t>
            </a:r>
            <a:r>
              <a:rPr lang="en-US" dirty="0" smtClean="0">
                <a:ea typeface="ＭＳ Ｐゴシック" pitchFamily="34" charset="-128"/>
              </a:rPr>
              <a:t> as shown previously.  </a:t>
            </a:r>
          </a:p>
          <a:p>
            <a:pPr marL="1089025" lvl="2" indent="-342900" eaLnBrk="1" hangingPunct="1">
              <a:buSzPct val="100000"/>
              <a:buFont typeface="+mj-lt"/>
              <a:buAutoNum type="arabicPeriod"/>
              <a:defRPr/>
            </a:pPr>
            <a:r>
              <a:rPr lang="en-US" dirty="0" smtClean="0">
                <a:ea typeface="ＭＳ Ｐゴシック" pitchFamily="34" charset="-128"/>
              </a:rPr>
              <a:t>Now let’s embed </a:t>
            </a:r>
            <a:r>
              <a:rPr lang="en-US" b="1" i="1" dirty="0" smtClean="0">
                <a:ea typeface="ＭＳ Ｐゴシック" pitchFamily="34" charset="-128"/>
              </a:rPr>
              <a:t>spool01</a:t>
            </a:r>
            <a:r>
              <a:rPr lang="en-US" dirty="0" smtClean="0">
                <a:ea typeface="ＭＳ Ｐゴシック" pitchFamily="34" charset="-128"/>
              </a:rPr>
              <a:t> into this new spool. For this, open </a:t>
            </a:r>
            <a:r>
              <a:rPr lang="en-US" b="1" i="1" dirty="0" smtClean="0">
                <a:ea typeface="ＭＳ Ｐゴシック" pitchFamily="34" charset="-128"/>
              </a:rPr>
              <a:t>spool03</a:t>
            </a:r>
            <a:r>
              <a:rPr lang="en-US" dirty="0" smtClean="0">
                <a:ea typeface="ＭＳ Ｐゴシック" pitchFamily="34" charset="-128"/>
              </a:rPr>
              <a:t>. Click on </a:t>
            </a:r>
            <a:r>
              <a:rPr lang="en-US" b="1" i="1" dirty="0" smtClean="0">
                <a:ea typeface="ＭＳ Ｐゴシック" pitchFamily="34" charset="-128"/>
              </a:rPr>
              <a:t>spool01</a:t>
            </a:r>
            <a:r>
              <a:rPr lang="en-US" dirty="0" smtClean="0">
                <a:ea typeface="ＭＳ Ｐゴシック" pitchFamily="34" charset="-128"/>
              </a:rPr>
              <a:t> and drag it to the </a:t>
            </a:r>
            <a:r>
              <a:rPr lang="en-US" i="1" dirty="0" smtClean="0">
                <a:ea typeface="ＭＳ Ｐゴシック" pitchFamily="34" charset="-128"/>
              </a:rPr>
              <a:t>Tree pane </a:t>
            </a:r>
            <a:r>
              <a:rPr lang="en-US" dirty="0" smtClean="0">
                <a:ea typeface="ＭＳ Ｐゴシック" pitchFamily="34" charset="-128"/>
              </a:rPr>
              <a:t>of </a:t>
            </a:r>
            <a:r>
              <a:rPr lang="en-US" b="1" i="1" dirty="0" smtClean="0">
                <a:ea typeface="ＭＳ Ｐゴシック" pitchFamily="34" charset="-128"/>
              </a:rPr>
              <a:t>spool03</a:t>
            </a:r>
            <a:r>
              <a:rPr lang="en-US" dirty="0" smtClean="0">
                <a:ea typeface="ＭＳ Ｐゴシック" pitchFamily="34" charset="-128"/>
              </a:rPr>
              <a:t>. An icon appears; simply drop the </a:t>
            </a:r>
            <a:r>
              <a:rPr lang="en-US" b="1" i="1" dirty="0" smtClean="0">
                <a:ea typeface="ＭＳ Ｐゴシック" pitchFamily="34" charset="-128"/>
              </a:rPr>
              <a:t>spool01</a:t>
            </a:r>
            <a:r>
              <a:rPr lang="en-US" dirty="0" smtClean="0">
                <a:ea typeface="ＭＳ Ｐゴシック" pitchFamily="34" charset="-128"/>
              </a:rPr>
              <a:t> copy in here.  </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245" y="2893219"/>
            <a:ext cx="4052904" cy="3124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
          <p:cNvSpPr>
            <a:spLocks noChangeArrowheads="1"/>
          </p:cNvSpPr>
          <p:nvPr/>
        </p:nvSpPr>
        <p:spPr bwMode="auto">
          <a:xfrm>
            <a:off x="4578911" y="3889111"/>
            <a:ext cx="599146" cy="43834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414413081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Managing a Spool</a:t>
            </a:r>
            <a:br>
              <a:rPr lang="en-US" dirty="0">
                <a:ea typeface="ＭＳ Ｐゴシック" pitchFamily="34" charset="-128"/>
              </a:rPr>
            </a:br>
            <a:r>
              <a:rPr lang="en-US" dirty="0">
                <a:ea typeface="ＭＳ Ｐゴシック" pitchFamily="34" charset="-128"/>
              </a:rPr>
              <a:t>Adding Objects: Example </a:t>
            </a:r>
            <a:r>
              <a:rPr lang="en-US" dirty="0" smtClean="0">
                <a:ea typeface="ＭＳ Ｐゴシック" pitchFamily="34" charset="-128"/>
              </a:rPr>
              <a:t>4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65</a:t>
            </a:fld>
            <a:endParaRPr lang="en-US" sz="800" smtClean="0"/>
          </a:p>
        </p:txBody>
      </p:sp>
      <p:sp>
        <p:nvSpPr>
          <p:cNvPr id="7" name="Rectangle 3"/>
          <p:cNvSpPr txBox="1">
            <a:spLocks noChangeArrowheads="1"/>
          </p:cNvSpPr>
          <p:nvPr/>
        </p:nvSpPr>
        <p:spPr bwMode="auto">
          <a:xfrm>
            <a:off x="329610" y="1235134"/>
            <a:ext cx="2945218" cy="49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Notice that the contents of </a:t>
            </a:r>
            <a:r>
              <a:rPr lang="en-US" sz="1600" b="1" i="1" dirty="0" smtClean="0">
                <a:ea typeface="ＭＳ Ｐゴシック" pitchFamily="34" charset="-128"/>
              </a:rPr>
              <a:t>spool01</a:t>
            </a:r>
            <a:r>
              <a:rPr lang="en-US" sz="1600" dirty="0" smtClean="0">
                <a:ea typeface="ＭＳ Ｐゴシック" pitchFamily="34" charset="-128"/>
              </a:rPr>
              <a:t> are added to the </a:t>
            </a:r>
            <a:r>
              <a:rPr lang="en-US" sz="1600" b="1" i="1" dirty="0" smtClean="0">
                <a:ea typeface="ＭＳ Ｐゴシック" pitchFamily="34" charset="-128"/>
              </a:rPr>
              <a:t>spool03. </a:t>
            </a:r>
            <a:r>
              <a:rPr lang="en-US" sz="1600" dirty="0" smtClean="0">
                <a:ea typeface="ＭＳ Ｐゴシック" pitchFamily="34" charset="-128"/>
              </a:rPr>
              <a:t>The copy of the spool object (with the appropriate spool icon) is assigned the name </a:t>
            </a:r>
            <a:r>
              <a:rPr lang="en-US" sz="1600" b="1" i="1" dirty="0" smtClean="0">
                <a:ea typeface="ＭＳ Ｐゴシック" pitchFamily="34" charset="-128"/>
              </a:rPr>
              <a:t>untitled06</a:t>
            </a:r>
            <a:r>
              <a:rPr lang="en-US" sz="1600" dirty="0" smtClean="0">
                <a:ea typeface="ＭＳ Ｐゴシック" pitchFamily="34" charset="-128"/>
              </a:rPr>
              <a:t>.  </a:t>
            </a:r>
          </a:p>
          <a:p>
            <a:pPr eaLnBrk="1" hangingPunct="1">
              <a:spcBef>
                <a:spcPts val="600"/>
              </a:spcBef>
              <a:buFont typeface="Times" pitchFamily="17" charset="0"/>
              <a:buChar char="•"/>
              <a:defRPr/>
            </a:pPr>
            <a:r>
              <a:rPr lang="en-US" sz="1600" dirty="0" smtClean="0">
                <a:ea typeface="ＭＳ Ｐゴシック" pitchFamily="34" charset="-128"/>
              </a:rPr>
              <a:t>The tree for </a:t>
            </a:r>
            <a:r>
              <a:rPr lang="en-US" sz="1600" b="1" i="1" dirty="0" smtClean="0">
                <a:ea typeface="ＭＳ Ｐゴシック" pitchFamily="34" charset="-128"/>
              </a:rPr>
              <a:t>spool01 (untitled06) </a:t>
            </a:r>
            <a:r>
              <a:rPr lang="en-US" sz="1600" dirty="0" smtClean="0">
                <a:ea typeface="ＭＳ Ｐゴシック" pitchFamily="34" charset="-128"/>
              </a:rPr>
              <a:t>is also shown here. As you can see, each element (object) of the embedded spool has preserved its original name (</a:t>
            </a:r>
            <a:r>
              <a:rPr lang="en-US" sz="1600" b="1" i="1" dirty="0" smtClean="0">
                <a:ea typeface="ＭＳ Ｐゴシック" pitchFamily="34" charset="-128"/>
              </a:rPr>
              <a:t>untitled01</a:t>
            </a:r>
            <a:r>
              <a:rPr lang="en-US" sz="1600" dirty="0" smtClean="0">
                <a:ea typeface="ＭＳ Ｐゴシック" pitchFamily="34" charset="-128"/>
              </a:rPr>
              <a:t>, </a:t>
            </a:r>
            <a:r>
              <a:rPr lang="en-US" sz="1600" b="1" i="1" dirty="0" smtClean="0">
                <a:ea typeface="ＭＳ Ｐゴシック" pitchFamily="34" charset="-128"/>
              </a:rPr>
              <a:t>untitled02</a:t>
            </a:r>
            <a:r>
              <a:rPr lang="en-US" sz="1600" dirty="0" smtClean="0">
                <a:ea typeface="ＭＳ Ｐゴシック" pitchFamily="34" charset="-128"/>
              </a:rPr>
              <a:t>, etc.)</a:t>
            </a:r>
            <a:endParaRPr lang="en-US" b="1" i="1"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0575" y="1235134"/>
            <a:ext cx="5703153" cy="4605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1"/>
          <p:cNvSpPr>
            <a:spLocks noChangeArrowheads="1"/>
          </p:cNvSpPr>
          <p:nvPr/>
        </p:nvSpPr>
        <p:spPr bwMode="auto">
          <a:xfrm>
            <a:off x="3306726" y="2413589"/>
            <a:ext cx="1127051" cy="1382232"/>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31670576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Removing Objects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66</a:t>
            </a:fld>
            <a:endParaRPr lang="en-US" sz="800" smtClean="0"/>
          </a:p>
        </p:txBody>
      </p:sp>
      <p:sp>
        <p:nvSpPr>
          <p:cNvPr id="7" name="Rectangle 3"/>
          <p:cNvSpPr txBox="1">
            <a:spLocks noChangeArrowheads="1"/>
          </p:cNvSpPr>
          <p:nvPr/>
        </p:nvSpPr>
        <p:spPr bwMode="auto">
          <a:xfrm>
            <a:off x="542260" y="1235133"/>
            <a:ext cx="76979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It is also very easy to remove objects from a spool. </a:t>
            </a:r>
            <a:endParaRPr lang="en-US" sz="1800" b="1" dirty="0" smtClean="0"/>
          </a:p>
          <a:p>
            <a:pPr eaLnBrk="1" hangingPunct="1">
              <a:spcBef>
                <a:spcPts val="600"/>
              </a:spcBef>
              <a:buFont typeface="Times" pitchFamily="17" charset="0"/>
              <a:buChar char="•"/>
              <a:defRPr/>
            </a:pPr>
            <a:r>
              <a:rPr lang="en-US" sz="1800" dirty="0" smtClean="0">
                <a:ea typeface="ＭＳ Ｐゴシック" pitchFamily="34" charset="-128"/>
              </a:rPr>
              <a:t>Simply select/highlight the object (or group of objects) and press </a:t>
            </a:r>
            <a:r>
              <a:rPr lang="en-US" sz="1800" b="1" dirty="0" smtClean="0">
                <a:ea typeface="ＭＳ Ｐゴシック" pitchFamily="34" charset="-128"/>
              </a:rPr>
              <a:t>Delete </a:t>
            </a:r>
            <a:r>
              <a:rPr lang="en-US" sz="1800" dirty="0" smtClean="0">
                <a:ea typeface="ＭＳ Ｐゴシック" pitchFamily="34" charset="-128"/>
              </a:rPr>
              <a:t>or right-click and select </a:t>
            </a:r>
            <a:r>
              <a:rPr lang="en-US" sz="1800" b="1" dirty="0" smtClean="0">
                <a:ea typeface="ＭＳ Ｐゴシック" pitchFamily="34" charset="-128"/>
              </a:rPr>
              <a:t>Remove</a:t>
            </a:r>
            <a:r>
              <a:rPr lang="en-US" sz="1800" dirty="0" smtClean="0">
                <a:ea typeface="ＭＳ Ｐゴシック" pitchFamily="34" charset="-128"/>
              </a:rPr>
              <a:t>.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8564" y="2256428"/>
            <a:ext cx="3637663" cy="4027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5039837" y="3445197"/>
            <a:ext cx="1045278" cy="223288"/>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3"/>
          <p:cNvSpPr txBox="1">
            <a:spLocks noChangeArrowheads="1"/>
          </p:cNvSpPr>
          <p:nvPr/>
        </p:nvSpPr>
        <p:spPr bwMode="auto">
          <a:xfrm>
            <a:off x="542260" y="2208286"/>
            <a:ext cx="3476182" cy="271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Note that if you remove an embedded spool object, you will remove it and all its objects.</a:t>
            </a:r>
          </a:p>
          <a:p>
            <a:pPr eaLnBrk="1" hangingPunct="1">
              <a:spcBef>
                <a:spcPts val="600"/>
              </a:spcBef>
              <a:buFont typeface="Times" pitchFamily="17" charset="0"/>
              <a:buChar char="•"/>
              <a:defRPr/>
            </a:pPr>
            <a:r>
              <a:rPr lang="en-US" sz="1600" dirty="0" smtClean="0">
                <a:ea typeface="ＭＳ Ｐゴシック" pitchFamily="34" charset="-128"/>
              </a:rPr>
              <a:t>If  you want to remove an embedded spool but wish to preserve a few objects, you may have to move them outside of the embedded spool first and then remove the spool. </a:t>
            </a: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Tree>
    <p:extLst>
      <p:ext uri="{BB962C8B-B14F-4D97-AF65-F5344CB8AC3E}">
        <p14:creationId xmlns:p14="http://schemas.microsoft.com/office/powerpoint/2010/main" val="262620727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Rearranging Objects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67</a:t>
            </a:fld>
            <a:endParaRPr lang="en-US" sz="800" smtClean="0"/>
          </a:p>
        </p:txBody>
      </p:sp>
      <p:sp>
        <p:nvSpPr>
          <p:cNvPr id="7" name="Rectangle 3"/>
          <p:cNvSpPr txBox="1">
            <a:spLocks noChangeArrowheads="1"/>
          </p:cNvSpPr>
          <p:nvPr/>
        </p:nvSpPr>
        <p:spPr bwMode="auto">
          <a:xfrm>
            <a:off x="542259" y="1235133"/>
            <a:ext cx="8123275"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re-arrange objects in a spool as you see fit. </a:t>
            </a:r>
            <a:endParaRPr lang="en-US" sz="1800" b="1" dirty="0" smtClean="0"/>
          </a:p>
          <a:p>
            <a:pPr eaLnBrk="1" hangingPunct="1">
              <a:spcBef>
                <a:spcPts val="600"/>
              </a:spcBef>
              <a:buFont typeface="Times" pitchFamily="17" charset="0"/>
              <a:buChar char="•"/>
              <a:defRPr/>
            </a:pPr>
            <a:r>
              <a:rPr lang="en-US" sz="1800" dirty="0" smtClean="0">
                <a:ea typeface="ＭＳ Ｐゴシック" pitchFamily="34" charset="-128"/>
              </a:rPr>
              <a:t>To move an object, simply select the object in the tree pane and drag it to the desired position.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11" name="Rectangle 3"/>
          <p:cNvSpPr txBox="1">
            <a:spLocks noChangeArrowheads="1"/>
          </p:cNvSpPr>
          <p:nvPr/>
        </p:nvSpPr>
        <p:spPr bwMode="auto">
          <a:xfrm>
            <a:off x="542259" y="2208286"/>
            <a:ext cx="3593805" cy="1109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Note that by dragging/dropping, objects may be easily moved into and out of embedded spool objects.</a:t>
            </a:r>
          </a:p>
          <a:p>
            <a:pPr eaLnBrk="1" hangingPunct="1">
              <a:spcBef>
                <a:spcPts val="600"/>
              </a:spcBef>
              <a:buFont typeface="Times" pitchFamily="17" charset="0"/>
              <a:buChar char="•"/>
              <a:defRPr/>
            </a:pPr>
            <a:r>
              <a:rPr lang="en-US" sz="1600" dirty="0" smtClean="0">
                <a:ea typeface="ＭＳ Ｐゴシック" pitchFamily="34" charset="-128"/>
              </a:rPr>
              <a:t>In this example, we have dragged </a:t>
            </a:r>
            <a:r>
              <a:rPr lang="en-US" sz="1600" b="1" i="1" dirty="0" smtClean="0">
                <a:ea typeface="ＭＳ Ｐゴシック" pitchFamily="34" charset="-128"/>
              </a:rPr>
              <a:t>untitled05</a:t>
            </a:r>
            <a:r>
              <a:rPr lang="en-US" sz="1600" dirty="0" smtClean="0">
                <a:ea typeface="ＭＳ Ｐゴシック" pitchFamily="34" charset="-128"/>
              </a:rPr>
              <a:t> from the embedded spool (</a:t>
            </a:r>
            <a:r>
              <a:rPr lang="en-US" sz="1600" b="1" i="1" dirty="0" smtClean="0">
                <a:ea typeface="ＭＳ Ｐゴシック" pitchFamily="34" charset="-128"/>
              </a:rPr>
              <a:t>untitled06</a:t>
            </a:r>
            <a:r>
              <a:rPr lang="en-US" sz="1600" dirty="0" smtClean="0">
                <a:ea typeface="ＭＳ Ｐゴシック" pitchFamily="34" charset="-128"/>
              </a:rPr>
              <a:t>) in </a:t>
            </a:r>
            <a:r>
              <a:rPr lang="en-US" sz="1600" b="1" i="1" dirty="0" smtClean="0">
                <a:ea typeface="ＭＳ Ｐゴシック" pitchFamily="34" charset="-128"/>
              </a:rPr>
              <a:t>spool03</a:t>
            </a:r>
            <a:r>
              <a:rPr lang="en-US" sz="1600" dirty="0" smtClean="0">
                <a:ea typeface="ＭＳ Ｐゴシック" pitchFamily="34" charset="-128"/>
              </a:rPr>
              <a:t> object, into the main spool object (a black horizontal bar appears, which indicates the object’s new location.   </a:t>
            </a: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064" y="1951952"/>
            <a:ext cx="4652893" cy="3579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bwMode="auto">
          <a:xfrm flipV="1">
            <a:off x="5138184" y="2881423"/>
            <a:ext cx="0" cy="860398"/>
          </a:xfrm>
          <a:prstGeom prst="straightConnector1">
            <a:avLst/>
          </a:prstGeom>
          <a:solidFill>
            <a:schemeClr val="accent1"/>
          </a:solidFill>
          <a:ln w="2540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56324520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Rearranging Objects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68</a:t>
            </a:fld>
            <a:endParaRPr lang="en-US" sz="800" smtClean="0"/>
          </a:p>
        </p:txBody>
      </p:sp>
      <p:sp>
        <p:nvSpPr>
          <p:cNvPr id="11" name="Rectangle 3"/>
          <p:cNvSpPr txBox="1">
            <a:spLocks noChangeArrowheads="1"/>
          </p:cNvSpPr>
          <p:nvPr/>
        </p:nvSpPr>
        <p:spPr bwMode="auto">
          <a:xfrm>
            <a:off x="542259" y="1219458"/>
            <a:ext cx="3593805" cy="4118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Because </a:t>
            </a:r>
            <a:r>
              <a:rPr lang="en-US" sz="1600" b="1" i="1" dirty="0" smtClean="0">
                <a:ea typeface="ＭＳ Ｐゴシック" pitchFamily="34" charset="-128"/>
              </a:rPr>
              <a:t>untitled05</a:t>
            </a:r>
            <a:r>
              <a:rPr lang="en-US" sz="1600" dirty="0" smtClean="0">
                <a:ea typeface="ＭＳ Ｐゴシック" pitchFamily="34" charset="-128"/>
              </a:rPr>
              <a:t> already exists in the main spool, EViews issues a conflicting name warning, as shown here. The </a:t>
            </a:r>
            <a:r>
              <a:rPr lang="en-US" sz="1600" b="1" i="1" dirty="0" smtClean="0">
                <a:ea typeface="ＭＳ Ｐゴシック" pitchFamily="34" charset="-128"/>
              </a:rPr>
              <a:t>Duplicate Object Name </a:t>
            </a:r>
            <a:r>
              <a:rPr lang="en-US" sz="1600" dirty="0" smtClean="0">
                <a:ea typeface="ＭＳ Ｐゴシック" pitchFamily="34" charset="-128"/>
              </a:rPr>
              <a:t>dialog box opens up, suggesting a new name for the object (in this case </a:t>
            </a:r>
            <a:r>
              <a:rPr lang="en-US" sz="1600" b="1" i="1" dirty="0" smtClean="0">
                <a:ea typeface="ＭＳ Ｐゴシック" pitchFamily="34" charset="-128"/>
              </a:rPr>
              <a:t>untitled0501</a:t>
            </a:r>
            <a:r>
              <a:rPr lang="en-US" sz="1600" dirty="0" smtClean="0">
                <a:ea typeface="ＭＳ Ｐゴシック" pitchFamily="34" charset="-128"/>
              </a:rPr>
              <a:t>). You can keep this name or change it to another name. </a:t>
            </a: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865" y="1219458"/>
            <a:ext cx="2867025"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7960" y="3397799"/>
            <a:ext cx="4273110" cy="316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
          <p:cNvSpPr>
            <a:spLocks noChangeArrowheads="1"/>
          </p:cNvSpPr>
          <p:nvPr/>
        </p:nvSpPr>
        <p:spPr bwMode="auto">
          <a:xfrm>
            <a:off x="1775635" y="4093530"/>
            <a:ext cx="850607" cy="265815"/>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03062557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Extracting Objects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69</a:t>
            </a:fld>
            <a:endParaRPr lang="en-US" sz="800" smtClean="0"/>
          </a:p>
        </p:txBody>
      </p:sp>
      <p:sp>
        <p:nvSpPr>
          <p:cNvPr id="7" name="Rectangle 3"/>
          <p:cNvSpPr txBox="1">
            <a:spLocks noChangeArrowheads="1"/>
          </p:cNvSpPr>
          <p:nvPr/>
        </p:nvSpPr>
        <p:spPr bwMode="auto">
          <a:xfrm>
            <a:off x="542259" y="1235134"/>
            <a:ext cx="8123275" cy="42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can also extract objects from a spool into your </a:t>
            </a:r>
            <a:r>
              <a:rPr lang="en-US" sz="1800" dirty="0" err="1" smtClean="0">
                <a:ea typeface="ＭＳ Ｐゴシック" pitchFamily="34" charset="-128"/>
              </a:rPr>
              <a:t>workfile</a:t>
            </a:r>
            <a:r>
              <a:rPr lang="en-US" sz="1800" dirty="0" smtClean="0">
                <a:ea typeface="ＭＳ Ｐゴシック" pitchFamily="34" charset="-128"/>
              </a:rPr>
              <a:t>.</a:t>
            </a:r>
          </a:p>
          <a:p>
            <a:pPr eaLnBrk="1" hangingPunct="1">
              <a:spcBef>
                <a:spcPts val="600"/>
              </a:spcBef>
              <a:buFont typeface="Times" pitchFamily="17" charset="0"/>
              <a:buChar char="•"/>
              <a:defRPr/>
            </a:pPr>
            <a:r>
              <a:rPr lang="en-US" sz="1800" dirty="0" smtClean="0">
                <a:ea typeface="ＭＳ Ｐゴシック" pitchFamily="34" charset="-128"/>
              </a:rPr>
              <a:t>For this, simply highlight the object, right-click and select </a:t>
            </a:r>
            <a:r>
              <a:rPr lang="en-US" sz="1800" b="1" dirty="0" smtClean="0">
                <a:ea typeface="ＭＳ Ｐゴシック" pitchFamily="34" charset="-128"/>
              </a:rPr>
              <a:t>Extract </a:t>
            </a:r>
            <a:r>
              <a:rPr lang="en-US" sz="1800" dirty="0" smtClean="0">
                <a:ea typeface="ＭＳ Ｐゴシック" pitchFamily="34" charset="-128"/>
              </a:rPr>
              <a:t>or select </a:t>
            </a:r>
            <a:r>
              <a:rPr lang="en-US" sz="1800" b="1" dirty="0" err="1">
                <a:ea typeface="ＭＳ Ｐゴシック" pitchFamily="34" charset="-128"/>
              </a:rPr>
              <a:t>Proc</a:t>
            </a:r>
            <a:r>
              <a:rPr lang="en-US" sz="1800" b="1" dirty="0">
                <a:ea typeface="ＭＳ Ｐゴシック" pitchFamily="34" charset="-128"/>
              </a:rPr>
              <a:t> </a:t>
            </a:r>
            <a:r>
              <a:rPr lang="en-US" sz="1800" b="1" dirty="0"/>
              <a:t>→ </a:t>
            </a:r>
            <a:r>
              <a:rPr lang="en-US" sz="1800" b="1" dirty="0" smtClean="0"/>
              <a:t>Extract </a:t>
            </a:r>
            <a:r>
              <a:rPr lang="en-US" sz="1800" dirty="0" smtClean="0"/>
              <a:t>from the spool menu.</a:t>
            </a:r>
            <a:r>
              <a:rPr lang="en-US" sz="1800" dirty="0" smtClean="0">
                <a:ea typeface="ＭＳ Ｐゴシック" pitchFamily="34" charset="-128"/>
              </a:rPr>
              <a:t>  </a:t>
            </a:r>
            <a:endParaRPr lang="en-US" sz="18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11" name="Rectangle 3"/>
          <p:cNvSpPr txBox="1">
            <a:spLocks noChangeArrowheads="1"/>
          </p:cNvSpPr>
          <p:nvPr/>
        </p:nvSpPr>
        <p:spPr bwMode="auto">
          <a:xfrm>
            <a:off x="542255" y="2229800"/>
            <a:ext cx="3376602" cy="4138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Let’s extract object </a:t>
            </a:r>
            <a:r>
              <a:rPr lang="en-US" sz="1600" b="1" i="1" dirty="0" smtClean="0">
                <a:ea typeface="ＭＳ Ｐゴシック" pitchFamily="34" charset="-128"/>
              </a:rPr>
              <a:t>untitled0501 </a:t>
            </a:r>
            <a:r>
              <a:rPr lang="en-US" sz="1600" dirty="0" smtClean="0">
                <a:ea typeface="ＭＳ Ｐゴシック" pitchFamily="34" charset="-128"/>
              </a:rPr>
              <a:t>saved in </a:t>
            </a:r>
            <a:r>
              <a:rPr lang="en-US" sz="1600" b="1" i="1" dirty="0" smtClean="0">
                <a:ea typeface="ＭＳ Ｐゴシック" pitchFamily="34" charset="-128"/>
              </a:rPr>
              <a:t>spool03</a:t>
            </a:r>
            <a:r>
              <a:rPr lang="en-US" sz="1600" dirty="0" smtClean="0">
                <a:ea typeface="ＭＳ Ｐゴシック" pitchFamily="34" charset="-128"/>
              </a:rPr>
              <a:t>. Recall that this object was created earlier (via the </a:t>
            </a:r>
            <a:r>
              <a:rPr lang="en-US" sz="1600" b="1" i="1" dirty="0" smtClean="0">
                <a:ea typeface="ＭＳ Ｐゴシック" pitchFamily="34" charset="-128"/>
              </a:rPr>
              <a:t>append </a:t>
            </a:r>
            <a:r>
              <a:rPr lang="en-US" sz="1600" dirty="0" smtClean="0">
                <a:ea typeface="ＭＳ Ｐゴシック" pitchFamily="34" charset="-128"/>
              </a:rPr>
              <a:t>command </a:t>
            </a:r>
            <a:r>
              <a:rPr lang="en-US" sz="1600" b="1" i="1" dirty="0" err="1" smtClean="0">
                <a:ea typeface="ＭＳ Ｐゴシック" pitchFamily="34" charset="-128"/>
              </a:rPr>
              <a:t>ism.line</a:t>
            </a:r>
            <a:r>
              <a:rPr lang="en-US" sz="1600" dirty="0" smtClean="0">
                <a:ea typeface="ＭＳ Ｐゴシック" pitchFamily="34" charset="-128"/>
              </a:rPr>
              <a:t>) and shows a line bar of the </a:t>
            </a:r>
            <a:r>
              <a:rPr lang="en-US" sz="1600" b="1" i="1" dirty="0" smtClean="0">
                <a:ea typeface="ＭＳ Ｐゴシック" pitchFamily="34" charset="-128"/>
              </a:rPr>
              <a:t>ism</a:t>
            </a:r>
            <a:r>
              <a:rPr lang="en-US" sz="1600" dirty="0" smtClean="0">
                <a:ea typeface="ＭＳ Ｐゴシック" pitchFamily="34" charset="-128"/>
              </a:rPr>
              <a:t> series. Recall also that this is just a “view” of the </a:t>
            </a:r>
            <a:r>
              <a:rPr lang="en-US" sz="1600" b="1" i="1" dirty="0" smtClean="0">
                <a:ea typeface="ＭＳ Ｐゴシック" pitchFamily="34" charset="-128"/>
              </a:rPr>
              <a:t>ism</a:t>
            </a:r>
            <a:r>
              <a:rPr lang="en-US" sz="1600" dirty="0" smtClean="0">
                <a:ea typeface="ＭＳ Ｐゴシック" pitchFamily="34" charset="-128"/>
              </a:rPr>
              <a:t> series and does not currently exist in the </a:t>
            </a:r>
            <a:r>
              <a:rPr lang="en-US" sz="1600" dirty="0" err="1" smtClean="0">
                <a:ea typeface="ＭＳ Ｐゴシック" pitchFamily="34" charset="-128"/>
              </a:rPr>
              <a:t>workfile</a:t>
            </a:r>
            <a:r>
              <a:rPr lang="en-US" sz="1600" dirty="0" smtClean="0">
                <a:ea typeface="ＭＳ Ｐゴシック" pitchFamily="34" charset="-128"/>
              </a:rPr>
              <a:t>. </a:t>
            </a:r>
          </a:p>
          <a:p>
            <a:pPr eaLnBrk="1" hangingPunct="1">
              <a:spcBef>
                <a:spcPts val="600"/>
              </a:spcBef>
              <a:buFont typeface="Times" pitchFamily="17" charset="0"/>
              <a:buChar char="•"/>
              <a:defRPr/>
            </a:pPr>
            <a:r>
              <a:rPr lang="en-US" sz="1600" dirty="0" smtClean="0">
                <a:ea typeface="ＭＳ Ｐゴシック" pitchFamily="34" charset="-128"/>
              </a:rPr>
              <a:t>EViews will create an untitled output object (graph in this case), containing a copy of the object in the spool. If you wish to save this graph in the </a:t>
            </a:r>
            <a:r>
              <a:rPr lang="en-US" sz="1600" dirty="0" err="1" smtClean="0">
                <a:ea typeface="ＭＳ Ｐゴシック" pitchFamily="34" charset="-128"/>
              </a:rPr>
              <a:t>workfile</a:t>
            </a:r>
            <a:r>
              <a:rPr lang="en-US" sz="1600" dirty="0" smtClean="0">
                <a:ea typeface="ＭＳ Ｐゴシック" pitchFamily="34" charset="-128"/>
              </a:rPr>
              <a:t>, simply name the object. </a:t>
            </a:r>
            <a:endParaRPr lang="en-US" dirty="0" smtClean="0"/>
          </a:p>
          <a:p>
            <a:pPr eaLnBrk="1" hangingPunct="1">
              <a:buFont typeface="Times" pitchFamily="17" charset="0"/>
              <a:buChar char="•"/>
              <a:defRPr/>
            </a:pPr>
            <a:endParaRPr lang="en-US" dirty="0" smtClean="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8857" y="2229800"/>
            <a:ext cx="5146328" cy="3434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4782625" y="3450774"/>
            <a:ext cx="994149" cy="243276"/>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780341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Tables in EViews:</a:t>
            </a:r>
            <a:br>
              <a:rPr lang="en-US" dirty="0" smtClean="0">
                <a:ea typeface="ＭＳ Ｐゴシック" pitchFamily="34" charset="-128"/>
              </a:rPr>
            </a:br>
            <a:r>
              <a:rPr lang="en-US" dirty="0" smtClean="0">
                <a:ea typeface="ＭＳ Ｐゴシック" pitchFamily="34" charset="-128"/>
              </a:rPr>
              <a:t>Example 1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a:t>
            </a:fld>
            <a:endParaRPr lang="en-US" sz="800" smtClean="0"/>
          </a:p>
        </p:txBody>
      </p:sp>
      <p:sp>
        <p:nvSpPr>
          <p:cNvPr id="8" name="Rectangle 3"/>
          <p:cNvSpPr txBox="1">
            <a:spLocks noChangeArrowheads="1"/>
          </p:cNvSpPr>
          <p:nvPr/>
        </p:nvSpPr>
        <p:spPr bwMode="auto">
          <a:xfrm>
            <a:off x="0" y="1160401"/>
            <a:ext cx="4050008"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table: Example1 (cont’d)</a:t>
            </a:r>
            <a:r>
              <a:rPr lang="en-US" sz="1600" dirty="0" smtClean="0">
                <a:ea typeface="ＭＳ Ｐゴシック" pitchFamily="34" charset="-128"/>
              </a:rPr>
              <a:t> </a:t>
            </a:r>
          </a:p>
          <a:p>
            <a:pPr marL="1089025" lvl="2" indent="-342900" eaLnBrk="1" hangingPunct="1">
              <a:buSzPct val="100000"/>
              <a:buFont typeface="+mj-lt"/>
              <a:buAutoNum type="arabicPeriod" startAt="3"/>
              <a:defRPr/>
            </a:pPr>
            <a:r>
              <a:rPr lang="en-US" dirty="0" smtClean="0">
                <a:ea typeface="ＭＳ Ｐゴシック" pitchFamily="34" charset="-128"/>
              </a:rPr>
              <a:t>This creates a table view (shown here), which we can now customize as we wish. </a:t>
            </a:r>
          </a:p>
          <a:p>
            <a:pPr marL="1089025" lvl="2" indent="-342900" eaLnBrk="1" hangingPunct="1">
              <a:buSzPct val="100000"/>
              <a:buFont typeface="+mj-lt"/>
              <a:buAutoNum type="arabicPeriod" startAt="3"/>
              <a:defRPr/>
            </a:pPr>
            <a:r>
              <a:rPr lang="en-US" dirty="0" smtClean="0">
                <a:ea typeface="ＭＳ Ｐゴシック" pitchFamily="34" charset="-128"/>
              </a:rPr>
              <a:t>Let’s first save the table in the </a:t>
            </a:r>
            <a:r>
              <a:rPr lang="en-US" dirty="0" err="1" smtClean="0">
                <a:ea typeface="ＭＳ Ｐゴシック" pitchFamily="34" charset="-128"/>
              </a:rPr>
              <a:t>workfile</a:t>
            </a:r>
            <a:r>
              <a:rPr lang="en-US" dirty="0" smtClean="0">
                <a:ea typeface="ＭＳ Ｐゴシック" pitchFamily="34" charset="-128"/>
              </a:rPr>
              <a:t>. Click the          button. The </a:t>
            </a:r>
            <a:r>
              <a:rPr lang="en-US" b="1" i="1" dirty="0" smtClean="0">
                <a:ea typeface="ＭＳ Ｐゴシック" pitchFamily="34" charset="-128"/>
              </a:rPr>
              <a:t>Object Name</a:t>
            </a:r>
            <a:r>
              <a:rPr lang="en-US" dirty="0" smtClean="0">
                <a:ea typeface="ＭＳ Ｐゴシック" pitchFamily="34" charset="-128"/>
              </a:rPr>
              <a:t> dialog box opens up. EViews suggests a name (</a:t>
            </a:r>
            <a:r>
              <a:rPr lang="en-US" b="1" i="1" dirty="0" smtClean="0">
                <a:ea typeface="ＭＳ Ｐゴシック" pitchFamily="34" charset="-128"/>
              </a:rPr>
              <a:t>table01</a:t>
            </a:r>
            <a:r>
              <a:rPr lang="en-US" dirty="0" smtClean="0">
                <a:ea typeface="ＭＳ Ｐゴシック" pitchFamily="34" charset="-128"/>
              </a:rPr>
              <a:t> here); let’s go with this name. </a:t>
            </a:r>
          </a:p>
          <a:p>
            <a:pPr marL="1089025" lvl="2" indent="-342900" eaLnBrk="1" hangingPunct="1">
              <a:buSzPct val="100000"/>
              <a:buFont typeface="+mj-lt"/>
              <a:buAutoNum type="arabicPeriod" startAt="3"/>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a:t>
            </a:r>
          </a:p>
          <a:p>
            <a:pPr marL="746125" lvl="2" indent="0" eaLnBrk="1" hangingPunct="1">
              <a:buSzPct val="100000"/>
              <a:buNone/>
              <a:defRPr/>
            </a:pPr>
            <a:r>
              <a:rPr lang="en-US" dirty="0" smtClean="0">
                <a:ea typeface="ＭＳ Ｐゴシック" pitchFamily="34" charset="-128"/>
              </a:rPr>
              <a:t>Note that the table is now saved in the </a:t>
            </a:r>
            <a:r>
              <a:rPr lang="en-US" dirty="0" err="1" smtClean="0">
                <a:ea typeface="ＭＳ Ｐゴシック" pitchFamily="34" charset="-128"/>
              </a:rPr>
              <a:t>workfile</a:t>
            </a:r>
            <a:r>
              <a:rPr lang="en-US" dirty="0" smtClean="0">
                <a:ea typeface="ＭＳ Ｐゴシック" pitchFamily="34" charset="-128"/>
              </a:rPr>
              <a:t> with the new name </a:t>
            </a:r>
            <a:r>
              <a:rPr lang="en-US" b="1" i="1" dirty="0" smtClean="0">
                <a:ea typeface="ＭＳ Ｐゴシック" pitchFamily="34" charset="-128"/>
              </a:rPr>
              <a:t>table01</a:t>
            </a:r>
            <a:r>
              <a:rPr lang="en-US" dirty="0" smtClean="0">
                <a:ea typeface="ＭＳ Ｐゴシック" pitchFamily="34" charset="-128"/>
              </a:rPr>
              <a:t>. </a:t>
            </a:r>
            <a:endParaRPr lang="en-US" dirty="0">
              <a:ea typeface="ＭＳ Ｐゴシック" pitchFamily="34" charset="-128"/>
            </a:endParaRPr>
          </a:p>
          <a:p>
            <a:pPr marL="746125" lvl="2" indent="0" eaLnBrk="1" hangingPunct="1">
              <a:buSzPct val="100000"/>
              <a:buNone/>
              <a:defRPr/>
            </a:pPr>
            <a:r>
              <a:rPr lang="en-US" dirty="0" smtClean="0">
                <a:ea typeface="ＭＳ Ｐゴシック" pitchFamily="34" charset="-128"/>
              </a:rPr>
              <a: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0008" y="1190846"/>
            <a:ext cx="4829175"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3033" y="2383797"/>
            <a:ext cx="371475"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892" y="4127267"/>
            <a:ext cx="3219450"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6657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Flattening a Spool</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70</a:t>
            </a:fld>
            <a:endParaRPr lang="en-US" sz="800" smtClean="0"/>
          </a:p>
        </p:txBody>
      </p:sp>
      <p:sp>
        <p:nvSpPr>
          <p:cNvPr id="7" name="Rectangle 3"/>
          <p:cNvSpPr txBox="1">
            <a:spLocks noChangeArrowheads="1"/>
          </p:cNvSpPr>
          <p:nvPr/>
        </p:nvSpPr>
        <p:spPr bwMode="auto">
          <a:xfrm>
            <a:off x="542259" y="1235134"/>
            <a:ext cx="7846829" cy="42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may move all of the objects out of an embedded spool by flattening the spool. </a:t>
            </a:r>
          </a:p>
          <a:p>
            <a:pPr eaLnBrk="1" hangingPunct="1">
              <a:spcBef>
                <a:spcPts val="600"/>
              </a:spcBef>
              <a:buFont typeface="Times" pitchFamily="17" charset="0"/>
              <a:buChar char="•"/>
              <a:defRPr/>
            </a:pPr>
            <a:r>
              <a:rPr lang="en-US" sz="1800" dirty="0" smtClean="0">
                <a:ea typeface="ＭＳ Ｐゴシック" pitchFamily="34" charset="-128"/>
              </a:rPr>
              <a:t>Flattening moves out all of the output objects in an embedded spool and then deletes the (now) empty spool. </a:t>
            </a:r>
            <a:endParaRPr lang="en-US" sz="18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11" name="Rectangle 3"/>
          <p:cNvSpPr txBox="1">
            <a:spLocks noChangeArrowheads="1"/>
          </p:cNvSpPr>
          <p:nvPr/>
        </p:nvSpPr>
        <p:spPr bwMode="auto">
          <a:xfrm>
            <a:off x="542259" y="2466756"/>
            <a:ext cx="3258965" cy="325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Let’s first copy/paste </a:t>
            </a:r>
            <a:r>
              <a:rPr lang="en-US" sz="1600" b="1" i="1" dirty="0" smtClean="0">
                <a:ea typeface="ＭＳ Ｐゴシック" pitchFamily="34" charset="-128"/>
              </a:rPr>
              <a:t>spool02 </a:t>
            </a:r>
            <a:r>
              <a:rPr lang="en-US" sz="1600" dirty="0" smtClean="0">
                <a:ea typeface="ＭＳ Ｐゴシック" pitchFamily="34" charset="-128"/>
              </a:rPr>
              <a:t>into </a:t>
            </a:r>
            <a:r>
              <a:rPr lang="en-US" sz="1600" b="1" i="1" dirty="0" smtClean="0">
                <a:ea typeface="ＭＳ Ｐゴシック" pitchFamily="34" charset="-128"/>
              </a:rPr>
              <a:t>spool03 </a:t>
            </a:r>
            <a:r>
              <a:rPr lang="en-US" sz="1600" dirty="0" smtClean="0">
                <a:ea typeface="ＭＳ Ｐゴシック" pitchFamily="34" charset="-128"/>
              </a:rPr>
              <a:t>(as shown here). Notice that the embedded spool is saved as </a:t>
            </a:r>
            <a:r>
              <a:rPr lang="en-US" sz="1600" b="1" i="1" dirty="0" smtClean="0">
                <a:ea typeface="ＭＳ Ｐゴシック" pitchFamily="34" charset="-128"/>
              </a:rPr>
              <a:t>untitled0502</a:t>
            </a:r>
            <a:r>
              <a:rPr lang="en-US" sz="1600" dirty="0">
                <a:ea typeface="ＭＳ Ｐゴシック" pitchFamily="34" charset="-128"/>
              </a:rPr>
              <a:t>.</a:t>
            </a:r>
            <a:r>
              <a:rPr lang="en-US" sz="1600" dirty="0" smtClean="0">
                <a:ea typeface="ＭＳ Ｐゴシック" pitchFamily="34" charset="-128"/>
              </a:rPr>
              <a:t> </a:t>
            </a:r>
          </a:p>
          <a:p>
            <a:pPr eaLnBrk="1" hangingPunct="1">
              <a:spcBef>
                <a:spcPts val="600"/>
              </a:spcBef>
              <a:buFont typeface="Times" pitchFamily="17" charset="0"/>
              <a:buChar char="•"/>
              <a:defRPr/>
            </a:pPr>
            <a:r>
              <a:rPr lang="en-US" sz="1600" dirty="0">
                <a:ea typeface="ＭＳ Ｐゴシック" pitchFamily="34" charset="-128"/>
              </a:rPr>
              <a:t>N</a:t>
            </a:r>
            <a:r>
              <a:rPr lang="en-US" sz="1600" dirty="0" smtClean="0">
                <a:ea typeface="ＭＳ Ｐゴシック" pitchFamily="34" charset="-128"/>
              </a:rPr>
              <a:t>ow suppose we would like to flatten the embedded </a:t>
            </a:r>
            <a:r>
              <a:rPr lang="en-US" sz="1600" b="1" i="1" dirty="0" smtClean="0">
                <a:ea typeface="ＭＳ Ｐゴシック" pitchFamily="34" charset="-128"/>
              </a:rPr>
              <a:t>spool02 (untitled0502)</a:t>
            </a:r>
            <a:r>
              <a:rPr lang="en-US" sz="1600" dirty="0" smtClean="0">
                <a:ea typeface="ＭＳ Ｐゴシック" pitchFamily="34" charset="-128"/>
              </a:rPr>
              <a:t>. For this, select the embedded spool you wish to flatted (</a:t>
            </a:r>
            <a:r>
              <a:rPr lang="en-US" sz="1600" b="1" i="1" dirty="0" smtClean="0">
                <a:ea typeface="ＭＳ Ｐゴシック" pitchFamily="34" charset="-128"/>
              </a:rPr>
              <a:t>untitled0502</a:t>
            </a:r>
            <a:r>
              <a:rPr lang="en-US" sz="1600" dirty="0" smtClean="0">
                <a:ea typeface="ＭＳ Ｐゴシック" pitchFamily="34" charset="-128"/>
              </a:rPr>
              <a:t> here), click </a:t>
            </a:r>
            <a:r>
              <a:rPr lang="en-US" sz="1600" b="1" dirty="0" err="1" smtClean="0">
                <a:ea typeface="ＭＳ Ｐゴシック" pitchFamily="34" charset="-128"/>
              </a:rPr>
              <a:t>Proc</a:t>
            </a:r>
            <a:r>
              <a:rPr lang="en-US" sz="1600" b="1" dirty="0" smtClean="0">
                <a:ea typeface="ＭＳ Ｐゴシック" pitchFamily="34" charset="-128"/>
              </a:rPr>
              <a:t> </a:t>
            </a:r>
            <a:r>
              <a:rPr lang="en-US" sz="1600" b="1" dirty="0"/>
              <a:t>→ </a:t>
            </a:r>
            <a:r>
              <a:rPr lang="en-US" sz="1600" b="1" dirty="0" smtClean="0"/>
              <a:t>Flatten All </a:t>
            </a:r>
            <a:r>
              <a:rPr lang="en-US" sz="1600" dirty="0" smtClean="0"/>
              <a:t>(or right-click and select </a:t>
            </a:r>
            <a:r>
              <a:rPr lang="en-US" sz="1600" b="1" dirty="0" smtClean="0"/>
              <a:t>Flatten</a:t>
            </a:r>
            <a:r>
              <a:rPr lang="en-US" sz="1600" dirty="0" smtClean="0"/>
              <a:t>). </a:t>
            </a:r>
          </a:p>
          <a:p>
            <a:pPr eaLnBrk="1" hangingPunct="1">
              <a:buFont typeface="Times" pitchFamily="17" charset="0"/>
              <a:buChar char="•"/>
              <a:defRPr/>
            </a:pPr>
            <a:endParaRPr lang="en-US" dirty="0" smtClean="0"/>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1224" y="2498655"/>
            <a:ext cx="4763971" cy="4096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
          <p:cNvSpPr>
            <a:spLocks noChangeArrowheads="1"/>
          </p:cNvSpPr>
          <p:nvPr/>
        </p:nvSpPr>
        <p:spPr bwMode="auto">
          <a:xfrm>
            <a:off x="4578198" y="6329698"/>
            <a:ext cx="994149" cy="265815"/>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27297134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Flattening a Spool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71</a:t>
            </a:fld>
            <a:endParaRPr lang="en-US" sz="800" smtClean="0"/>
          </a:p>
        </p:txBody>
      </p:sp>
      <p:sp>
        <p:nvSpPr>
          <p:cNvPr id="11" name="Rectangle 3"/>
          <p:cNvSpPr txBox="1">
            <a:spLocks noChangeArrowheads="1"/>
          </p:cNvSpPr>
          <p:nvPr/>
        </p:nvSpPr>
        <p:spPr bwMode="auto">
          <a:xfrm>
            <a:off x="542255" y="1201480"/>
            <a:ext cx="3221671" cy="325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EViews has removed the embedded spool (</a:t>
            </a:r>
            <a:r>
              <a:rPr lang="en-US" sz="1600" b="1" i="1" dirty="0" smtClean="0">
                <a:ea typeface="ＭＳ Ｐゴシック" pitchFamily="34" charset="-128"/>
              </a:rPr>
              <a:t>untitled0502</a:t>
            </a:r>
            <a:r>
              <a:rPr lang="en-US" sz="1600" dirty="0" smtClean="0">
                <a:ea typeface="ＭＳ Ｐゴシック" pitchFamily="34" charset="-128"/>
              </a:rPr>
              <a:t>) and has saved all its objects in the main tree pane, renaming them in order to avoid name conflict. </a:t>
            </a:r>
            <a:endParaRPr lang="en-US" dirty="0" smtClean="0"/>
          </a:p>
          <a:p>
            <a:pPr eaLnBrk="1" hangingPunct="1">
              <a:buFont typeface="Times" pitchFamily="17" charset="0"/>
              <a:buChar char="•"/>
              <a:defRPr/>
            </a:pPr>
            <a:endParaRPr lang="en-US" dirty="0" smtClean="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4003" y="1201480"/>
            <a:ext cx="4029075"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
          <p:cNvSpPr>
            <a:spLocks noChangeArrowheads="1"/>
          </p:cNvSpPr>
          <p:nvPr/>
        </p:nvSpPr>
        <p:spPr bwMode="auto">
          <a:xfrm>
            <a:off x="4088213" y="3919859"/>
            <a:ext cx="994149" cy="1141239"/>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84344161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Hiding Objects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72</a:t>
            </a:fld>
            <a:endParaRPr lang="en-US" sz="800" smtClean="0"/>
          </a:p>
        </p:txBody>
      </p:sp>
      <p:sp>
        <p:nvSpPr>
          <p:cNvPr id="7" name="Rectangle 3"/>
          <p:cNvSpPr txBox="1">
            <a:spLocks noChangeArrowheads="1"/>
          </p:cNvSpPr>
          <p:nvPr/>
        </p:nvSpPr>
        <p:spPr bwMode="auto">
          <a:xfrm>
            <a:off x="542259" y="1235134"/>
            <a:ext cx="8123275" cy="42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Sometimes you may want to view only a subset of objects in a spool.</a:t>
            </a:r>
          </a:p>
          <a:p>
            <a:pPr eaLnBrk="1" hangingPunct="1">
              <a:spcBef>
                <a:spcPts val="600"/>
              </a:spcBef>
              <a:buFont typeface="Times" pitchFamily="17" charset="0"/>
              <a:buChar char="•"/>
              <a:defRPr/>
            </a:pPr>
            <a:r>
              <a:rPr lang="en-US" sz="1800" dirty="0" smtClean="0">
                <a:ea typeface="ＭＳ Ｐゴシック" pitchFamily="34" charset="-128"/>
              </a:rPr>
              <a:t>EViews allows you to hide objects either individually or by type (graphs, tables, or text). </a:t>
            </a:r>
            <a:endParaRPr lang="en-US" sz="18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232145" y="2288329"/>
            <a:ext cx="4063407" cy="364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Hiding individual objects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spool01</a:t>
            </a:r>
            <a:r>
              <a:rPr lang="en-US" dirty="0" smtClean="0">
                <a:ea typeface="ＭＳ Ｐゴシック" pitchFamily="34" charset="-128"/>
              </a:rPr>
              <a:t>. Click on the object you wish to hide (</a:t>
            </a:r>
            <a:r>
              <a:rPr lang="en-US" b="1" i="1" dirty="0" smtClean="0">
                <a:ea typeface="ＭＳ Ｐゴシック" pitchFamily="34" charset="-128"/>
              </a:rPr>
              <a:t>untitled01</a:t>
            </a:r>
            <a:r>
              <a:rPr lang="en-US" dirty="0" smtClean="0">
                <a:ea typeface="ＭＳ Ｐゴシック" pitchFamily="34" charset="-128"/>
              </a:rPr>
              <a:t>) and </a:t>
            </a:r>
            <a:r>
              <a:rPr lang="en-US" b="1" i="1" dirty="0" smtClean="0">
                <a:ea typeface="ＭＳ Ｐゴシック" pitchFamily="34" charset="-128"/>
              </a:rPr>
              <a:t>right-click. </a:t>
            </a:r>
          </a:p>
          <a:p>
            <a:pPr marL="1089025" lvl="2" indent="-342900" eaLnBrk="1" hangingPunct="1">
              <a:buSzPct val="100000"/>
              <a:buFont typeface="+mj-lt"/>
              <a:buAutoNum type="arabicPeriod"/>
              <a:defRPr/>
            </a:pPr>
            <a:r>
              <a:rPr lang="en-US" dirty="0" smtClean="0">
                <a:ea typeface="ＭＳ Ｐゴシック" pitchFamily="34" charset="-128"/>
              </a:rPr>
              <a:t>Select </a:t>
            </a:r>
            <a:r>
              <a:rPr lang="en-US" b="1" dirty="0" smtClean="0">
                <a:ea typeface="ＭＳ Ｐゴシック" pitchFamily="34" charset="-128"/>
              </a:rPr>
              <a:t>Show/Hide</a:t>
            </a:r>
            <a:r>
              <a:rPr lang="en-US" dirty="0" smtClean="0">
                <a:ea typeface="ＭＳ Ｐゴシック" pitchFamily="34" charset="-128"/>
              </a:rPr>
              <a:t> from the menu.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4407" y="1933324"/>
            <a:ext cx="4138135" cy="1987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
          <p:cNvSpPr>
            <a:spLocks noChangeArrowheads="1"/>
          </p:cNvSpPr>
          <p:nvPr/>
        </p:nvSpPr>
        <p:spPr bwMode="auto">
          <a:xfrm>
            <a:off x="4867047" y="2363965"/>
            <a:ext cx="917066" cy="209112"/>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910" y="3981452"/>
            <a:ext cx="4203986" cy="2269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
          <p:cNvSpPr>
            <a:spLocks noChangeArrowheads="1"/>
          </p:cNvSpPr>
          <p:nvPr/>
        </p:nvSpPr>
        <p:spPr bwMode="auto">
          <a:xfrm>
            <a:off x="542260" y="4271494"/>
            <a:ext cx="882504" cy="265815"/>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4" name="Rectangle 3"/>
          <p:cNvSpPr txBox="1">
            <a:spLocks noChangeArrowheads="1"/>
          </p:cNvSpPr>
          <p:nvPr/>
        </p:nvSpPr>
        <p:spPr bwMode="auto">
          <a:xfrm>
            <a:off x="4867047" y="4529442"/>
            <a:ext cx="3575204" cy="1851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The object (</a:t>
            </a:r>
            <a:r>
              <a:rPr lang="en-US" sz="1600" b="1" i="1" dirty="0" smtClean="0">
                <a:ea typeface="ＭＳ Ｐゴシック" pitchFamily="34" charset="-128"/>
              </a:rPr>
              <a:t>untitled01</a:t>
            </a:r>
            <a:r>
              <a:rPr lang="en-US" sz="1600" dirty="0" smtClean="0">
                <a:ea typeface="ＭＳ Ｐゴシック" pitchFamily="34" charset="-128"/>
              </a:rPr>
              <a:t>) no longer appears in the main window. Also, the icon for hidden objects is grayed out in the </a:t>
            </a:r>
            <a:r>
              <a:rPr lang="en-US" sz="1600" i="1" dirty="0" smtClean="0">
                <a:ea typeface="ＭＳ Ｐゴシック" pitchFamily="34" charset="-128"/>
              </a:rPr>
              <a:t>Tree </a:t>
            </a:r>
            <a:r>
              <a:rPr lang="en-US" sz="1600" i="1" dirty="0">
                <a:ea typeface="ＭＳ Ｐゴシック" pitchFamily="34" charset="-128"/>
              </a:rPr>
              <a:t>P</a:t>
            </a:r>
            <a:r>
              <a:rPr lang="en-US" sz="1600" i="1" dirty="0" smtClean="0">
                <a:ea typeface="ＭＳ Ｐゴシック" pitchFamily="34" charset="-128"/>
              </a:rPr>
              <a:t>ane</a:t>
            </a:r>
            <a:r>
              <a:rPr lang="en-US" sz="1600" dirty="0" smtClean="0">
                <a:ea typeface="ＭＳ Ｐゴシック" pitchFamily="34" charset="-128"/>
              </a:rPr>
              <a:t>. </a:t>
            </a:r>
            <a:endParaRPr lang="en-US" sz="16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Tree>
    <p:extLst>
      <p:ext uri="{BB962C8B-B14F-4D97-AF65-F5344CB8AC3E}">
        <p14:creationId xmlns:p14="http://schemas.microsoft.com/office/powerpoint/2010/main" val="22993487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Hiding Objects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73</a:t>
            </a:fld>
            <a:endParaRPr lang="en-US" sz="800" smtClean="0"/>
          </a:p>
        </p:txBody>
      </p:sp>
      <p:sp>
        <p:nvSpPr>
          <p:cNvPr id="7" name="Rectangle 3"/>
          <p:cNvSpPr txBox="1">
            <a:spLocks noChangeArrowheads="1"/>
          </p:cNvSpPr>
          <p:nvPr/>
        </p:nvSpPr>
        <p:spPr bwMode="auto">
          <a:xfrm>
            <a:off x="542259" y="1235134"/>
            <a:ext cx="8123275" cy="42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You may also want EViews to hide objects of a specific type (graphs, tables or text). </a:t>
            </a:r>
            <a:endParaRPr lang="en-US" sz="18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232145" y="1933324"/>
            <a:ext cx="4002398" cy="364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Hiding types of objects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spool01</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Select </a:t>
            </a:r>
            <a:r>
              <a:rPr lang="en-US" b="1" dirty="0" err="1">
                <a:ea typeface="ＭＳ Ｐゴシック" pitchFamily="34" charset="-128"/>
              </a:rPr>
              <a:t>Proc</a:t>
            </a:r>
            <a:r>
              <a:rPr lang="en-US" sz="1600" b="1" dirty="0">
                <a:ea typeface="ＭＳ Ｐゴシック" pitchFamily="34" charset="-128"/>
              </a:rPr>
              <a:t> </a:t>
            </a:r>
            <a:r>
              <a:rPr lang="en-US" sz="1600" b="1" dirty="0"/>
              <a:t>→ </a:t>
            </a:r>
            <a:r>
              <a:rPr lang="en-US" b="1" dirty="0" smtClean="0"/>
              <a:t>Hide </a:t>
            </a:r>
            <a:r>
              <a:rPr lang="en-US" sz="1600" b="1" dirty="0" smtClean="0"/>
              <a:t>→ </a:t>
            </a:r>
            <a:r>
              <a:rPr lang="en-US" b="1" dirty="0" smtClean="0"/>
              <a:t>Graphs.</a:t>
            </a:r>
          </a:p>
        </p:txBody>
      </p:sp>
      <p:sp>
        <p:nvSpPr>
          <p:cNvPr id="14" name="Rectangle 3"/>
          <p:cNvSpPr txBox="1">
            <a:spLocks noChangeArrowheads="1"/>
          </p:cNvSpPr>
          <p:nvPr/>
        </p:nvSpPr>
        <p:spPr bwMode="auto">
          <a:xfrm>
            <a:off x="497066" y="2832934"/>
            <a:ext cx="3575204" cy="1851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All graphs are now hidden (not shown) in the main window. All graph objects are also grayed out in the </a:t>
            </a:r>
            <a:r>
              <a:rPr lang="en-US" sz="1600" i="1" dirty="0" smtClean="0">
                <a:ea typeface="ＭＳ Ｐゴシック" pitchFamily="34" charset="-128"/>
              </a:rPr>
              <a:t>Tree </a:t>
            </a:r>
            <a:r>
              <a:rPr lang="en-US" sz="1600" i="1" dirty="0">
                <a:ea typeface="ＭＳ Ｐゴシック" pitchFamily="34" charset="-128"/>
              </a:rPr>
              <a:t>P</a:t>
            </a:r>
            <a:r>
              <a:rPr lang="en-US" sz="1600" i="1" dirty="0" smtClean="0">
                <a:ea typeface="ＭＳ Ｐゴシック" pitchFamily="34" charset="-128"/>
              </a:rPr>
              <a:t>ane</a:t>
            </a:r>
            <a:r>
              <a:rPr lang="en-US" sz="1600" dirty="0" smtClean="0">
                <a:ea typeface="ＭＳ Ｐゴシック" pitchFamily="34" charset="-128"/>
              </a:rPr>
              <a:t>.  </a:t>
            </a:r>
            <a:endParaRPr lang="en-US" sz="16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7330" y="1658679"/>
            <a:ext cx="4508204" cy="2453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065" y="4112324"/>
            <a:ext cx="4740789" cy="2574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
          <p:cNvSpPr>
            <a:spLocks noChangeArrowheads="1"/>
          </p:cNvSpPr>
          <p:nvPr/>
        </p:nvSpPr>
        <p:spPr bwMode="auto">
          <a:xfrm>
            <a:off x="4480276" y="2963468"/>
            <a:ext cx="1202065" cy="209112"/>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6" name="Rectangle 1"/>
          <p:cNvSpPr>
            <a:spLocks noChangeArrowheads="1"/>
          </p:cNvSpPr>
          <p:nvPr/>
        </p:nvSpPr>
        <p:spPr bwMode="auto">
          <a:xfrm>
            <a:off x="5682342" y="3292828"/>
            <a:ext cx="729089" cy="209112"/>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15127595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Naming Objects</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74</a:t>
            </a:fld>
            <a:endParaRPr lang="en-US" sz="800" smtClean="0"/>
          </a:p>
        </p:txBody>
      </p:sp>
      <p:sp>
        <p:nvSpPr>
          <p:cNvPr id="7" name="Rectangle 3"/>
          <p:cNvSpPr txBox="1">
            <a:spLocks noChangeArrowheads="1"/>
          </p:cNvSpPr>
          <p:nvPr/>
        </p:nvSpPr>
        <p:spPr bwMode="auto">
          <a:xfrm>
            <a:off x="542259" y="1194046"/>
            <a:ext cx="8123275" cy="721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dirty="0" smtClean="0">
                <a:ea typeface="ＭＳ Ｐゴシック" pitchFamily="34" charset="-128"/>
              </a:rPr>
              <a:t>Because all spool objects are named (by default) by using some variant of “</a:t>
            </a:r>
            <a:r>
              <a:rPr lang="en-US" sz="1800" i="1" dirty="0" smtClean="0">
                <a:ea typeface="ＭＳ Ｐゴシック" pitchFamily="34" charset="-128"/>
              </a:rPr>
              <a:t>untitled</a:t>
            </a:r>
            <a:r>
              <a:rPr lang="en-US" sz="1800" dirty="0" smtClean="0">
                <a:ea typeface="ＭＳ Ｐゴシック" pitchFamily="34" charset="-128"/>
              </a:rPr>
              <a:t>” it may be beneficial to assign them more descriptive names.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232145" y="2177395"/>
            <a:ext cx="4034834" cy="364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Naming Objects</a:t>
            </a:r>
            <a:endParaRPr lang="en-US" sz="1600" dirty="0" smtClean="0">
              <a:ea typeface="ＭＳ Ｐゴシック" pitchFamily="34" charset="-128"/>
            </a:endParaRP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spool02</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Select the object you wish to rename, right-click and select </a:t>
            </a:r>
            <a:r>
              <a:rPr lang="en-US" b="1" dirty="0" smtClean="0">
                <a:ea typeface="ＭＳ Ｐゴシック" pitchFamily="34" charset="-128"/>
              </a:rPr>
              <a:t>Name</a:t>
            </a:r>
            <a:r>
              <a:rPr lang="en-US" dirty="0" smtClean="0">
                <a:ea typeface="ＭＳ Ｐゴシック" pitchFamily="34" charset="-128"/>
              </a:rPr>
              <a:t> from the menu. </a:t>
            </a:r>
          </a:p>
          <a:p>
            <a:pPr marL="1089025" lvl="2" indent="-342900" eaLnBrk="1" hangingPunct="1">
              <a:buSzPct val="100000"/>
              <a:buFont typeface="+mj-lt"/>
              <a:buAutoNum type="arabicPeriod"/>
              <a:defRPr/>
            </a:pPr>
            <a:r>
              <a:rPr lang="en-US" dirty="0" smtClean="0">
                <a:ea typeface="ＭＳ Ｐゴシック" pitchFamily="34" charset="-128"/>
              </a:rPr>
              <a:t>The </a:t>
            </a:r>
            <a:r>
              <a:rPr lang="en-US" b="1" dirty="0" smtClean="0">
                <a:ea typeface="ＭＳ Ｐゴシック" pitchFamily="34" charset="-128"/>
              </a:rPr>
              <a:t>Object Title </a:t>
            </a:r>
            <a:r>
              <a:rPr lang="en-US" dirty="0" smtClean="0">
                <a:ea typeface="ＭＳ Ｐゴシック" pitchFamily="34" charset="-128"/>
              </a:rPr>
              <a:t>box opens up. Type here your </a:t>
            </a:r>
            <a:r>
              <a:rPr lang="en-US" b="1" dirty="0" smtClean="0">
                <a:ea typeface="ＭＳ Ｐゴシック" pitchFamily="34" charset="-128"/>
              </a:rPr>
              <a:t>Object Name </a:t>
            </a:r>
            <a:r>
              <a:rPr lang="en-US" dirty="0" smtClean="0">
                <a:ea typeface="ＭＳ Ｐゴシック" pitchFamily="34" charset="-128"/>
              </a:rPr>
              <a:t>and, if desired, a display name in the optional </a:t>
            </a:r>
            <a:r>
              <a:rPr lang="en-US" b="1" dirty="0" smtClean="0">
                <a:ea typeface="ＭＳ Ｐゴシック" pitchFamily="34" charset="-128"/>
              </a:rPr>
              <a:t>Display Name </a:t>
            </a:r>
            <a:r>
              <a:rPr lang="en-US" dirty="0" smtClean="0">
                <a:ea typeface="ＭＳ Ｐゴシック" pitchFamily="34" charset="-128"/>
              </a:rPr>
              <a:t>field.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t>
            </a:r>
            <a:endParaRPr lang="en-US"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6979" y="2335477"/>
            <a:ext cx="371475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5207288" y="4092874"/>
            <a:ext cx="1128198" cy="209112"/>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7969" y="4713436"/>
            <a:ext cx="2720385" cy="1904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75126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Managing a Spool</a:t>
            </a:r>
            <a:br>
              <a:rPr lang="en-US" dirty="0" smtClean="0">
                <a:ea typeface="ＭＳ Ｐゴシック" pitchFamily="34" charset="-128"/>
              </a:rPr>
            </a:br>
            <a:r>
              <a:rPr lang="en-US" dirty="0" smtClean="0">
                <a:ea typeface="ＭＳ Ｐゴシック" pitchFamily="34" charset="-128"/>
              </a:rPr>
              <a:t>Naming Objects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75</a:t>
            </a:fld>
            <a:endParaRPr lang="en-US" sz="800" smtClean="0"/>
          </a:p>
        </p:txBody>
      </p:sp>
      <p:sp>
        <p:nvSpPr>
          <p:cNvPr id="7" name="Rectangle 3"/>
          <p:cNvSpPr txBox="1">
            <a:spLocks noChangeArrowheads="1"/>
          </p:cNvSpPr>
          <p:nvPr/>
        </p:nvSpPr>
        <p:spPr bwMode="auto">
          <a:xfrm>
            <a:off x="308342" y="1191260"/>
            <a:ext cx="2860159" cy="42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600" dirty="0" smtClean="0">
                <a:ea typeface="ＭＳ Ｐゴシック" pitchFamily="34" charset="-128"/>
              </a:rPr>
              <a:t>You can press the               button to show/hide the name in the </a:t>
            </a:r>
            <a:r>
              <a:rPr lang="en-US" sz="1600" i="1" dirty="0" smtClean="0">
                <a:ea typeface="ＭＳ Ｐゴシック" pitchFamily="34" charset="-128"/>
              </a:rPr>
              <a:t>Main Window</a:t>
            </a:r>
            <a:r>
              <a:rPr lang="en-US" sz="1600" dirty="0" smtClean="0">
                <a:ea typeface="ＭＳ Ｐゴシック" pitchFamily="34" charset="-128"/>
              </a:rPr>
              <a:t>.</a:t>
            </a:r>
          </a:p>
          <a:p>
            <a:pPr eaLnBrk="1" hangingPunct="1">
              <a:spcBef>
                <a:spcPts val="600"/>
              </a:spcBef>
              <a:buFont typeface="Times" pitchFamily="17" charset="0"/>
              <a:buChar char="•"/>
              <a:defRPr/>
            </a:pPr>
            <a:r>
              <a:rPr lang="en-US" sz="1600" dirty="0" smtClean="0">
                <a:ea typeface="ＭＳ Ｐゴシック" pitchFamily="34" charset="-128"/>
              </a:rPr>
              <a:t>Note that filling out the optional </a:t>
            </a:r>
            <a:r>
              <a:rPr lang="en-US" sz="1600" b="1" dirty="0" smtClean="0">
                <a:ea typeface="ＭＳ Ｐゴシック" pitchFamily="34" charset="-128"/>
              </a:rPr>
              <a:t>Display Name </a:t>
            </a:r>
            <a:r>
              <a:rPr lang="en-US" sz="1600" dirty="0" smtClean="0">
                <a:ea typeface="ＭＳ Ｐゴシック" pitchFamily="34" charset="-128"/>
              </a:rPr>
              <a:t>field allows you to provide a more descriptive label in the tree pane view when displaying object names. </a:t>
            </a:r>
          </a:p>
          <a:p>
            <a:pPr eaLnBrk="1" hangingPunct="1">
              <a:spcBef>
                <a:spcPts val="600"/>
              </a:spcBef>
              <a:buFont typeface="Times" pitchFamily="17" charset="0"/>
              <a:buChar char="•"/>
              <a:defRPr/>
            </a:pPr>
            <a:r>
              <a:rPr lang="en-US" sz="1600" dirty="0" smtClean="0">
                <a:ea typeface="ＭＳ Ｐゴシック" pitchFamily="34" charset="-128"/>
              </a:rPr>
              <a:t>If you click the                  button, the </a:t>
            </a:r>
            <a:r>
              <a:rPr lang="en-US" sz="1600" b="1" i="1" dirty="0" err="1" smtClean="0">
                <a:ea typeface="ＭＳ Ｐゴシック" pitchFamily="34" charset="-128"/>
              </a:rPr>
              <a:t>payroll_fig</a:t>
            </a:r>
            <a:r>
              <a:rPr lang="en-US" sz="1600" dirty="0" smtClean="0">
                <a:ea typeface="ＭＳ Ｐゴシック" pitchFamily="34" charset="-128"/>
              </a:rPr>
              <a:t> name will be displayed with the optional </a:t>
            </a:r>
            <a:r>
              <a:rPr lang="en-US" sz="1600" b="1" dirty="0" smtClean="0">
                <a:ea typeface="ＭＳ Ｐゴシック" pitchFamily="34" charset="-128"/>
              </a:rPr>
              <a:t>Display Name </a:t>
            </a:r>
            <a:r>
              <a:rPr lang="en-US" sz="1600" dirty="0" smtClean="0">
                <a:ea typeface="ＭＳ Ｐゴシック" pitchFamily="34" charset="-128"/>
              </a:rPr>
              <a:t>(</a:t>
            </a:r>
            <a:r>
              <a:rPr lang="en-US" sz="1600" b="1" i="1" dirty="0" smtClean="0">
                <a:ea typeface="ＭＳ Ｐゴシック" pitchFamily="34" charset="-128"/>
              </a:rPr>
              <a:t>Histogram results </a:t>
            </a:r>
            <a:r>
              <a:rPr lang="en-US" sz="1600" dirty="0" smtClean="0">
                <a:ea typeface="ＭＳ Ｐゴシック" pitchFamily="34" charset="-128"/>
              </a:rPr>
              <a:t>in our example). </a:t>
            </a:r>
          </a:p>
          <a:p>
            <a:pPr eaLnBrk="1" hangingPunct="1">
              <a:spcBef>
                <a:spcPts val="600"/>
              </a:spcBef>
              <a:buFont typeface="Times" pitchFamily="17" charset="0"/>
              <a:buChar char="•"/>
              <a:defRPr/>
            </a:pPr>
            <a:endParaRPr lang="en-US" sz="1600" dirty="0" smtClean="0"/>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7989" y="1303021"/>
            <a:ext cx="5188689" cy="357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1222" y="1303021"/>
            <a:ext cx="5619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4404544" y="1701212"/>
            <a:ext cx="1198814" cy="208524"/>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416" y="3584756"/>
            <a:ext cx="895350"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15" y="5147487"/>
            <a:ext cx="6999287"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
          <p:cNvSpPr>
            <a:spLocks noChangeArrowheads="1"/>
          </p:cNvSpPr>
          <p:nvPr/>
        </p:nvSpPr>
        <p:spPr bwMode="auto">
          <a:xfrm>
            <a:off x="7438367" y="1556211"/>
            <a:ext cx="493521" cy="198166"/>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4" name="Rectangle 1"/>
          <p:cNvSpPr>
            <a:spLocks noChangeArrowheads="1"/>
          </p:cNvSpPr>
          <p:nvPr/>
        </p:nvSpPr>
        <p:spPr bwMode="auto">
          <a:xfrm>
            <a:off x="6585548" y="5442405"/>
            <a:ext cx="852819" cy="198166"/>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5" name="Rectangle 1"/>
          <p:cNvSpPr>
            <a:spLocks noChangeArrowheads="1"/>
          </p:cNvSpPr>
          <p:nvPr/>
        </p:nvSpPr>
        <p:spPr bwMode="auto">
          <a:xfrm>
            <a:off x="902888" y="5640571"/>
            <a:ext cx="1223624" cy="198166"/>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119277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Tables in EViews:</a:t>
            </a:r>
            <a:br>
              <a:rPr lang="en-US" dirty="0" smtClean="0">
                <a:ea typeface="ＭＳ Ｐゴシック" pitchFamily="34" charset="-128"/>
              </a:rPr>
            </a:br>
            <a:r>
              <a:rPr lang="en-US" dirty="0" smtClean="0">
                <a:ea typeface="ＭＳ Ｐゴシック" pitchFamily="34" charset="-128"/>
              </a:rPr>
              <a:t>Example 2</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8</a:t>
            </a:fld>
            <a:endParaRPr lang="en-US" sz="800" smtClean="0"/>
          </a:p>
        </p:txBody>
      </p:sp>
      <p:sp>
        <p:nvSpPr>
          <p:cNvPr id="7" name="Rectangle 3"/>
          <p:cNvSpPr txBox="1">
            <a:spLocks noChangeArrowheads="1"/>
          </p:cNvSpPr>
          <p:nvPr/>
        </p:nvSpPr>
        <p:spPr bwMode="auto">
          <a:xfrm>
            <a:off x="446569" y="1150068"/>
            <a:ext cx="8123274" cy="71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kern="1200" dirty="0" smtClean="0">
                <a:ea typeface="ＭＳ Ｐゴシック" pitchFamily="34" charset="-128"/>
              </a:rPr>
              <a:t>You can als</a:t>
            </a:r>
            <a:r>
              <a:rPr lang="en-US" sz="1800" dirty="0" smtClean="0">
                <a:ea typeface="ＭＳ Ｐゴシック" pitchFamily="34" charset="-128"/>
              </a:rPr>
              <a:t>o create a </a:t>
            </a:r>
            <a:r>
              <a:rPr lang="en-US" sz="1800" b="1" i="1" dirty="0">
                <a:ea typeface="ＭＳ Ｐゴシック" pitchFamily="34" charset="-128"/>
              </a:rPr>
              <a:t>T</a:t>
            </a:r>
            <a:r>
              <a:rPr lang="en-US" sz="1800" b="1" i="1" dirty="0" smtClean="0">
                <a:ea typeface="ＭＳ Ｐゴシック" pitchFamily="34" charset="-128"/>
              </a:rPr>
              <a:t>able object </a:t>
            </a:r>
            <a:r>
              <a:rPr lang="en-US" sz="1800" dirty="0" smtClean="0">
                <a:ea typeface="ＭＳ Ｐゴシック" pitchFamily="34" charset="-128"/>
              </a:rPr>
              <a:t>in EViews from the main menu (or by issuing a command).  </a:t>
            </a:r>
            <a:r>
              <a:rPr lang="en-US" sz="1800" kern="1200" dirty="0" smtClean="0">
                <a:ea typeface="ＭＳ Ｐゴシック" pitchFamily="34" charset="-128"/>
              </a:rPr>
              <a:t>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168352" y="1786159"/>
            <a:ext cx="7923025" cy="1254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table: Example 2</a:t>
            </a:r>
            <a:r>
              <a:rPr lang="en-US" sz="1600"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On the main menu, click </a:t>
            </a:r>
            <a:r>
              <a:rPr lang="en-US" b="1" dirty="0" smtClean="0">
                <a:ea typeface="ＭＳ Ｐゴシック" pitchFamily="34" charset="-128"/>
              </a:rPr>
              <a:t>Object</a:t>
            </a:r>
            <a:r>
              <a:rPr lang="en-US" b="1" dirty="0">
                <a:ea typeface="ＭＳ Ｐゴシック" pitchFamily="34" charset="-128"/>
              </a:rPr>
              <a:t> </a:t>
            </a:r>
            <a:r>
              <a:rPr lang="en-US" sz="1600" b="1" dirty="0" smtClean="0"/>
              <a:t>→</a:t>
            </a:r>
            <a:r>
              <a:rPr lang="en-US" b="1" dirty="0" smtClean="0"/>
              <a:t> New Object.</a:t>
            </a:r>
          </a:p>
          <a:p>
            <a:pPr marL="1089025" lvl="2" indent="-342900" eaLnBrk="1" hangingPunct="1">
              <a:buSzPct val="100000"/>
              <a:buFont typeface="+mj-lt"/>
              <a:buAutoNum type="arabicPeriod"/>
              <a:defRPr/>
            </a:pPr>
            <a:r>
              <a:rPr lang="en-US" dirty="0" smtClean="0">
                <a:ea typeface="ＭＳ Ｐゴシック" pitchFamily="34" charset="-128"/>
              </a:rPr>
              <a:t>The </a:t>
            </a:r>
            <a:r>
              <a:rPr lang="en-US" b="1" i="1" dirty="0" smtClean="0">
                <a:ea typeface="ＭＳ Ｐゴシック" pitchFamily="34" charset="-128"/>
              </a:rPr>
              <a:t>New Object</a:t>
            </a:r>
            <a:r>
              <a:rPr lang="en-US" dirty="0" smtClean="0">
                <a:ea typeface="ＭＳ Ｐゴシック" pitchFamily="34" charset="-128"/>
              </a:rPr>
              <a:t> dialog box opens up. Select </a:t>
            </a:r>
            <a:r>
              <a:rPr lang="en-US" b="1" dirty="0" smtClean="0">
                <a:ea typeface="ＭＳ Ｐゴシック" pitchFamily="34" charset="-128"/>
              </a:rPr>
              <a:t>Table</a:t>
            </a:r>
            <a:r>
              <a:rPr lang="en-US" dirty="0" smtClean="0">
                <a:ea typeface="ＭＳ Ｐゴシック" pitchFamily="34" charset="-128"/>
              </a:rPr>
              <a:t>, name the table in the </a:t>
            </a:r>
            <a:r>
              <a:rPr lang="en-US" b="1" i="1" dirty="0" smtClean="0">
                <a:ea typeface="ＭＳ Ｐゴシック" pitchFamily="34" charset="-128"/>
              </a:rPr>
              <a:t>Name for Object</a:t>
            </a:r>
            <a:r>
              <a:rPr lang="en-US" dirty="0" smtClean="0">
                <a:ea typeface="ＭＳ Ｐゴシック" pitchFamily="34" charset="-128"/>
              </a:rPr>
              <a:t> section (here </a:t>
            </a:r>
            <a:r>
              <a:rPr lang="en-US" b="1" i="1" dirty="0" smtClean="0">
                <a:ea typeface="ＭＳ Ｐゴシック" pitchFamily="34" charset="-128"/>
              </a:rPr>
              <a:t>table02</a:t>
            </a:r>
            <a:r>
              <a:rPr lang="en-US" dirty="0" smtClean="0">
                <a:ea typeface="ＭＳ Ｐゴシック" pitchFamily="34" charset="-128"/>
              </a:rPr>
              <a:t>).</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smtClean="0">
                <a:ea typeface="ＭＳ Ｐゴシック" pitchFamily="34" charset="-128"/>
              </a:rPr>
              <a:t>OK</a:t>
            </a:r>
            <a:r>
              <a:rPr lang="en-US" dirty="0" smtClean="0">
                <a:ea typeface="ＭＳ Ｐゴシック" pitchFamily="34" charset="-128"/>
              </a:rPr>
              <a:t>.  A new (empty) table is now created and saved in the </a:t>
            </a:r>
            <a:r>
              <a:rPr lang="en-US" dirty="0" err="1" smtClean="0">
                <a:ea typeface="ＭＳ Ｐゴシック" pitchFamily="34" charset="-128"/>
              </a:rPr>
              <a:t>workfile</a:t>
            </a:r>
            <a:r>
              <a:rPr lang="en-US" dirty="0" smtClean="0">
                <a:ea typeface="ＭＳ Ｐゴシック" pitchFamily="34" charset="-128"/>
              </a:rPr>
              <a:t>. </a:t>
            </a:r>
            <a:endParaRPr lang="en-US" b="1" dirty="0" smtClean="0">
              <a:ea typeface="ＭＳ Ｐゴシック" pitchFamily="34" charset="-128"/>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89" y="3136494"/>
            <a:ext cx="2567940" cy="335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9501" y="3374120"/>
            <a:ext cx="2905125"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6132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Creating Tables in EViews:</a:t>
            </a:r>
            <a:br>
              <a:rPr lang="en-US" dirty="0" smtClean="0">
                <a:ea typeface="ＭＳ Ｐゴシック" pitchFamily="34" charset="-128"/>
              </a:rPr>
            </a:br>
            <a:r>
              <a:rPr lang="en-US" dirty="0" smtClean="0">
                <a:ea typeface="ＭＳ Ｐゴシック" pitchFamily="34" charset="-128"/>
              </a:rPr>
              <a:t>Example 3</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9</a:t>
            </a:fld>
            <a:endParaRPr lang="en-US" sz="800" smtClean="0"/>
          </a:p>
        </p:txBody>
      </p:sp>
      <p:sp>
        <p:nvSpPr>
          <p:cNvPr id="7" name="Rectangle 3"/>
          <p:cNvSpPr txBox="1">
            <a:spLocks noChangeArrowheads="1"/>
          </p:cNvSpPr>
          <p:nvPr/>
        </p:nvSpPr>
        <p:spPr bwMode="auto">
          <a:xfrm>
            <a:off x="446569" y="1235133"/>
            <a:ext cx="8123274" cy="126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spcBef>
                <a:spcPts val="600"/>
              </a:spcBef>
              <a:buFont typeface="Times" pitchFamily="17" charset="0"/>
              <a:buChar char="•"/>
              <a:defRPr/>
            </a:pPr>
            <a:r>
              <a:rPr lang="en-US" sz="1800" kern="1200" dirty="0" smtClean="0">
                <a:ea typeface="ＭＳ Ｐゴシック" pitchFamily="34" charset="-128"/>
              </a:rPr>
              <a:t>We can also create Table objects from the spreadsheet of a series by </a:t>
            </a:r>
            <a:r>
              <a:rPr lang="en-US" sz="1800" i="1" kern="1200" dirty="0" smtClean="0">
                <a:ea typeface="ＭＳ Ｐゴシック" pitchFamily="34" charset="-128"/>
              </a:rPr>
              <a:t>Freezing</a:t>
            </a:r>
            <a:r>
              <a:rPr lang="en-US" sz="1800" kern="1200" dirty="0" smtClean="0">
                <a:ea typeface="ＭＳ Ｐゴシック" pitchFamily="34" charset="-128"/>
              </a:rPr>
              <a:t> the spreadsheet view. </a:t>
            </a:r>
          </a:p>
          <a:p>
            <a:pPr marL="0" indent="0" eaLnBrk="1" hangingPunct="1">
              <a:buNone/>
              <a:defRPr/>
            </a:pPr>
            <a:endParaRPr lang="en-US" sz="2000" dirty="0" smtClean="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8" name="Rectangle 3"/>
          <p:cNvSpPr txBox="1">
            <a:spLocks noChangeArrowheads="1"/>
          </p:cNvSpPr>
          <p:nvPr/>
        </p:nvSpPr>
        <p:spPr bwMode="auto">
          <a:xfrm>
            <a:off x="72662" y="1956391"/>
            <a:ext cx="3926288" cy="414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401638" lvl="1" indent="0" eaLnBrk="1" hangingPunct="1">
              <a:buSzPct val="100000"/>
              <a:buNone/>
              <a:defRPr/>
            </a:pPr>
            <a:r>
              <a:rPr lang="en-US" sz="1600" u="sng" dirty="0" smtClean="0">
                <a:ea typeface="ＭＳ Ｐゴシック" pitchFamily="34" charset="-128"/>
              </a:rPr>
              <a:t>Creating a table: Example3</a:t>
            </a:r>
            <a:r>
              <a:rPr lang="en-US" sz="1600"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Open </a:t>
            </a:r>
            <a:r>
              <a:rPr lang="en-US" b="1" i="1" dirty="0" smtClean="0">
                <a:ea typeface="ＭＳ Ｐゴシック" pitchFamily="34" charset="-128"/>
              </a:rPr>
              <a:t>payroll </a:t>
            </a:r>
            <a:r>
              <a:rPr lang="en-US" dirty="0" smtClean="0">
                <a:ea typeface="ＭＳ Ｐゴシック" pitchFamily="34" charset="-128"/>
              </a:rPr>
              <a:t>series on the </a:t>
            </a:r>
            <a:r>
              <a:rPr lang="en-US" b="1" i="1" dirty="0" smtClean="0">
                <a:ea typeface="ＭＳ Ｐゴシック" pitchFamily="34" charset="-128"/>
              </a:rPr>
              <a:t>Data.wf1</a:t>
            </a:r>
            <a:r>
              <a:rPr lang="en-US" dirty="0" smtClean="0">
                <a:ea typeface="ＭＳ Ｐゴシック" pitchFamily="34" charset="-128"/>
              </a:rPr>
              <a:t> </a:t>
            </a:r>
            <a:r>
              <a:rPr lang="en-US" dirty="0" err="1" smtClean="0">
                <a:ea typeface="ＭＳ Ｐゴシック" pitchFamily="34" charset="-128"/>
              </a:rPr>
              <a:t>workfile</a:t>
            </a:r>
            <a:r>
              <a:rPr lang="en-US" dirty="0" smtClean="0">
                <a:ea typeface="ＭＳ Ｐゴシック" pitchFamily="34" charset="-128"/>
              </a:rPr>
              <a:t>.</a:t>
            </a:r>
          </a:p>
          <a:p>
            <a:pPr marL="1089025" lvl="2" indent="-342900" eaLnBrk="1" hangingPunct="1">
              <a:buSzPct val="100000"/>
              <a:buFont typeface="+mj-lt"/>
              <a:buAutoNum type="arabicPeriod"/>
              <a:defRPr/>
            </a:pPr>
            <a:r>
              <a:rPr lang="en-US" dirty="0" smtClean="0">
                <a:ea typeface="ＭＳ Ｐゴシック" pitchFamily="34" charset="-128"/>
              </a:rPr>
              <a:t>Click the         button on the top menu</a:t>
            </a:r>
            <a:r>
              <a:rPr lang="en-US" dirty="0">
                <a:ea typeface="ＭＳ Ｐゴシック" pitchFamily="34" charset="-128"/>
              </a:rPr>
              <a:t>. </a:t>
            </a:r>
            <a:r>
              <a:rPr lang="en-US" dirty="0" smtClean="0">
                <a:ea typeface="ＭＳ Ｐゴシック" pitchFamily="34" charset="-128"/>
              </a:rPr>
              <a:t>The table view is now created</a:t>
            </a:r>
          </a:p>
          <a:p>
            <a:pPr marL="1089025" lvl="2" indent="-342900" eaLnBrk="1" hangingPunct="1">
              <a:buSzPct val="100000"/>
              <a:buFont typeface="+mj-lt"/>
              <a:buAutoNum type="arabicPeriod"/>
              <a:defRPr/>
            </a:pPr>
            <a:r>
              <a:rPr lang="en-US" dirty="0" smtClean="0">
                <a:ea typeface="ＭＳ Ｐゴシック" pitchFamily="34" charset="-128"/>
              </a:rPr>
              <a:t>Click the          button on the new table object. </a:t>
            </a:r>
            <a:r>
              <a:rPr lang="en-US" dirty="0">
                <a:ea typeface="ＭＳ Ｐゴシック" pitchFamily="34" charset="-128"/>
              </a:rPr>
              <a:t>The </a:t>
            </a:r>
            <a:r>
              <a:rPr lang="en-US" b="1" i="1" dirty="0">
                <a:ea typeface="ＭＳ Ｐゴシック" pitchFamily="34" charset="-128"/>
              </a:rPr>
              <a:t>Object Name</a:t>
            </a:r>
            <a:r>
              <a:rPr lang="en-US" dirty="0">
                <a:ea typeface="ＭＳ Ｐゴシック" pitchFamily="34" charset="-128"/>
              </a:rPr>
              <a:t> dialog box opens </a:t>
            </a:r>
            <a:r>
              <a:rPr lang="en-US" dirty="0" smtClean="0">
                <a:ea typeface="ＭＳ Ｐゴシック" pitchFamily="34" charset="-128"/>
              </a:rPr>
              <a:t>up; name the table </a:t>
            </a:r>
            <a:r>
              <a:rPr lang="en-US" b="1" i="1" dirty="0" smtClean="0">
                <a:ea typeface="ＭＳ Ｐゴシック" pitchFamily="34" charset="-128"/>
              </a:rPr>
              <a:t>table03</a:t>
            </a:r>
            <a:r>
              <a:rPr lang="en-US" dirty="0" smtClean="0">
                <a:ea typeface="ＭＳ Ｐゴシック" pitchFamily="34" charset="-128"/>
              </a:rPr>
              <a:t>. </a:t>
            </a:r>
          </a:p>
          <a:p>
            <a:pPr marL="1089025" lvl="2" indent="-342900" eaLnBrk="1" hangingPunct="1">
              <a:buSzPct val="100000"/>
              <a:buFont typeface="+mj-lt"/>
              <a:buAutoNum type="arabicPeriod"/>
              <a:defRPr/>
            </a:pPr>
            <a:r>
              <a:rPr lang="en-US" dirty="0" smtClean="0">
                <a:ea typeface="ＭＳ Ｐゴシック" pitchFamily="34" charset="-128"/>
              </a:rPr>
              <a:t>Click </a:t>
            </a:r>
            <a:r>
              <a:rPr lang="en-US" b="1" dirty="0">
                <a:ea typeface="ＭＳ Ｐゴシック" pitchFamily="34" charset="-128"/>
              </a:rPr>
              <a:t>OK</a:t>
            </a:r>
            <a:r>
              <a:rPr lang="en-US" dirty="0">
                <a:ea typeface="ＭＳ Ｐゴシック" pitchFamily="34" charset="-128"/>
              </a:rPr>
              <a:t>.</a:t>
            </a:r>
          </a:p>
          <a:p>
            <a:pPr marL="1089025" lvl="2" indent="-342900" eaLnBrk="1" hangingPunct="1">
              <a:buSzPct val="100000"/>
              <a:buFont typeface="+mj-lt"/>
              <a:buAutoNum type="arabicPeriod"/>
              <a:defRPr/>
            </a:pPr>
            <a:endParaRPr lang="en-US" b="1" dirty="0" smtClean="0">
              <a:ea typeface="ＭＳ Ｐゴシック" pitchFamily="34" charset="-128"/>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408" y="2761553"/>
            <a:ext cx="381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6854" y="3422243"/>
            <a:ext cx="371475"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8949" y="1956391"/>
            <a:ext cx="2762250"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48009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8.0&quot;&gt;&lt;object type=&quot;1&quot; unique_id=&quot;10001&quot;&gt;&lt;object type=&quot;2&quot; unique_id=&quot;10853&quot;&gt;&lt;object type=&quot;3&quot; unique_id=&quot;10854&quot;&gt;&lt;property id=&quot;20148&quot; value=&quot;5&quot;/&gt;&lt;property id=&quot;20300&quot; value=&quot;Slide 1 - &amp;quot;EViews Training&amp;quot;&quot;/&gt;&lt;property id=&quot;20307&quot; value=&quot;371&quot;/&gt;&lt;/object&gt;&lt;object type=&quot;3&quot; unique_id=&quot;10855&quot;&gt;&lt;property id=&quot;20148&quot; value=&quot;5&quot;/&gt;&lt;property id=&quot;20300&quot; value=&quot;Slide 2 - &amp;quot;Data Series Objects: Series and Groups &amp;quot;&quot;/&gt;&lt;property id=&quot;20307&quot; value=&quot;372&quot;/&gt;&lt;/object&gt;&lt;object type=&quot;3&quot; unique_id=&quot;10856&quot;&gt;&lt;property id=&quot;20148&quot; value=&quot;5&quot;/&gt;&lt;property id=&quot;20300&quot; value=&quot;Slide 3&quot;/&gt;&lt;property id=&quot;20307&quot; value=&quot;374&quot;/&gt;&lt;/object&gt;&lt;object type=&quot;3&quot; unique_id=&quot;10857&quot;&gt;&lt;property id=&quot;20148&quot; value=&quot;5&quot;/&gt;&lt;property id=&quot;20300&quot; value=&quot;Slide 4 - &amp;quot;Creating Simple Dummies: Example 1 &amp;quot;&quot;/&gt;&lt;property id=&quot;20307&quot; value=&quot;375&quot;/&gt;&lt;/object&gt;&lt;object type=&quot;3&quot; unique_id=&quot;10858&quot;&gt;&lt;property id=&quot;20148&quot; value=&quot;5&quot;/&gt;&lt;property id=&quot;20300&quot; value=&quot;Slide 6 - &amp;quot;Creating Simple Dummies: Example 2 &amp;amp; 3 &amp;quot;&quot;/&gt;&lt;property id=&quot;20307&quot; value=&quot;376&quot;/&gt;&lt;/object&gt;&lt;object type=&quot;3&quot; unique_id=&quot;10859&quot;&gt;&lt;property id=&quot;20148&quot; value=&quot;5&quot;/&gt;&lt;property id=&quot;20300&quot; value=&quot;Slide 7&quot;/&gt;&lt;property id=&quot;20307&quot; value=&quot;377&quot;/&gt;&lt;/object&gt;&lt;object type=&quot;3&quot; unique_id=&quot;10860&quot;&gt;&lt;property id=&quot;20148&quot; value=&quot;5&quot;/&gt;&lt;property id=&quot;20300&quot; value=&quot;Slide 8 - &amp;quot;Creating Date Dummies: Example 1 &amp;quot;&quot;/&gt;&lt;property id=&quot;20307&quot; value=&quot;378&quot;/&gt;&lt;/object&gt;&lt;object type=&quot;3&quot; unique_id=&quot;10861&quot;&gt;&lt;property id=&quot;20148&quot; value=&quot;5&quot;/&gt;&lt;property id=&quot;20300&quot; value=&quot;Slide 10 - &amp;quot;Creating Date Dummies: Examples 4 &amp;amp; 5&amp;quot;&quot;/&gt;&lt;property id=&quot;20307&quot; value=&quot;379&quot;/&gt;&lt;/object&gt;&lt;object type=&quot;3&quot; unique_id=&quot;10862&quot;&gt;&lt;property id=&quot;20148&quot; value=&quot;5&quot;/&gt;&lt;property id=&quot;20300&quot; value=&quot;Slide 11&quot;/&gt;&lt;property id=&quot;20307&quot; value=&quot;380&quot;/&gt;&lt;/object&gt;&lt;object type=&quot;3&quot; unique_id=&quot;10863&quot;&gt;&lt;property id=&quot;20148&quot; value=&quot;5&quot;/&gt;&lt;property id=&quot;20300&quot; value=&quot;Slide 12 - &amp;quot;Creating Categorical Dummies: Example 1 &amp;quot;&quot;/&gt;&lt;property id=&quot;20307&quot; value=&quot;381&quot;/&gt;&lt;/object&gt;&lt;object type=&quot;3&quot; unique_id=&quot;10864&quot;&gt;&lt;property id=&quot;20148&quot; value=&quot;5&quot;/&gt;&lt;property id=&quot;20300&quot; value=&quot;Slide 13 - &amp;quot;Creating Categorical Dummies: Example 2 &amp;quot;&quot;/&gt;&lt;property id=&quot;20307&quot; value=&quot;382&quot;/&gt;&lt;/object&gt;&lt;object type=&quot;3&quot; unique_id=&quot;10865&quot;&gt;&lt;property id=&quot;20148&quot; value=&quot;5&quot;/&gt;&lt;property id=&quot;20300&quot; value=&quot;Slide 14 - &amp;quot;Creating Categorical Dummies: Example 3  &amp;quot;&quot;/&gt;&lt;property id=&quot;20307&quot; value=&quot;383&quot;/&gt;&lt;/object&gt;&lt;object type=&quot;3&quot; unique_id=&quot;10866&quot;&gt;&lt;property id=&quot;20148&quot; value=&quot;5&quot;/&gt;&lt;property id=&quot;20300&quot; value=&quot;Slide 15&quot;/&gt;&lt;property id=&quot;20307&quot; value=&quot;384&quot;/&gt;&lt;/object&gt;&lt;object type=&quot;3&quot; unique_id=&quot;10867&quot;&gt;&lt;property id=&quot;20148&quot; value=&quot;5&quot;/&gt;&lt;property id=&quot;20300&quot; value=&quot;Slide 16 - &amp;quot;Dummies in Regressions: Example 1 &amp;quot;&quot;/&gt;&lt;property id=&quot;20307&quot; value=&quot;385&quot;/&gt;&lt;/object&gt;&lt;object type=&quot;3&quot; unique_id=&quot;10868&quot;&gt;&lt;property id=&quot;20148&quot; value=&quot;5&quot;/&gt;&lt;property id=&quot;20300&quot; value=&quot;Slide 17 - &amp;quot;Dummies in Regressions: Example 2 &amp;quot;&quot;/&gt;&lt;property id=&quot;20307&quot; value=&quot;386&quot;/&gt;&lt;/object&gt;&lt;object type=&quot;3&quot; unique_id=&quot;10869&quot;&gt;&lt;property id=&quot;20148&quot; value=&quot;5&quot;/&gt;&lt;property id=&quot;20300&quot; value=&quot;Slide 18 - &amp;quot;Dummies in Regressions: Example 3 &amp;quot;&quot;/&gt;&lt;property id=&quot;20307&quot; value=&quot;387&quot;/&gt;&lt;/object&gt;&lt;object type=&quot;3&quot; unique_id=&quot;10870&quot;&gt;&lt;property id=&quot;20148&quot; value=&quot;5&quot;/&gt;&lt;property id=&quot;20300&quot; value=&quot;Slide 19 - &amp;quot;Dummies in Regressions: Example 3 (cont’d) &amp;quot;&quot;/&gt;&lt;property id=&quot;20307&quot; value=&quot;388&quot;/&gt;&lt;/object&gt;&lt;object type=&quot;3&quot; unique_id=&quot;13614&quot;&gt;&lt;property id=&quot;20148&quot; value=&quot;5&quot;/&gt;&lt;property id=&quot;20300&quot; value=&quot;Slide 9&quot;/&gt;&lt;property id=&quot;20307&quot; value=&quot;389&quot;/&gt;&lt;/object&gt;&lt;object type=&quot;3&quot; unique_id=&quot;13636&quot;&gt;&lt;property id=&quot;20148&quot; value=&quot;5&quot;/&gt;&lt;property id=&quot;20300&quot; value=&quot;Slide 20&quot;/&gt;&lt;property id=&quot;20307&quot; value=&quot;390&quot;/&gt;&lt;/object&gt;&lt;object type=&quot;3&quot; unique_id=&quot;13969&quot;&gt;&lt;property id=&quot;20148&quot; value=&quot;5&quot;/&gt;&lt;property id=&quot;20300&quot; value=&quot;Slide 5&quot;/&gt;&lt;property id=&quot;20307&quot; value=&quot;391&quot;/&gt;&lt;/object&gt;&lt;/object&gt;&lt;object type=&quot;8&quot; unique_id=&quot;10889&quot;&gt;&lt;/object&gt;&lt;/object&gt;&lt;/database&gt;"/>
  <p:tag name="SECTOMILLISECCONVERTED" val="1"/>
</p:tagLst>
</file>

<file path=ppt/theme/theme1.xml><?xml version="1.0" encoding="utf-8"?>
<a:theme xmlns:a="http://schemas.openxmlformats.org/drawingml/2006/main" name="3_Blank Presentation">
  <a:themeElements>
    <a:clrScheme name="3_Blank Presentation 1">
      <a:dk1>
        <a:srgbClr val="000000"/>
      </a:dk1>
      <a:lt1>
        <a:srgbClr val="FFFFFF"/>
      </a:lt1>
      <a:dk2>
        <a:srgbClr val="000000"/>
      </a:dk2>
      <a:lt2>
        <a:srgbClr val="CCCCCC"/>
      </a:lt2>
      <a:accent1>
        <a:srgbClr val="808080"/>
      </a:accent1>
      <a:accent2>
        <a:srgbClr val="3390E1"/>
      </a:accent2>
      <a:accent3>
        <a:srgbClr val="FFFFFF"/>
      </a:accent3>
      <a:accent4>
        <a:srgbClr val="000000"/>
      </a:accent4>
      <a:accent5>
        <a:srgbClr val="C0C0C0"/>
      </a:accent5>
      <a:accent6>
        <a:srgbClr val="2D82CC"/>
      </a:accent6>
      <a:hlink>
        <a:srgbClr val="003399"/>
      </a:hlink>
      <a:folHlink>
        <a:srgbClr val="1C146A"/>
      </a:folHlink>
    </a:clrScheme>
    <a:fontScheme name="3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3_Blank Presentation 1">
        <a:dk1>
          <a:srgbClr val="000000"/>
        </a:dk1>
        <a:lt1>
          <a:srgbClr val="FFFFFF"/>
        </a:lt1>
        <a:dk2>
          <a:srgbClr val="000000"/>
        </a:dk2>
        <a:lt2>
          <a:srgbClr val="CCCCCC"/>
        </a:lt2>
        <a:accent1>
          <a:srgbClr val="808080"/>
        </a:accent1>
        <a:accent2>
          <a:srgbClr val="3390E1"/>
        </a:accent2>
        <a:accent3>
          <a:srgbClr val="FFFFFF"/>
        </a:accent3>
        <a:accent4>
          <a:srgbClr val="000000"/>
        </a:accent4>
        <a:accent5>
          <a:srgbClr val="C0C0C0"/>
        </a:accent5>
        <a:accent6>
          <a:srgbClr val="2D82CC"/>
        </a:accent6>
        <a:hlink>
          <a:srgbClr val="003399"/>
        </a:hlink>
        <a:folHlink>
          <a:srgbClr val="1C14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BFBFBF"/>
      </a:dk1>
      <a:lt1>
        <a:srgbClr val="FFFFFF"/>
      </a:lt1>
      <a:dk2>
        <a:srgbClr val="000000"/>
      </a:dk2>
      <a:lt2>
        <a:srgbClr val="FFFFFF"/>
      </a:lt2>
      <a:accent1>
        <a:srgbClr val="808080"/>
      </a:accent1>
      <a:accent2>
        <a:srgbClr val="00A0DC"/>
      </a:accent2>
      <a:accent3>
        <a:srgbClr val="AAAAAA"/>
      </a:accent3>
      <a:accent4>
        <a:srgbClr val="DADADA"/>
      </a:accent4>
      <a:accent5>
        <a:srgbClr val="C0C0C0"/>
      </a:accent5>
      <a:accent6>
        <a:srgbClr val="0091C7"/>
      </a:accent6>
      <a:hlink>
        <a:srgbClr val="003597"/>
      </a:hlink>
      <a:folHlink>
        <a:srgbClr val="1C146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BFBFBF"/>
      </a:dk1>
      <a:lt1>
        <a:srgbClr val="FFFFFF"/>
      </a:lt1>
      <a:dk2>
        <a:srgbClr val="000000"/>
      </a:dk2>
      <a:lt2>
        <a:srgbClr val="FFFFFF"/>
      </a:lt2>
      <a:accent1>
        <a:srgbClr val="808080"/>
      </a:accent1>
      <a:accent2>
        <a:srgbClr val="00A0DC"/>
      </a:accent2>
      <a:accent3>
        <a:srgbClr val="AAAAAA"/>
      </a:accent3>
      <a:accent4>
        <a:srgbClr val="DADADA"/>
      </a:accent4>
      <a:accent5>
        <a:srgbClr val="C0C0C0"/>
      </a:accent5>
      <a:accent6>
        <a:srgbClr val="0091C7"/>
      </a:accent6>
      <a:hlink>
        <a:srgbClr val="003597"/>
      </a:hlink>
      <a:folHlink>
        <a:srgbClr val="1C146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B09C5C17184D468F206DBB99D2D6EE" ma:contentTypeVersion="0" ma:contentTypeDescription="Create a new document." ma:contentTypeScope="" ma:versionID="4366e4bfe8c24520c6ac97cf248263b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62B6A4-46AE-44BC-B602-351B8E15754D}">
  <ds:schemaRefs>
    <ds:schemaRef ds:uri="http://schemas.microsoft.com/office/2006/metadata/longProperties"/>
  </ds:schemaRefs>
</ds:datastoreItem>
</file>

<file path=customXml/itemProps2.xml><?xml version="1.0" encoding="utf-8"?>
<ds:datastoreItem xmlns:ds="http://schemas.openxmlformats.org/officeDocument/2006/customXml" ds:itemID="{D3274669-787B-4EFD-8872-69E7B499937A}">
  <ds:schemaRefs>
    <ds:schemaRef ds:uri="http://schemas.microsoft.com/sharepoint/v3/contenttype/forms"/>
  </ds:schemaRefs>
</ds:datastoreItem>
</file>

<file path=customXml/itemProps3.xml><?xml version="1.0" encoding="utf-8"?>
<ds:datastoreItem xmlns:ds="http://schemas.openxmlformats.org/officeDocument/2006/customXml" ds:itemID="{5FB94F2E-DB63-4EA5-A45D-BCB14CB166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EB990552-310A-4CA3-924C-25CB8A1D063D}">
  <ds:schemaRef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schemas.microsoft.com/office/2006/documentManagement/typ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44732</TotalTime>
  <Words>6531</Words>
  <Application>Microsoft Office PowerPoint</Application>
  <PresentationFormat>On-screen Show (4:3)</PresentationFormat>
  <Paragraphs>692</Paragraphs>
  <Slides>75</Slides>
  <Notes>74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75</vt:i4>
      </vt:variant>
    </vt:vector>
  </HeadingPairs>
  <TitlesOfParts>
    <vt:vector size="81" baseType="lpstr">
      <vt:lpstr>MS PGothic</vt:lpstr>
      <vt:lpstr>Arial</vt:lpstr>
      <vt:lpstr>Courier</vt:lpstr>
      <vt:lpstr>Times</vt:lpstr>
      <vt:lpstr>Wingdings</vt:lpstr>
      <vt:lpstr>3_Blank Presentation</vt:lpstr>
      <vt:lpstr>EViews Training</vt:lpstr>
      <vt:lpstr> Data and Workfile Documentation</vt:lpstr>
      <vt:lpstr> Data and Workfile Documentation</vt:lpstr>
      <vt:lpstr>Tables and Spools</vt:lpstr>
      <vt:lpstr>PowerPoint Presentation</vt:lpstr>
      <vt:lpstr>Creating Tables in EViews: Example 1</vt:lpstr>
      <vt:lpstr>Creating Tables in EViews: Example 1 (cont’d)</vt:lpstr>
      <vt:lpstr>Creating Tables in EViews: Example 2</vt:lpstr>
      <vt:lpstr>Creating Tables in EViews: Example 3</vt:lpstr>
      <vt:lpstr>Editing Tables: Selecting Cells </vt:lpstr>
      <vt:lpstr>Editing Tables: Selecting Cells (cont’d) </vt:lpstr>
      <vt:lpstr>Table Customization: Title </vt:lpstr>
      <vt:lpstr>Table Customization: Title (cont’d)</vt:lpstr>
      <vt:lpstr>Table Customization: Grid Lines</vt:lpstr>
      <vt:lpstr>Table Customization Cell Formatting: Content Formatting</vt:lpstr>
      <vt:lpstr>Table Customization Cell Formatting: Content Formatting (cont’d)</vt:lpstr>
      <vt:lpstr>Table Customization Cell Formatting: Font/Color</vt:lpstr>
      <vt:lpstr>Table Customization Cell Formatting: Font/Color (cont’d)</vt:lpstr>
      <vt:lpstr>Table Customization Cell Formatting: Borders/Lines</vt:lpstr>
      <vt:lpstr>Table Customization Cell Formatting: Borders/Lines (cont’d)</vt:lpstr>
      <vt:lpstr>Table Customization Cell Annotation: Adding Comments</vt:lpstr>
      <vt:lpstr>Table Customization Cell Annotation: Adding Comments (cont’d)</vt:lpstr>
      <vt:lpstr>Table Customization Cell Merging</vt:lpstr>
      <vt:lpstr>Table Customization Cell Merging (cont’d)</vt:lpstr>
      <vt:lpstr>Copying Tables</vt:lpstr>
      <vt:lpstr>Saving Tables</vt:lpstr>
      <vt:lpstr>PowerPoint Presentation</vt:lpstr>
      <vt:lpstr>Dated Data Tables</vt:lpstr>
      <vt:lpstr>Creating Dated Data Tables</vt:lpstr>
      <vt:lpstr>Creating Dated Data Tables (cont’d)</vt:lpstr>
      <vt:lpstr>Creating Dated Data Tables (cont’d)</vt:lpstr>
      <vt:lpstr>Creating Dated Data Tables (cont’d)</vt:lpstr>
      <vt:lpstr>Dated Data Table Customization</vt:lpstr>
      <vt:lpstr>Dated Data Table Customization: Table Options</vt:lpstr>
      <vt:lpstr>Dated Data Table Customization: Table Options (cont’d)</vt:lpstr>
      <vt:lpstr>Dated Data Table Customization: Table Options (cont’d)</vt:lpstr>
      <vt:lpstr>Dated Data Table Customization: Table Options: Example 1</vt:lpstr>
      <vt:lpstr>Dated Data Table Customization: Table Options: Example 1 (cont’d)</vt:lpstr>
      <vt:lpstr>Dated Data Table Customization: Data Format</vt:lpstr>
      <vt:lpstr>Dated Data Table Customization: Data Format (cont’d)</vt:lpstr>
      <vt:lpstr>Dated Data Table Customization: Data Format (cont’d)</vt:lpstr>
      <vt:lpstr>Dated Data Table Customization: Data Format (cont’d)</vt:lpstr>
      <vt:lpstr>Dated Data Table Customization: Data Format (cont’d)</vt:lpstr>
      <vt:lpstr>Dated Data Table Customization: Data Format (cont’d)</vt:lpstr>
      <vt:lpstr>Dated Data Table Customization: Font Settings</vt:lpstr>
      <vt:lpstr>Dated Data Table Customization: Font Settings (cont’d)</vt:lpstr>
      <vt:lpstr>Dated Data Table Customization: Background Modification</vt:lpstr>
      <vt:lpstr>Dated Data Table Customization: Font Settings (cont’d)</vt:lpstr>
      <vt:lpstr>Dated Data Table Customization: Labels and Headers</vt:lpstr>
      <vt:lpstr>Dated Data Table Customization: Labels and Headers (cont’d)</vt:lpstr>
      <vt:lpstr>Editing a Dated Data Table</vt:lpstr>
      <vt:lpstr>PowerPoint Presentation</vt:lpstr>
      <vt:lpstr>Spools</vt:lpstr>
      <vt:lpstr>Creating Spools in EViews: Example 1</vt:lpstr>
      <vt:lpstr>Creating Spools in EViews: Example 1 (cont’d)</vt:lpstr>
      <vt:lpstr>Creating Spools in EViews: Example 2</vt:lpstr>
      <vt:lpstr>Creating Spools in EViews: Example 2 (cont’d)</vt:lpstr>
      <vt:lpstr>Managing a Spool Adding Objects: Example 1</vt:lpstr>
      <vt:lpstr>Managing a Spool Adding Objects: Example 1 (cont’d)</vt:lpstr>
      <vt:lpstr>Managing a Spool Adding Objects: Example 2</vt:lpstr>
      <vt:lpstr>Managing a Spool Adding Objects: Example 2 (cont’d)</vt:lpstr>
      <vt:lpstr>Managing a Spool Adding Objects: Example 3</vt:lpstr>
      <vt:lpstr>Managing a Spool Adding Objects: Example 3 (cont’d)</vt:lpstr>
      <vt:lpstr>Managing a Spool Adding Objects: Example 4</vt:lpstr>
      <vt:lpstr>Managing a Spool Adding Objects: Example 4 (cont’d)</vt:lpstr>
      <vt:lpstr>Managing a Spool Removing Objects</vt:lpstr>
      <vt:lpstr>Managing a Spool Rearranging Objects</vt:lpstr>
      <vt:lpstr>Managing a Spool Rearranging Objects (cont’d)</vt:lpstr>
      <vt:lpstr>Managing a Spool Extracting Objects</vt:lpstr>
      <vt:lpstr>Managing a Spool Flattening a Spool</vt:lpstr>
      <vt:lpstr>Managing a Spool Flattening a Spool (cont’d)</vt:lpstr>
      <vt:lpstr>Managing a Spool Hiding Objects</vt:lpstr>
      <vt:lpstr>Managing a Spool Hiding Objects (cont’d)</vt:lpstr>
      <vt:lpstr>Managing a Spool Naming Objects</vt:lpstr>
      <vt:lpstr>Managing a Spool Naming Objects (cont’d)</vt:lpstr>
    </vt:vector>
  </TitlesOfParts>
  <Company>genesis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dc:creator>
  <cp:lastModifiedBy>Thomas, Gareth</cp:lastModifiedBy>
  <cp:revision>2060</cp:revision>
  <cp:lastPrinted>2005-10-25T18:12:41Z</cp:lastPrinted>
  <dcterms:created xsi:type="dcterms:W3CDTF">2004-06-07T17:05:46Z</dcterms:created>
  <dcterms:modified xsi:type="dcterms:W3CDTF">2016-06-29T18:39:11Z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